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97"/>
    <a:srgbClr val="1D4999"/>
    <a:srgbClr val="9BFFC8"/>
    <a:srgbClr val="FFFFFF"/>
    <a:srgbClr val="DBFFC9"/>
    <a:srgbClr val="99FF66"/>
    <a:srgbClr val="2E6CA4"/>
    <a:srgbClr val="7BA2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50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17552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6407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225456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180802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286851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373932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88678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229276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417778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291553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710B35F-E7EE-4445-BCCF-94536D825B83}" type="datetimeFigureOut">
              <a:rPr lang="ru-RU" smtClean="0"/>
              <a:pPr/>
              <a:t>23.05.2021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322184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0B35F-E7EE-4445-BCCF-94536D825B83}" type="datetimeFigureOut">
              <a:rPr lang="ru-RU" smtClean="0"/>
              <a:pPr/>
              <a:t>23.05.2021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DF6F7-B5E2-4649-A590-4213F86C780E}" type="slidenum">
              <a:rPr lang="ru-RU" smtClean="0"/>
              <a:pPr/>
              <a:t>‹#›</a:t>
            </a:fld>
            <a:endParaRPr lang="ru-RU"/>
          </a:p>
        </p:txBody>
      </p:sp>
    </p:spTree>
    <p:extLst>
      <p:ext uri="{BB962C8B-B14F-4D97-AF65-F5344CB8AC3E}">
        <p14:creationId xmlns:p14="http://schemas.microsoft.com/office/powerpoint/2010/main" xmlns="" val="175852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72129" y="2646712"/>
            <a:ext cx="5943600" cy="2308324"/>
          </a:xfrm>
          <a:prstGeom prst="rect">
            <a:avLst/>
          </a:prstGeom>
        </p:spPr>
        <p:txBody>
          <a:bodyPr wrap="square">
            <a:spAutoFit/>
          </a:bodyPr>
          <a:lstStyle/>
          <a:p>
            <a:pPr algn="r"/>
            <a:r>
              <a:rPr lang="ru-RU" sz="1600" b="1" dirty="0">
                <a:solidFill>
                  <a:srgbClr val="1D4999"/>
                </a:solidFill>
                <a:latin typeface="Montserrat Medium" panose="00000600000000000000" pitchFamily="2" charset="-52"/>
              </a:rPr>
              <a:t>Конкурсный отбор на предоставление грантов в форме субсидий из бюджета Пермского края юридическим лицам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и индивидуальным предпринимателям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(за исключением некоммерческих организаций)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на поддержку проектов, направленных на развитие туристской инфраструктуры в Пермском крае</a:t>
            </a:r>
          </a:p>
          <a:p>
            <a:pPr algn="r"/>
            <a:endParaRPr lang="ru-RU" sz="1600" b="1" dirty="0">
              <a:solidFill>
                <a:srgbClr val="1D4999"/>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Постановление Правительства </a:t>
            </a:r>
            <a:br>
              <a:rPr lang="ru-RU" sz="1600" dirty="0">
                <a:solidFill>
                  <a:schemeClr val="bg2">
                    <a:lumMod val="25000"/>
                  </a:schemeClr>
                </a:solidFill>
                <a:latin typeface="Montserrat Medium" panose="00000600000000000000" pitchFamily="2" charset="-52"/>
              </a:rPr>
            </a:br>
            <a:r>
              <a:rPr lang="ru-RU" sz="1600" dirty="0">
                <a:solidFill>
                  <a:schemeClr val="bg2">
                    <a:lumMod val="25000"/>
                  </a:schemeClr>
                </a:solidFill>
                <a:latin typeface="Montserrat Medium" panose="00000600000000000000" pitchFamily="2" charset="-52"/>
              </a:rPr>
              <a:t>Пермского края от 29.04.2021 </a:t>
            </a:r>
            <a:r>
              <a:rPr lang="ru-RU" sz="1600" dirty="0">
                <a:latin typeface="Montserrat Medium" panose="00000600000000000000" pitchFamily="2" charset="-52"/>
              </a:rPr>
              <a:t>г. № 262-п</a:t>
            </a:r>
          </a:p>
        </p:txBody>
      </p:sp>
      <p:cxnSp>
        <p:nvCxnSpPr>
          <p:cNvPr id="6" name="Прямая соединительная линия 5"/>
          <p:cNvCxnSpPr/>
          <p:nvPr/>
        </p:nvCxnSpPr>
        <p:spPr>
          <a:xfrm>
            <a:off x="8057777" y="1882623"/>
            <a:ext cx="0" cy="3122823"/>
          </a:xfrm>
          <a:prstGeom prst="line">
            <a:avLst/>
          </a:prstGeom>
          <a:ln w="38100">
            <a:solidFill>
              <a:srgbClr val="1D4999"/>
            </a:solidFill>
          </a:ln>
        </p:spPr>
        <p:style>
          <a:lnRef idx="1">
            <a:schemeClr val="accent1"/>
          </a:lnRef>
          <a:fillRef idx="0">
            <a:schemeClr val="accent1"/>
          </a:fillRef>
          <a:effectRef idx="0">
            <a:schemeClr val="accent1"/>
          </a:effectRef>
          <a:fontRef idx="minor">
            <a:schemeClr val="tx1"/>
          </a:fontRef>
        </p:style>
      </p:cxnSp>
      <p:pic>
        <p:nvPicPr>
          <p:cNvPr id="8" name="Picture 2" descr="https://permkrai.ru/upload/iblock/0a7/gerb.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58269" y="266502"/>
            <a:ext cx="343684" cy="64633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8901953" y="278382"/>
            <a:ext cx="3069653" cy="646331"/>
          </a:xfrm>
          <a:prstGeom prst="rect">
            <a:avLst/>
          </a:prstGeom>
        </p:spPr>
        <p:txBody>
          <a:bodyPr wrap="square">
            <a:spAutoFit/>
          </a:bodyPr>
          <a:lstStyle/>
          <a:p>
            <a:pPr lvl="0"/>
            <a:r>
              <a:rPr lang="ru-RU" sz="1200" dirty="0">
                <a:solidFill>
                  <a:schemeClr val="bg2">
                    <a:lumMod val="25000"/>
                  </a:schemeClr>
                </a:solidFill>
                <a:latin typeface="Montserrat Medium" panose="00000600000000000000" pitchFamily="2" charset="-52"/>
              </a:rPr>
              <a:t>Министерство по туризму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и молодежной политике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Пермского края</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48163" y="1882623"/>
            <a:ext cx="667566" cy="667566"/>
          </a:xfrm>
          <a:prstGeom prst="rect">
            <a:avLst/>
          </a:prstGeom>
        </p:spPr>
      </p:pic>
      <p:sp>
        <p:nvSpPr>
          <p:cNvPr id="13" name="Овал 12"/>
          <p:cNvSpPr/>
          <p:nvPr/>
        </p:nvSpPr>
        <p:spPr>
          <a:xfrm>
            <a:off x="7943888" y="1765541"/>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44790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251220" y="1850419"/>
            <a:ext cx="2339102" cy="923330"/>
          </a:xfrm>
          <a:prstGeom prst="rect">
            <a:avLst/>
          </a:prstGeom>
        </p:spPr>
        <p:txBody>
          <a:bodyPr wrap="none">
            <a:spAutoFit/>
          </a:bodyPr>
          <a:lstStyle/>
          <a:p>
            <a:r>
              <a:rPr lang="ru-RU" b="1" i="0" u="none" strike="noStrike" baseline="0" dirty="0">
                <a:solidFill>
                  <a:srgbClr val="1D4999"/>
                </a:solidFill>
                <a:latin typeface="Montserrat Medium" panose="00000600000000000000" pitchFamily="2" charset="-52"/>
              </a:rPr>
              <a:t>НАПРАВЛЕНИЯ </a:t>
            </a:r>
          </a:p>
          <a:p>
            <a:r>
              <a:rPr lang="ru-RU" b="1" i="0" u="none" strike="noStrike" baseline="0" dirty="0">
                <a:solidFill>
                  <a:srgbClr val="1D4999"/>
                </a:solidFill>
                <a:latin typeface="Montserrat Medium" panose="00000600000000000000" pitchFamily="2" charset="-52"/>
              </a:rPr>
              <a:t>РАСХОДОВАНИЯ </a:t>
            </a:r>
            <a:br>
              <a:rPr lang="ru-RU" b="1" i="0" u="none" strike="noStrike" baseline="0" dirty="0">
                <a:solidFill>
                  <a:srgbClr val="1D4999"/>
                </a:solidFill>
                <a:latin typeface="Montserrat Medium" panose="00000600000000000000" pitchFamily="2" charset="-52"/>
              </a:rPr>
            </a:br>
            <a:r>
              <a:rPr lang="ru-RU" b="1" i="0" u="none" strike="noStrike" baseline="0" dirty="0">
                <a:solidFill>
                  <a:srgbClr val="1D4999"/>
                </a:solidFill>
                <a:latin typeface="Montserrat Medium" panose="00000600000000000000" pitchFamily="2" charset="-52"/>
              </a:rPr>
              <a:t>ГРАНТА: </a:t>
            </a:r>
            <a:endParaRPr lang="ru-RU" dirty="0">
              <a:solidFill>
                <a:srgbClr val="1D4999"/>
              </a:solidFill>
              <a:latin typeface="Montserrat Medium" panose="00000600000000000000" pitchFamily="2" charset="-52"/>
            </a:endParaRPr>
          </a:p>
        </p:txBody>
      </p:sp>
      <p:sp>
        <p:nvSpPr>
          <p:cNvPr id="15" name="Прямоугольник 14"/>
          <p:cNvSpPr/>
          <p:nvPr/>
        </p:nvSpPr>
        <p:spPr>
          <a:xfrm>
            <a:off x="5067300" y="1045519"/>
            <a:ext cx="6096000" cy="615553"/>
          </a:xfrm>
          <a:prstGeom prst="rect">
            <a:avLst/>
          </a:prstGeom>
        </p:spPr>
        <p:txBody>
          <a:bodyPr>
            <a:spAutoFit/>
          </a:bodyPr>
          <a:lstStyle/>
          <a:p>
            <a:r>
              <a:rPr lang="ru-RU" sz="1400" dirty="0">
                <a:solidFill>
                  <a:schemeClr val="bg2">
                    <a:lumMod val="25000"/>
                  </a:schemeClr>
                </a:solidFill>
                <a:latin typeface="Montserrat Medium" panose="00000600000000000000" pitchFamily="2" charset="-52"/>
              </a:rPr>
              <a:t>Размер гранта не более </a:t>
            </a:r>
          </a:p>
          <a:p>
            <a:r>
              <a:rPr lang="ru-RU" sz="2000" b="1" dirty="0">
                <a:solidFill>
                  <a:srgbClr val="1D4999"/>
                </a:solidFill>
                <a:latin typeface="Montserrat Medium" panose="00000600000000000000" pitchFamily="2" charset="-52"/>
              </a:rPr>
              <a:t>2 500,0 тыс. руб.</a:t>
            </a:r>
          </a:p>
        </p:txBody>
      </p:sp>
      <p:sp>
        <p:nvSpPr>
          <p:cNvPr id="16" name="Прямоугольник 15"/>
          <p:cNvSpPr/>
          <p:nvPr/>
        </p:nvSpPr>
        <p:spPr>
          <a:xfrm>
            <a:off x="7697433" y="1042854"/>
            <a:ext cx="4107704" cy="830997"/>
          </a:xfrm>
          <a:prstGeom prst="rect">
            <a:avLst/>
          </a:prstGeom>
        </p:spPr>
        <p:txBody>
          <a:bodyPr wrap="square">
            <a:spAutoFit/>
          </a:bodyPr>
          <a:lstStyle/>
          <a:p>
            <a:r>
              <a:rPr lang="ru-RU" sz="1400" dirty="0">
                <a:solidFill>
                  <a:schemeClr val="bg2">
                    <a:lumMod val="25000"/>
                  </a:schemeClr>
                </a:solidFill>
                <a:latin typeface="Montserrat Medium" panose="00000600000000000000" pitchFamily="2" charset="-52"/>
              </a:rPr>
              <a:t>Софинансирование</a:t>
            </a:r>
          </a:p>
          <a:p>
            <a:r>
              <a:rPr lang="ru-RU" sz="1400" dirty="0">
                <a:solidFill>
                  <a:schemeClr val="bg2">
                    <a:lumMod val="25000"/>
                  </a:schemeClr>
                </a:solidFill>
                <a:latin typeface="Montserrat Medium" panose="00000600000000000000" pitchFamily="2" charset="-52"/>
              </a:rPr>
              <a:t>не более </a:t>
            </a:r>
            <a:r>
              <a:rPr lang="ru-RU" sz="2000" b="1" dirty="0">
                <a:solidFill>
                  <a:srgbClr val="1D4999"/>
                </a:solidFill>
                <a:latin typeface="Montserrat Medium" panose="00000600000000000000" pitchFamily="2" charset="-52"/>
              </a:rPr>
              <a:t>50 % </a:t>
            </a:r>
            <a:r>
              <a:rPr lang="ru-RU" sz="1400" dirty="0">
                <a:solidFill>
                  <a:schemeClr val="bg2">
                    <a:lumMod val="25000"/>
                  </a:schemeClr>
                </a:solidFill>
                <a:latin typeface="Montserrat Medium" panose="00000600000000000000" pitchFamily="2" charset="-52"/>
              </a:rPr>
              <a:t>(от общей стоимости проекта) </a:t>
            </a:r>
          </a:p>
        </p:txBody>
      </p:sp>
      <p:sp>
        <p:nvSpPr>
          <p:cNvPr id="17" name="Прямоугольник 16"/>
          <p:cNvSpPr/>
          <p:nvPr/>
        </p:nvSpPr>
        <p:spPr>
          <a:xfrm>
            <a:off x="5067300" y="1861917"/>
            <a:ext cx="6604000" cy="4001095"/>
          </a:xfrm>
          <a:prstGeom prst="rect">
            <a:avLst/>
          </a:prstGeom>
        </p:spPr>
        <p:txBody>
          <a:bodyPr wrap="square">
            <a:spAutoFit/>
          </a:bodyPr>
          <a:lstStyle/>
          <a:p>
            <a:r>
              <a:rPr lang="ru-RU" sz="1400" b="1" dirty="0">
                <a:solidFill>
                  <a:srgbClr val="1D4999"/>
                </a:solidFill>
                <a:latin typeface="Montserrat Medium" panose="00000600000000000000" pitchFamily="2" charset="-52"/>
              </a:rPr>
              <a:t>Приобретение, изготовление, обустройство модульных средств размещения, </a:t>
            </a:r>
            <a:r>
              <a:rPr lang="ru-RU" sz="1400" b="1" dirty="0" err="1">
                <a:solidFill>
                  <a:srgbClr val="1D4999"/>
                </a:solidFill>
                <a:latin typeface="Montserrat Medium" panose="00000600000000000000" pitchFamily="2" charset="-52"/>
              </a:rPr>
              <a:t>глэмпингов</a:t>
            </a:r>
            <a:r>
              <a:rPr lang="ru-RU" sz="1400" b="1" dirty="0">
                <a:solidFill>
                  <a:srgbClr val="1D4999"/>
                </a:solidFill>
                <a:latin typeface="Montserrat Medium" panose="00000600000000000000" pitchFamily="2" charset="-52"/>
              </a:rPr>
              <a:t>, горных модулей, </a:t>
            </a:r>
            <a:r>
              <a:rPr lang="ru-RU" sz="1400" b="1" dirty="0" err="1">
                <a:solidFill>
                  <a:srgbClr val="1D4999"/>
                </a:solidFill>
                <a:latin typeface="Montserrat Medium" panose="00000600000000000000" pitchFamily="2" charset="-52"/>
              </a:rPr>
              <a:t>автодомов</a:t>
            </a:r>
            <a:r>
              <a:rPr lang="ru-RU" sz="1400" b="1" dirty="0">
                <a:solidFill>
                  <a:srgbClr val="1D4999"/>
                </a:solidFill>
                <a:latin typeface="Montserrat Medium" panose="00000600000000000000" pitchFamily="2" charset="-52"/>
              </a:rPr>
              <a:t/>
            </a:r>
            <a:br>
              <a:rPr lang="ru-RU" sz="1400" b="1" dirty="0">
                <a:solidFill>
                  <a:srgbClr val="1D4999"/>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(в том числе оборудованных приспособлениями для маломобильных групп населения), включая расходы по подготовке земельного участка, площадки, поставке строительных материалов и комплектующих, доставке, возведению, сборке, установке, монтажу, обустройству инженерных сетей, проведению строительного контроля</a:t>
            </a:r>
          </a:p>
          <a:p>
            <a:r>
              <a:rPr lang="ru-RU" sz="1400" b="1" dirty="0">
                <a:solidFill>
                  <a:srgbClr val="1D4999"/>
                </a:solidFill>
                <a:latin typeface="Montserrat Medium" panose="00000600000000000000" pitchFamily="2" charset="-52"/>
              </a:rPr>
              <a:t>Приобретение, изготовление, обустройство туалетных модулей, биотуалетов, мобильных туалетных кабин, санитарно-гигиенических сооружений, бань, банных бочек с подогревом и других некапитальных сооружений, необходимых для предоставления услуг размещения, питания и развлечения</a:t>
            </a:r>
            <a:r>
              <a:rPr lang="ru-RU" sz="1400" dirty="0">
                <a:solidFill>
                  <a:schemeClr val="bg2">
                    <a:lumMod val="25000"/>
                  </a:schemeClr>
                </a:solidFill>
                <a:latin typeface="Montserrat Medium" panose="00000600000000000000" pitchFamily="2" charset="-52"/>
              </a:rPr>
              <a:t>, </a:t>
            </a:r>
          </a:p>
          <a:p>
            <a:r>
              <a:rPr lang="ru-RU" sz="1200" dirty="0">
                <a:solidFill>
                  <a:schemeClr val="bg2">
                    <a:lumMod val="25000"/>
                  </a:schemeClr>
                </a:solidFill>
                <a:latin typeface="Montserrat Medium" panose="00000600000000000000" pitchFamily="2" charset="-52"/>
              </a:rPr>
              <a:t>оборудованных в том числе под </a:t>
            </a:r>
            <a:r>
              <a:rPr lang="ru-RU" sz="1200" dirty="0" err="1">
                <a:solidFill>
                  <a:schemeClr val="bg2">
                    <a:lumMod val="25000"/>
                  </a:schemeClr>
                </a:solidFill>
                <a:latin typeface="Montserrat Medium" panose="00000600000000000000" pitchFamily="2" charset="-52"/>
              </a:rPr>
              <a:t>ресепшн</a:t>
            </a:r>
            <a:r>
              <a:rPr lang="ru-RU" sz="1200" dirty="0">
                <a:solidFill>
                  <a:schemeClr val="bg2">
                    <a:lumMod val="25000"/>
                  </a:schemeClr>
                </a:solidFill>
                <a:latin typeface="Montserrat Medium" panose="00000600000000000000" pitchFamily="2" charset="-52"/>
              </a:rPr>
              <a:t>, кухню, столовую, общественную зону, служебное помещение для персонала, подсобные помещения, туалет, душевую, проведение мероприятий (в том числе оборудованных приспособлениями для маломобильных групп населения), включая расходы по подготовке земельного участка, площадки, поставке строительных материалов и комплектующих, доставке, возведению, сборке, установке, монтажу, обустройству инженерных сетей, проведению строительного контроля*</a:t>
            </a:r>
          </a:p>
        </p:txBody>
      </p:sp>
      <p:sp>
        <p:nvSpPr>
          <p:cNvPr id="18" name="Прямоугольник 17"/>
          <p:cNvSpPr/>
          <p:nvPr/>
        </p:nvSpPr>
        <p:spPr>
          <a:xfrm>
            <a:off x="1251220" y="1089330"/>
            <a:ext cx="2717411" cy="369332"/>
          </a:xfrm>
          <a:prstGeom prst="rect">
            <a:avLst/>
          </a:prstGeom>
        </p:spPr>
        <p:txBody>
          <a:bodyPr wrap="none">
            <a:spAutoFit/>
          </a:bodyPr>
          <a:lstStyle/>
          <a:p>
            <a:r>
              <a:rPr lang="ru-RU" b="1" i="0" u="none" strike="noStrike" baseline="0" dirty="0">
                <a:solidFill>
                  <a:srgbClr val="1D4999"/>
                </a:solidFill>
                <a:latin typeface="Montserrat Medium" panose="00000600000000000000" pitchFamily="2" charset="-52"/>
              </a:rPr>
              <a:t>УСЛОВИЯ УЧАСТИЯ: </a:t>
            </a:r>
            <a:endParaRPr lang="ru-RU" dirty="0"/>
          </a:p>
        </p:txBody>
      </p:sp>
      <p:sp>
        <p:nvSpPr>
          <p:cNvPr id="19" name="Овал 18"/>
          <p:cNvSpPr/>
          <p:nvPr/>
        </p:nvSpPr>
        <p:spPr>
          <a:xfrm>
            <a:off x="4344222" y="2000934"/>
            <a:ext cx="622300" cy="622300"/>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TextBox 19"/>
          <p:cNvSpPr txBox="1"/>
          <p:nvPr/>
        </p:nvSpPr>
        <p:spPr>
          <a:xfrm>
            <a:off x="4478881" y="2000416"/>
            <a:ext cx="352982" cy="646331"/>
          </a:xfrm>
          <a:prstGeom prst="rect">
            <a:avLst/>
          </a:prstGeom>
          <a:noFill/>
          <a:ln>
            <a:noFill/>
          </a:ln>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1</a:t>
            </a:r>
          </a:p>
        </p:txBody>
      </p:sp>
      <p:sp>
        <p:nvSpPr>
          <p:cNvPr id="21" name="Овал 20"/>
          <p:cNvSpPr/>
          <p:nvPr/>
        </p:nvSpPr>
        <p:spPr>
          <a:xfrm>
            <a:off x="4343400" y="3644900"/>
            <a:ext cx="622300" cy="622300"/>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2" name="TextBox 21"/>
          <p:cNvSpPr txBox="1"/>
          <p:nvPr/>
        </p:nvSpPr>
        <p:spPr>
          <a:xfrm>
            <a:off x="4457700" y="3601026"/>
            <a:ext cx="444352" cy="646331"/>
          </a:xfrm>
          <a:prstGeom prst="rect">
            <a:avLst/>
          </a:prstGeom>
          <a:noFill/>
          <a:ln>
            <a:noFill/>
          </a:ln>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2</a:t>
            </a:r>
          </a:p>
        </p:txBody>
      </p:sp>
      <p:pic>
        <p:nvPicPr>
          <p:cNvPr id="23" name="Рисунок 2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43400" y="1053350"/>
            <a:ext cx="622300" cy="622300"/>
          </a:xfrm>
          <a:prstGeom prst="rect">
            <a:avLst/>
          </a:prstGeom>
        </p:spPr>
      </p:pic>
      <p:cxnSp>
        <p:nvCxnSpPr>
          <p:cNvPr id="24" name="Прямая соединительная линия 23"/>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5" name="Овал 24"/>
          <p:cNvSpPr/>
          <p:nvPr/>
        </p:nvSpPr>
        <p:spPr>
          <a:xfrm>
            <a:off x="3036122"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83362" y="6517812"/>
            <a:ext cx="11561037" cy="253916"/>
          </a:xfrm>
          <a:prstGeom prst="rect">
            <a:avLst/>
          </a:prstGeom>
        </p:spPr>
        <p:txBody>
          <a:bodyPr wrap="square">
            <a:spAutoFit/>
          </a:bodyPr>
          <a:lstStyle/>
          <a:p>
            <a:r>
              <a:rPr lang="ru-RU" sz="1050" dirty="0">
                <a:solidFill>
                  <a:schemeClr val="bg2">
                    <a:lumMod val="25000"/>
                  </a:schemeClr>
                </a:solidFill>
                <a:latin typeface="Montserrat Medium" panose="00000600000000000000" pitchFamily="2" charset="-52"/>
              </a:rPr>
              <a:t>* Направления расходования, указанные в пункте 2, включаются в стоимость проекта при условии наличия в проекте расходов, указанных в пункте 1 </a:t>
            </a:r>
          </a:p>
        </p:txBody>
      </p:sp>
      <p:cxnSp>
        <p:nvCxnSpPr>
          <p:cNvPr id="32" name="Прямая соединительная линия 31"/>
          <p:cNvCxnSpPr/>
          <p:nvPr/>
        </p:nvCxnSpPr>
        <p:spPr>
          <a:xfrm>
            <a:off x="783362" y="6403699"/>
            <a:ext cx="1676400" cy="0"/>
          </a:xfrm>
          <a:prstGeom prst="line">
            <a:avLst/>
          </a:prstGeom>
          <a:ln>
            <a:solidFill>
              <a:srgbClr val="1D49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5311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кругленный прямоугольник 18"/>
          <p:cNvSpPr/>
          <p:nvPr/>
        </p:nvSpPr>
        <p:spPr>
          <a:xfrm>
            <a:off x="5053368" y="493544"/>
            <a:ext cx="6228525" cy="3998420"/>
          </a:xfrm>
          <a:prstGeom prst="roundRect">
            <a:avLst/>
          </a:prstGeom>
          <a:solidFill>
            <a:srgbClr val="9BFFC8"/>
          </a:solidFill>
          <a:ln>
            <a:solidFill>
              <a:srgbClr val="DBFFC9"/>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 name="Скругленный прямоугольник 3"/>
          <p:cNvSpPr/>
          <p:nvPr/>
        </p:nvSpPr>
        <p:spPr>
          <a:xfrm>
            <a:off x="5053367" y="4377148"/>
            <a:ext cx="6228525" cy="2438584"/>
          </a:xfrm>
          <a:prstGeom prst="roundRect">
            <a:avLst/>
          </a:prstGeom>
          <a:solidFill>
            <a:srgbClr val="FF9797"/>
          </a:solidFill>
          <a:ln>
            <a:solidFill>
              <a:srgbClr val="FF9797"/>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7" name="Прямоугольник 16"/>
          <p:cNvSpPr/>
          <p:nvPr/>
        </p:nvSpPr>
        <p:spPr>
          <a:xfrm>
            <a:off x="5232606" y="4725961"/>
            <a:ext cx="6096000" cy="183127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Иностранное юридическое лицо</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в процессе реорганизации,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ликвидации, банкротства, прекращения деятельности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У организации имеется задолженность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перед госбюджетом или налоговыми органами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находится в реестре недобросовестных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поставщиков услуг </a:t>
            </a:r>
          </a:p>
        </p:txBody>
      </p:sp>
      <p:sp>
        <p:nvSpPr>
          <p:cNvPr id="18" name="Прямоугольник 17"/>
          <p:cNvSpPr/>
          <p:nvPr/>
        </p:nvSpPr>
        <p:spPr>
          <a:xfrm>
            <a:off x="1174404" y="1064894"/>
            <a:ext cx="4058202" cy="646331"/>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ТРЕБОВАНИЯ </a:t>
            </a:r>
            <a:br>
              <a:rPr lang="ru-RU" b="1" i="0" u="none" strike="noStrike" baseline="0" dirty="0">
                <a:solidFill>
                  <a:srgbClr val="1D4999"/>
                </a:solidFill>
                <a:latin typeface="Montserrat Medium" panose="00000600000000000000" pitchFamily="2" charset="-52"/>
              </a:rPr>
            </a:br>
            <a:r>
              <a:rPr lang="ru-RU" b="1" i="0" u="none" strike="noStrike" baseline="0" dirty="0">
                <a:solidFill>
                  <a:srgbClr val="1D4999"/>
                </a:solidFill>
                <a:latin typeface="Montserrat Medium" panose="00000600000000000000" pitchFamily="2" charset="-52"/>
              </a:rPr>
              <a:t>К УЧАСТНИКАМ: </a:t>
            </a:r>
            <a:endParaRPr lang="ru-RU" dirty="0"/>
          </a:p>
        </p:txBody>
      </p:sp>
      <p:sp>
        <p:nvSpPr>
          <p:cNvPr id="2" name="Прямоугольник 1"/>
          <p:cNvSpPr/>
          <p:nvPr/>
        </p:nvSpPr>
        <p:spPr>
          <a:xfrm>
            <a:off x="5232606" y="676872"/>
            <a:ext cx="6360499" cy="3631763"/>
          </a:xfrm>
          <a:prstGeom prst="rect">
            <a:avLst/>
          </a:prstGeom>
          <a:noFill/>
          <a:ln>
            <a:noFill/>
          </a:ln>
        </p:spPr>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Юридическое лицо или индивидуальный предприниматель осуществляет деятельность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на территории Пермского края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Осуществление деятельности не менее 12 месяцев</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С организацией не расторгались соглашения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о предоставлении бюджетных средств</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не получает средства из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федерального бюджета, бюджета Пермского края,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местного бюджета на эти же цели</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имеет основной или дополнительный вид экономической деятельности из группы «55-Деятельность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по предоставлению мест для временного проживания» согласно Общероссийскому классификатору видов экономической деятельности, утвержденному приказом </a:t>
            </a:r>
            <a:r>
              <a:rPr lang="ru-RU" sz="1400" dirty="0" err="1">
                <a:solidFill>
                  <a:schemeClr val="bg2">
                    <a:lumMod val="25000"/>
                  </a:schemeClr>
                </a:solidFill>
                <a:latin typeface="Montserrat Medium" panose="00000600000000000000" pitchFamily="2" charset="-52"/>
              </a:rPr>
              <a:t>Росстандарта</a:t>
            </a:r>
            <a:r>
              <a:rPr lang="ru-RU" sz="1400" dirty="0">
                <a:solidFill>
                  <a:schemeClr val="bg2">
                    <a:lumMod val="25000"/>
                  </a:schemeClr>
                </a:solidFill>
                <a:latin typeface="Montserrat Medium" panose="00000600000000000000" pitchFamily="2" charset="-52"/>
              </a:rPr>
              <a:t> от 31 января 2014 г. № 14-ст</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38924" y="1976391"/>
            <a:ext cx="649138" cy="649138"/>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40334" y="4948712"/>
            <a:ext cx="647728" cy="647728"/>
          </a:xfrm>
          <a:prstGeom prst="rect">
            <a:avLst/>
          </a:prstGeom>
        </p:spPr>
      </p:pic>
      <p:cxnSp>
        <p:nvCxnSpPr>
          <p:cNvPr id="20" name="Прямая соединительная линия 19"/>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1" name="Овал 20"/>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4229922"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16352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923063" y="1064894"/>
            <a:ext cx="4058202" cy="646331"/>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НЕОБХОДИМЫЕ </a:t>
            </a:r>
          </a:p>
          <a:p>
            <a:r>
              <a:rPr lang="ru-RU" b="1" i="0" u="none" strike="noStrike" baseline="0" dirty="0">
                <a:solidFill>
                  <a:srgbClr val="1D4999"/>
                </a:solidFill>
                <a:latin typeface="Montserrat Medium" panose="00000600000000000000" pitchFamily="2" charset="-52"/>
              </a:rPr>
              <a:t>ДОКУМЕНТЫ: </a:t>
            </a:r>
            <a:endParaRPr lang="ru-RU" dirty="0"/>
          </a:p>
        </p:txBody>
      </p:sp>
      <p:sp>
        <p:nvSpPr>
          <p:cNvPr id="2" name="Прямоугольник 1"/>
          <p:cNvSpPr/>
          <p:nvPr/>
        </p:nvSpPr>
        <p:spPr>
          <a:xfrm>
            <a:off x="5259032" y="862668"/>
            <a:ext cx="6589531" cy="6317114"/>
          </a:xfrm>
          <a:prstGeom prst="rect">
            <a:avLst/>
          </a:prstGeom>
          <a:noFill/>
          <a:ln>
            <a:noFill/>
          </a:ln>
        </p:spPr>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Заявка на конкурс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Бизнес-план проекта</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Копии свидетельств, лицензий, сертификатов и прочих документов, подтверждающих право организации на осуществление сертифицируемого вида деятельности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(при наличии)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доверенности, подтверждающей полномочия лица, имеющего право действовать от имени заявителя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Справка о соответствии организации требованиям Порядка</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Письма о поддержке проекта от органа местного самоуправления</a:t>
            </a:r>
            <a:r>
              <a:rPr lang="en-US" sz="1400" dirty="0">
                <a:solidFill>
                  <a:schemeClr val="bg2">
                    <a:lumMod val="25000"/>
                  </a:schemeClr>
                </a:solidFill>
                <a:latin typeface="Montserrat Medium" panose="00000600000000000000" pitchFamily="2" charset="-52"/>
              </a:rPr>
              <a:t>/</a:t>
            </a:r>
            <a:r>
              <a:rPr lang="ru-RU" sz="1400" dirty="0">
                <a:solidFill>
                  <a:schemeClr val="bg2">
                    <a:lumMod val="25000"/>
                  </a:schemeClr>
                </a:solidFill>
                <a:latin typeface="Montserrat Medium" panose="00000600000000000000" pitchFamily="2" charset="-52"/>
              </a:rPr>
              <a:t>от туроператоров (при наличии)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Документ, подтверждающий право собственности на земельный участок и иные объекты недвижимости, находящиеся на земельном участке</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свидетельства о государственной регистрации организации (ОГРН/ОГРНИП)</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свидетельства о постановке на учет в налоговом органе (ИНН)</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Выписка из ЕГРЮЛ или ЕГРИП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Документ, подтверждающий отсутствие неисполненной обязанности по уплате налогов, сборов, страховых взносов, пеней, штрафов, процентов</a:t>
            </a: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49699" y="1064894"/>
            <a:ext cx="876711" cy="876711"/>
          </a:xfrm>
          <a:prstGeom prst="rect">
            <a:avLst/>
          </a:prstGeom>
        </p:spPr>
      </p:pic>
      <p:sp>
        <p:nvSpPr>
          <p:cNvPr id="16" name="Прямоугольник 15"/>
          <p:cNvSpPr/>
          <p:nvPr/>
        </p:nvSpPr>
        <p:spPr>
          <a:xfrm>
            <a:off x="783363" y="6517812"/>
            <a:ext cx="9885384" cy="261610"/>
          </a:xfrm>
          <a:prstGeom prst="rect">
            <a:avLst/>
          </a:prstGeom>
        </p:spPr>
        <p:txBody>
          <a:bodyPr wrap="square">
            <a:spAutoFit/>
          </a:bodyPr>
          <a:lstStyle/>
          <a:p>
            <a:r>
              <a:rPr lang="ru-RU" sz="1050" dirty="0">
                <a:solidFill>
                  <a:schemeClr val="bg2">
                    <a:lumMod val="25000"/>
                  </a:schemeClr>
                </a:solidFill>
                <a:latin typeface="Montserrat Medium" panose="00000600000000000000" pitchFamily="2" charset="-52"/>
              </a:rPr>
              <a:t>Все документы должны быть предоставлены по формам и в соответствии с условиями, установленными Порядком</a:t>
            </a:r>
          </a:p>
        </p:txBody>
      </p:sp>
      <p:cxnSp>
        <p:nvCxnSpPr>
          <p:cNvPr id="9" name="Прямая соединительная линия 8"/>
          <p:cNvCxnSpPr/>
          <p:nvPr/>
        </p:nvCxnSpPr>
        <p:spPr>
          <a:xfrm>
            <a:off x="923063" y="6448052"/>
            <a:ext cx="1676400" cy="0"/>
          </a:xfrm>
          <a:prstGeom prst="line">
            <a:avLst/>
          </a:prstGeom>
          <a:ln>
            <a:solidFill>
              <a:srgbClr val="1D4999"/>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772939" y="3295918"/>
            <a:ext cx="3065263" cy="1754326"/>
          </a:xfrm>
          <a:prstGeom prst="rect">
            <a:avLst/>
          </a:prstGeom>
        </p:spPr>
        <p:txBody>
          <a:bodyPr wrap="none">
            <a:spAutoFit/>
          </a:bodyPr>
          <a:lstStyle/>
          <a:p>
            <a:r>
              <a:rPr lang="ru-RU" sz="1200" dirty="0">
                <a:solidFill>
                  <a:srgbClr val="1D4999"/>
                </a:solidFill>
                <a:latin typeface="Montserrat Medium" panose="00000600000000000000" pitchFamily="2" charset="-52"/>
              </a:rPr>
              <a:t>Заявка и документы должны быть </a:t>
            </a:r>
          </a:p>
          <a:p>
            <a:r>
              <a:rPr lang="ru-RU" sz="1200" dirty="0">
                <a:solidFill>
                  <a:srgbClr val="1D4999"/>
                </a:solidFill>
                <a:latin typeface="Montserrat Medium" panose="00000600000000000000" pitchFamily="2" charset="-52"/>
              </a:rPr>
              <a:t>прошиты, пронумерованы, </a:t>
            </a:r>
          </a:p>
          <a:p>
            <a:r>
              <a:rPr lang="ru-RU" sz="1200" dirty="0">
                <a:solidFill>
                  <a:srgbClr val="1D4999"/>
                </a:solidFill>
                <a:latin typeface="Montserrat Medium" panose="00000600000000000000" pitchFamily="2" charset="-52"/>
              </a:rPr>
              <a:t>заверены подписью, </a:t>
            </a:r>
          </a:p>
          <a:p>
            <a:r>
              <a:rPr lang="ru-RU" sz="1200" dirty="0">
                <a:solidFill>
                  <a:srgbClr val="1D4999"/>
                </a:solidFill>
                <a:latin typeface="Montserrat Medium" panose="00000600000000000000" pitchFamily="2" charset="-52"/>
              </a:rPr>
              <a:t>иметь оттиск печати организации </a:t>
            </a:r>
          </a:p>
          <a:p>
            <a:r>
              <a:rPr lang="ru-RU" sz="1200" dirty="0">
                <a:solidFill>
                  <a:srgbClr val="1D4999"/>
                </a:solidFill>
                <a:latin typeface="Montserrat Medium" panose="00000600000000000000" pitchFamily="2" charset="-52"/>
              </a:rPr>
              <a:t>(при наличии)</a:t>
            </a:r>
          </a:p>
          <a:p>
            <a:endParaRPr lang="ru-RU" sz="1200" dirty="0">
              <a:solidFill>
                <a:srgbClr val="1D4999"/>
              </a:solidFill>
              <a:latin typeface="Montserrat Medium" panose="00000600000000000000" pitchFamily="2" charset="-52"/>
            </a:endParaRPr>
          </a:p>
          <a:p>
            <a:r>
              <a:rPr lang="ru-RU" sz="1200" dirty="0">
                <a:solidFill>
                  <a:srgbClr val="1D4999"/>
                </a:solidFill>
                <a:latin typeface="Montserrat Medium" panose="00000600000000000000" pitchFamily="2" charset="-52"/>
              </a:rPr>
              <a:t>Организацией может быть подана </a:t>
            </a:r>
          </a:p>
          <a:p>
            <a:r>
              <a:rPr lang="ru-RU" sz="1200" dirty="0">
                <a:solidFill>
                  <a:srgbClr val="1D4999"/>
                </a:solidFill>
                <a:latin typeface="Montserrat Medium" panose="00000600000000000000" pitchFamily="2" charset="-52"/>
              </a:rPr>
              <a:t>только одна заявка на участие </a:t>
            </a:r>
          </a:p>
          <a:p>
            <a:r>
              <a:rPr lang="ru-RU" sz="1200" dirty="0">
                <a:solidFill>
                  <a:srgbClr val="1D4999"/>
                </a:solidFill>
                <a:latin typeface="Montserrat Medium" panose="00000600000000000000" pitchFamily="2" charset="-52"/>
              </a:rPr>
              <a:t>в конкурсе в текущем году</a:t>
            </a:r>
          </a:p>
        </p:txBody>
      </p:sp>
      <p:sp>
        <p:nvSpPr>
          <p:cNvPr id="21" name="Овал 20"/>
          <p:cNvSpPr/>
          <p:nvPr/>
        </p:nvSpPr>
        <p:spPr>
          <a:xfrm>
            <a:off x="1030775" y="3421960"/>
            <a:ext cx="622300" cy="599265"/>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1188678" y="3421960"/>
            <a:ext cx="306494" cy="646331"/>
          </a:xfrm>
          <a:prstGeom prst="rect">
            <a:avLst/>
          </a:prstGeom>
          <a:noFill/>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a:t>
            </a:r>
          </a:p>
        </p:txBody>
      </p:sp>
      <p:cxnSp>
        <p:nvCxnSpPr>
          <p:cNvPr id="23" name="Прямая соединительная линия 22"/>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5423722" y="180065"/>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62601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870229" y="1519793"/>
            <a:ext cx="4058202"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КРИТЕРИИ ОЦЕНКИ: </a:t>
            </a:r>
            <a:endParaRPr lang="ru-RU" dirty="0"/>
          </a:p>
        </p:txBody>
      </p:sp>
      <p:sp>
        <p:nvSpPr>
          <p:cNvPr id="2" name="Прямоугольник 1"/>
          <p:cNvSpPr/>
          <p:nvPr/>
        </p:nvSpPr>
        <p:spPr>
          <a:xfrm>
            <a:off x="4928431" y="1522575"/>
            <a:ext cx="6769100" cy="3462486"/>
          </a:xfrm>
          <a:prstGeom prst="rect">
            <a:avLst/>
          </a:prstGeom>
          <a:noFill/>
          <a:ln>
            <a:noFill/>
          </a:ln>
        </p:spPr>
        <p:txBody>
          <a:bodyPr wrap="square">
            <a:spAutoFit/>
          </a:bodyPr>
          <a:lstStyle/>
          <a:p>
            <a:pPr>
              <a:spcAft>
                <a:spcPts val="600"/>
              </a:spcAft>
            </a:pPr>
            <a:r>
              <a:rPr lang="ru-RU" sz="1400" b="1" dirty="0">
                <a:solidFill>
                  <a:srgbClr val="1D4999"/>
                </a:solidFill>
                <a:latin typeface="Montserrat Medium" panose="00000600000000000000" pitchFamily="2" charset="-52"/>
              </a:rPr>
              <a:t>Актуальность и значимость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Увеличение количества койко-мест в средствах размещения Пермского края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Создание туристской инфраструктуры вблизи или на территории ООПТ и (или) на водных туристских маршрутах Пермского края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Создание туристской инфраструктуры вблизи мест проведения регулярных туристских событий (проведенных не менее 2-х раз с 2017 года)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Связанность проекта с объектами показа (0-3 балла)</a:t>
            </a:r>
          </a:p>
          <a:p>
            <a:pPr>
              <a:spcAft>
                <a:spcPts val="600"/>
              </a:spcAft>
            </a:pPr>
            <a:r>
              <a:rPr lang="ru-RU" sz="1400" b="1" dirty="0">
                <a:solidFill>
                  <a:srgbClr val="1D4999"/>
                </a:solidFill>
                <a:latin typeface="Montserrat Medium" panose="00000600000000000000" pitchFamily="2" charset="-52"/>
              </a:rPr>
              <a:t>Финансирование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Объем внебюджетных средств, направленных на реализацию проекта (1-3 балла)</a:t>
            </a:r>
          </a:p>
          <a:p>
            <a:pPr>
              <a:spcAft>
                <a:spcPts val="600"/>
              </a:spcAft>
            </a:pPr>
            <a:r>
              <a:rPr lang="ru-RU" sz="1400" b="1" dirty="0">
                <a:solidFill>
                  <a:srgbClr val="1D4999"/>
                </a:solidFill>
                <a:latin typeface="Montserrat Medium" panose="00000600000000000000" pitchFamily="2" charset="-52"/>
              </a:rPr>
              <a:t>Поддержка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Поддержка органа местного самоуправления (0-1 балл)</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Поддержка проекта от туроператоров (0-3 балла)</a:t>
            </a:r>
          </a:p>
        </p:txBody>
      </p:sp>
      <p:cxnSp>
        <p:nvCxnSpPr>
          <p:cNvPr id="17" name="Прямая соединительная линия 16"/>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560166" y="180066"/>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34893" y="2435982"/>
            <a:ext cx="817836" cy="817836"/>
          </a:xfrm>
          <a:prstGeom prst="rect">
            <a:avLst/>
          </a:prstGeom>
        </p:spPr>
      </p:pic>
    </p:spTree>
    <p:extLst>
      <p:ext uri="{BB962C8B-B14F-4D97-AF65-F5344CB8AC3E}">
        <p14:creationId xmlns:p14="http://schemas.microsoft.com/office/powerpoint/2010/main" xmlns="" val="413776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Скругленный прямоугольник 39"/>
          <p:cNvSpPr/>
          <p:nvPr/>
        </p:nvSpPr>
        <p:spPr>
          <a:xfrm>
            <a:off x="833406" y="3903563"/>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Скругленный прямоугольник 37"/>
          <p:cNvSpPr/>
          <p:nvPr/>
        </p:nvSpPr>
        <p:spPr>
          <a:xfrm>
            <a:off x="821917" y="2825144"/>
            <a:ext cx="232221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Скругленный прямоугольник 34"/>
          <p:cNvSpPr/>
          <p:nvPr/>
        </p:nvSpPr>
        <p:spPr>
          <a:xfrm>
            <a:off x="3336600" y="2821737"/>
            <a:ext cx="2277486"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кругленный прямоугольник 32"/>
          <p:cNvSpPr/>
          <p:nvPr/>
        </p:nvSpPr>
        <p:spPr>
          <a:xfrm>
            <a:off x="5772090" y="2831354"/>
            <a:ext cx="194134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кругленный прямоугольник 29"/>
          <p:cNvSpPr/>
          <p:nvPr/>
        </p:nvSpPr>
        <p:spPr>
          <a:xfrm>
            <a:off x="9950244" y="1528362"/>
            <a:ext cx="1956258" cy="850960"/>
          </a:xfrm>
          <a:prstGeom prst="roundRect">
            <a:avLst/>
          </a:prstGeom>
          <a:solidFill>
            <a:srgbClr val="FF9797"/>
          </a:solidFill>
          <a:ln>
            <a:solidFill>
              <a:srgbClr val="FF9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кругленный прямоугольник 28"/>
          <p:cNvSpPr/>
          <p:nvPr/>
        </p:nvSpPr>
        <p:spPr>
          <a:xfrm>
            <a:off x="7844100" y="1512478"/>
            <a:ext cx="155737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6179572" y="1512478"/>
            <a:ext cx="155737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кругленный прямоугольник 26"/>
          <p:cNvSpPr/>
          <p:nvPr/>
        </p:nvSpPr>
        <p:spPr>
          <a:xfrm>
            <a:off x="4642160" y="1516807"/>
            <a:ext cx="1410296"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821917" y="1460616"/>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738500" y="788305"/>
            <a:ext cx="4058202"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ЭТАПЫ КОНКУРСА: </a:t>
            </a:r>
            <a:endParaRPr lang="ru-RU" dirty="0"/>
          </a:p>
        </p:txBody>
      </p:sp>
      <p:cxnSp>
        <p:nvCxnSpPr>
          <p:cNvPr id="15" name="Прямая соединительная линия 14"/>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7697433"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644265" y="1629985"/>
            <a:ext cx="2185363" cy="646331"/>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Объявление </a:t>
            </a:r>
          </a:p>
          <a:p>
            <a:pPr algn="ctr"/>
            <a:r>
              <a:rPr lang="ru-RU" sz="1200" b="1" dirty="0">
                <a:solidFill>
                  <a:schemeClr val="bg2">
                    <a:lumMod val="25000"/>
                  </a:schemeClr>
                </a:solidFill>
                <a:latin typeface="Montserrat Medium" panose="00000600000000000000" pitchFamily="2" charset="-52"/>
              </a:rPr>
              <a:t>о конкурсе</a:t>
            </a:r>
          </a:p>
          <a:p>
            <a:pPr algn="ctr"/>
            <a:r>
              <a:rPr lang="ru-RU" sz="1200" b="1" dirty="0" smtClean="0">
                <a:solidFill>
                  <a:schemeClr val="bg2">
                    <a:lumMod val="25000"/>
                  </a:schemeClr>
                </a:solidFill>
                <a:latin typeface="Montserrat Medium" panose="00000600000000000000" pitchFamily="2" charset="-52"/>
              </a:rPr>
              <a:t>(12 </a:t>
            </a:r>
            <a:r>
              <a:rPr lang="ru-RU" sz="1200" b="1" dirty="0">
                <a:solidFill>
                  <a:schemeClr val="bg2">
                    <a:lumMod val="25000"/>
                  </a:schemeClr>
                </a:solidFill>
                <a:latin typeface="Montserrat Medium" panose="00000600000000000000" pitchFamily="2" charset="-52"/>
              </a:rPr>
              <a:t>мая)</a:t>
            </a:r>
          </a:p>
        </p:txBody>
      </p:sp>
      <p:sp>
        <p:nvSpPr>
          <p:cNvPr id="23" name="Прямоугольник 22"/>
          <p:cNvSpPr/>
          <p:nvPr/>
        </p:nvSpPr>
        <p:spPr>
          <a:xfrm>
            <a:off x="6203083" y="1614101"/>
            <a:ext cx="1620957"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Подача заявок </a:t>
            </a:r>
          </a:p>
          <a:p>
            <a:pPr algn="ctr"/>
            <a:r>
              <a:rPr lang="ru-RU" sz="1200" b="1" dirty="0">
                <a:solidFill>
                  <a:schemeClr val="bg2">
                    <a:lumMod val="25000"/>
                  </a:schemeClr>
                </a:solidFill>
                <a:latin typeface="Montserrat Medium" panose="00000600000000000000" pitchFamily="2" charset="-52"/>
              </a:rPr>
              <a:t>на конкурс  </a:t>
            </a:r>
          </a:p>
          <a:p>
            <a:pPr algn="ctr"/>
            <a:r>
              <a:rPr lang="ru-RU" sz="1200" b="1" dirty="0">
                <a:solidFill>
                  <a:schemeClr val="bg2">
                    <a:lumMod val="25000"/>
                  </a:schemeClr>
                </a:solidFill>
                <a:latin typeface="Montserrat Medium" panose="00000600000000000000" pitchFamily="2" charset="-52"/>
              </a:rPr>
              <a:t>в </a:t>
            </a:r>
            <a:r>
              <a:rPr lang="ru-RU" sz="1200" b="1" dirty="0" smtClean="0">
                <a:solidFill>
                  <a:schemeClr val="bg2">
                    <a:lumMod val="25000"/>
                  </a:schemeClr>
                </a:solidFill>
                <a:latin typeface="Montserrat Medium" panose="00000600000000000000" pitchFamily="2" charset="-52"/>
              </a:rPr>
              <a:t>Министерство </a:t>
            </a:r>
          </a:p>
          <a:p>
            <a:pPr algn="ctr"/>
            <a:r>
              <a:rPr lang="ru-RU" sz="1200" b="1" dirty="0" smtClean="0">
                <a:solidFill>
                  <a:schemeClr val="bg2">
                    <a:lumMod val="25000"/>
                  </a:schemeClr>
                </a:solidFill>
                <a:latin typeface="Montserrat Medium" panose="00000600000000000000" pitchFamily="2" charset="-52"/>
              </a:rPr>
              <a:t>(до 14 июня)</a:t>
            </a:r>
            <a:endParaRPr lang="ru-RU" sz="1200" b="1" dirty="0">
              <a:solidFill>
                <a:schemeClr val="bg2">
                  <a:lumMod val="25000"/>
                </a:schemeClr>
              </a:solidFill>
              <a:latin typeface="Montserrat Medium" panose="00000600000000000000" pitchFamily="2" charset="-52"/>
            </a:endParaRPr>
          </a:p>
        </p:txBody>
      </p:sp>
      <p:sp>
        <p:nvSpPr>
          <p:cNvPr id="5" name="Прямоугольник 4"/>
          <p:cNvSpPr/>
          <p:nvPr/>
        </p:nvSpPr>
        <p:spPr>
          <a:xfrm>
            <a:off x="7861622" y="1522460"/>
            <a:ext cx="1497367"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Проверка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организации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документов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на соответствие</a:t>
            </a:r>
          </a:p>
        </p:txBody>
      </p:sp>
      <p:sp>
        <p:nvSpPr>
          <p:cNvPr id="7" name="Прямоугольник 6"/>
          <p:cNvSpPr/>
          <p:nvPr/>
        </p:nvSpPr>
        <p:spPr>
          <a:xfrm>
            <a:off x="5771446" y="2848737"/>
            <a:ext cx="2010487"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Оценка комиссией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заявок по критериям,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установленным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Порядком</a:t>
            </a:r>
          </a:p>
        </p:txBody>
      </p:sp>
      <p:sp>
        <p:nvSpPr>
          <p:cNvPr id="25" name="Прямоугольник 24"/>
          <p:cNvSpPr/>
          <p:nvPr/>
        </p:nvSpPr>
        <p:spPr>
          <a:xfrm>
            <a:off x="4654136" y="1707125"/>
            <a:ext cx="1377300" cy="461665"/>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Консультация </a:t>
            </a:r>
          </a:p>
          <a:p>
            <a:pPr algn="ctr"/>
            <a:r>
              <a:rPr lang="ru-RU" sz="1200" b="1" dirty="0">
                <a:solidFill>
                  <a:schemeClr val="bg2">
                    <a:lumMod val="25000"/>
                  </a:schemeClr>
                </a:solidFill>
                <a:latin typeface="Montserrat Medium" panose="00000600000000000000" pitchFamily="2" charset="-52"/>
              </a:rPr>
              <a:t>участников</a:t>
            </a:r>
          </a:p>
        </p:txBody>
      </p:sp>
      <p:sp>
        <p:nvSpPr>
          <p:cNvPr id="26" name="Скругленный прямоугольник 25"/>
          <p:cNvSpPr/>
          <p:nvPr/>
        </p:nvSpPr>
        <p:spPr>
          <a:xfrm>
            <a:off x="2756112" y="1512478"/>
            <a:ext cx="1758932"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2800183" y="1548325"/>
            <a:ext cx="1786066"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Подготовка заявки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необходимых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документов </a:t>
            </a:r>
          </a:p>
          <a:p>
            <a:pPr algn="ctr"/>
            <a:r>
              <a:rPr lang="ru-RU" sz="1200" b="1" dirty="0">
                <a:solidFill>
                  <a:schemeClr val="bg2">
                    <a:lumMod val="25000"/>
                  </a:schemeClr>
                </a:solidFill>
                <a:latin typeface="Montserrat Medium" panose="00000600000000000000" pitchFamily="2" charset="-52"/>
              </a:rPr>
              <a:t>на конкурс</a:t>
            </a:r>
          </a:p>
        </p:txBody>
      </p:sp>
      <p:sp>
        <p:nvSpPr>
          <p:cNvPr id="9" name="Прямоугольник 8"/>
          <p:cNvSpPr/>
          <p:nvPr/>
        </p:nvSpPr>
        <p:spPr>
          <a:xfrm>
            <a:off x="9829858" y="1548325"/>
            <a:ext cx="2159458"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Уведомление </a:t>
            </a:r>
          </a:p>
          <a:p>
            <a:pPr algn="ctr"/>
            <a:r>
              <a:rPr lang="ru-RU" sz="1200" b="1" dirty="0">
                <a:solidFill>
                  <a:schemeClr val="bg2">
                    <a:lumMod val="25000"/>
                  </a:schemeClr>
                </a:solidFill>
                <a:latin typeface="Montserrat Medium" panose="00000600000000000000" pitchFamily="2" charset="-52"/>
              </a:rPr>
              <a:t>об отклонении заявки </a:t>
            </a:r>
          </a:p>
          <a:p>
            <a:pPr algn="ctr"/>
            <a:r>
              <a:rPr lang="ru-RU" sz="1200" b="1" dirty="0">
                <a:solidFill>
                  <a:schemeClr val="bg2">
                    <a:lumMod val="25000"/>
                  </a:schemeClr>
                </a:solidFill>
                <a:latin typeface="Montserrat Medium" panose="00000600000000000000" pitchFamily="2" charset="-52"/>
              </a:rPr>
              <a:t>и об отказе в допуске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к конкурсу</a:t>
            </a:r>
          </a:p>
        </p:txBody>
      </p:sp>
      <p:sp>
        <p:nvSpPr>
          <p:cNvPr id="32" name="Скругленный прямоугольник 31"/>
          <p:cNvSpPr/>
          <p:nvPr/>
        </p:nvSpPr>
        <p:spPr>
          <a:xfrm>
            <a:off x="7864788" y="2821372"/>
            <a:ext cx="1557373" cy="850960"/>
          </a:xfrm>
          <a:prstGeom prst="roundRect">
            <a:avLst/>
          </a:prstGeom>
          <a:solidFill>
            <a:srgbClr val="9BFFC8"/>
          </a:solidFill>
          <a:ln>
            <a:solidFill>
              <a:srgbClr val="9BFF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962782" y="2831354"/>
            <a:ext cx="1358064"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Направление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заявок </a:t>
            </a:r>
          </a:p>
          <a:p>
            <a:pPr algn="ctr"/>
            <a:r>
              <a:rPr lang="ru-RU" sz="1200" b="1" dirty="0">
                <a:solidFill>
                  <a:schemeClr val="bg2">
                    <a:lumMod val="25000"/>
                  </a:schemeClr>
                </a:solidFill>
                <a:latin typeface="Montserrat Medium" panose="00000600000000000000" pitchFamily="2" charset="-52"/>
              </a:rPr>
              <a:t>в конкурсную </a:t>
            </a:r>
          </a:p>
          <a:p>
            <a:pPr algn="ctr"/>
            <a:r>
              <a:rPr lang="ru-RU" sz="1200" b="1" dirty="0">
                <a:solidFill>
                  <a:schemeClr val="bg2">
                    <a:lumMod val="25000"/>
                  </a:schemeClr>
                </a:solidFill>
                <a:latin typeface="Montserrat Medium" panose="00000600000000000000" pitchFamily="2" charset="-52"/>
              </a:rPr>
              <a:t>комиссию</a:t>
            </a:r>
          </a:p>
        </p:txBody>
      </p:sp>
      <p:sp>
        <p:nvSpPr>
          <p:cNvPr id="34" name="Прямоугольник 33"/>
          <p:cNvSpPr/>
          <p:nvPr/>
        </p:nvSpPr>
        <p:spPr>
          <a:xfrm>
            <a:off x="3322983" y="2848182"/>
            <a:ext cx="2339398"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Составление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рейтинга организаций,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определение победителей</a:t>
            </a:r>
          </a:p>
        </p:txBody>
      </p:sp>
      <p:sp>
        <p:nvSpPr>
          <p:cNvPr id="36" name="Прямоугольник 35"/>
          <p:cNvSpPr/>
          <p:nvPr/>
        </p:nvSpPr>
        <p:spPr>
          <a:xfrm>
            <a:off x="821917" y="2926872"/>
            <a:ext cx="2392001" cy="646331"/>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Размещение информации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 результатах конкурса </a:t>
            </a:r>
          </a:p>
          <a:p>
            <a:pPr algn="ctr"/>
            <a:r>
              <a:rPr lang="ru-RU" sz="1200" b="1" dirty="0">
                <a:solidFill>
                  <a:schemeClr val="bg2">
                    <a:lumMod val="25000"/>
                  </a:schemeClr>
                </a:solidFill>
                <a:latin typeface="Montserrat Medium" panose="00000600000000000000" pitchFamily="2" charset="-52"/>
              </a:rPr>
              <a:t>на сайте Министерства</a:t>
            </a:r>
          </a:p>
        </p:txBody>
      </p:sp>
      <p:sp>
        <p:nvSpPr>
          <p:cNvPr id="39" name="Прямоугольник 38"/>
          <p:cNvSpPr/>
          <p:nvPr/>
        </p:nvSpPr>
        <p:spPr>
          <a:xfrm>
            <a:off x="801643" y="3923526"/>
            <a:ext cx="1847625"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Заключение</a:t>
            </a:r>
          </a:p>
          <a:p>
            <a:pPr algn="ctr"/>
            <a:r>
              <a:rPr lang="ru-RU" sz="1200" b="1" dirty="0">
                <a:solidFill>
                  <a:schemeClr val="bg2">
                    <a:lumMod val="25000"/>
                  </a:schemeClr>
                </a:solidFill>
                <a:latin typeface="Montserrat Medium" panose="00000600000000000000" pitchFamily="2" charset="-52"/>
              </a:rPr>
              <a:t>соглашений между Министерством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победителями</a:t>
            </a:r>
          </a:p>
        </p:txBody>
      </p:sp>
      <p:sp>
        <p:nvSpPr>
          <p:cNvPr id="43" name="Скругленный прямоугольник 42"/>
          <p:cNvSpPr/>
          <p:nvPr/>
        </p:nvSpPr>
        <p:spPr>
          <a:xfrm>
            <a:off x="2779170" y="3903563"/>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ик 40"/>
          <p:cNvSpPr/>
          <p:nvPr/>
        </p:nvSpPr>
        <p:spPr>
          <a:xfrm>
            <a:off x="2971704" y="4096159"/>
            <a:ext cx="1443024" cy="461665"/>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Перечисление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субсидии</a:t>
            </a:r>
          </a:p>
        </p:txBody>
      </p:sp>
      <p:cxnSp>
        <p:nvCxnSpPr>
          <p:cNvPr id="45" name="Прямая со стрелкой 44"/>
          <p:cNvCxnSpPr>
            <a:stCxn id="8" idx="3"/>
            <a:endCxn id="26" idx="1"/>
          </p:cNvCxnSpPr>
          <p:nvPr/>
        </p:nvCxnSpPr>
        <p:spPr>
          <a:xfrm>
            <a:off x="2628996" y="1886096"/>
            <a:ext cx="127116" cy="51862"/>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4500276" y="1936609"/>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6052456" y="1912366"/>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a:off x="7736945" y="1936609"/>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endCxn id="30" idx="1"/>
          </p:cNvCxnSpPr>
          <p:nvPr/>
        </p:nvCxnSpPr>
        <p:spPr>
          <a:xfrm>
            <a:off x="9453447" y="1952493"/>
            <a:ext cx="496797" cy="1349"/>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9390475" y="1703295"/>
            <a:ext cx="559769" cy="307777"/>
          </a:xfrm>
          <a:prstGeom prst="rect">
            <a:avLst/>
          </a:prstGeom>
          <a:noFill/>
        </p:spPr>
        <p:txBody>
          <a:bodyPr wrap="none" rtlCol="0">
            <a:spAutoFit/>
          </a:bodyPr>
          <a:lstStyle/>
          <a:p>
            <a:r>
              <a:rPr lang="ru-RU" sz="1400" dirty="0">
                <a:solidFill>
                  <a:schemeClr val="bg2">
                    <a:lumMod val="25000"/>
                  </a:schemeClr>
                </a:solidFill>
                <a:latin typeface="Montserrat Medium" panose="00000600000000000000" pitchFamily="2" charset="-52"/>
              </a:rPr>
              <a:t>НЕТ</a:t>
            </a:r>
          </a:p>
        </p:txBody>
      </p:sp>
      <p:cxnSp>
        <p:nvCxnSpPr>
          <p:cNvPr id="57" name="Прямая со стрелкой 56"/>
          <p:cNvCxnSpPr/>
          <p:nvPr/>
        </p:nvCxnSpPr>
        <p:spPr>
          <a:xfrm>
            <a:off x="8673277" y="2384779"/>
            <a:ext cx="0" cy="431136"/>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8208085" y="2446459"/>
            <a:ext cx="465192" cy="307777"/>
          </a:xfrm>
          <a:prstGeom prst="rect">
            <a:avLst/>
          </a:prstGeom>
          <a:noFill/>
        </p:spPr>
        <p:txBody>
          <a:bodyPr wrap="none" rtlCol="0">
            <a:spAutoFit/>
          </a:bodyPr>
          <a:lstStyle/>
          <a:p>
            <a:r>
              <a:rPr lang="ru-RU" sz="1400" dirty="0">
                <a:solidFill>
                  <a:schemeClr val="bg2">
                    <a:lumMod val="25000"/>
                  </a:schemeClr>
                </a:solidFill>
                <a:latin typeface="Montserrat Medium" panose="00000600000000000000" pitchFamily="2" charset="-52"/>
              </a:rPr>
              <a:t>ДА</a:t>
            </a:r>
          </a:p>
        </p:txBody>
      </p:sp>
      <p:cxnSp>
        <p:nvCxnSpPr>
          <p:cNvPr id="68" name="Прямая со стрелкой 67"/>
          <p:cNvCxnSpPr/>
          <p:nvPr/>
        </p:nvCxnSpPr>
        <p:spPr>
          <a:xfrm flipH="1">
            <a:off x="7721020" y="3252899"/>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flipH="1">
            <a:off x="5614086" y="3246383"/>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p:nvPr/>
        </p:nvCxnSpPr>
        <p:spPr>
          <a:xfrm flipH="1">
            <a:off x="3163878" y="3252899"/>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p:nvPr/>
        </p:nvCxnSpPr>
        <p:spPr>
          <a:xfrm>
            <a:off x="1749483" y="3679179"/>
            <a:ext cx="0" cy="224384"/>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a:off x="2640485" y="4346434"/>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80" name="Прямоугольник 79"/>
          <p:cNvSpPr/>
          <p:nvPr/>
        </p:nvSpPr>
        <p:spPr>
          <a:xfrm>
            <a:off x="6560166" y="4495115"/>
            <a:ext cx="6096000" cy="1246495"/>
          </a:xfrm>
          <a:prstGeom prst="rect">
            <a:avLst/>
          </a:prstGeom>
        </p:spPr>
        <p:txBody>
          <a:bodyPr>
            <a:spAutoFit/>
          </a:bodyPr>
          <a:lstStyle/>
          <a:p>
            <a:pPr>
              <a:spcAft>
                <a:spcPts val="600"/>
              </a:spcAft>
            </a:pPr>
            <a:r>
              <a:rPr lang="ru-RU" sz="1200" dirty="0">
                <a:solidFill>
                  <a:srgbClr val="1D4999"/>
                </a:solidFill>
                <a:latin typeface="Montserrat Medium" panose="00000600000000000000" pitchFamily="2" charset="-52"/>
              </a:rPr>
              <a:t>Организации до окончания срока приема заявки вправе:</a:t>
            </a:r>
          </a:p>
          <a:p>
            <a:pPr marL="171450" indent="-171450">
              <a:spcAft>
                <a:spcPts val="600"/>
              </a:spcAft>
              <a:buFont typeface="Arial" panose="020B0604020202020204" pitchFamily="34" charset="0"/>
              <a:buChar char="•"/>
            </a:pPr>
            <a:r>
              <a:rPr lang="ru-RU" sz="1200" dirty="0">
                <a:solidFill>
                  <a:srgbClr val="1D4999"/>
                </a:solidFill>
                <a:latin typeface="Montserrat Medium" panose="00000600000000000000" pitchFamily="2" charset="-52"/>
              </a:rPr>
              <a:t>заменить предоставленные документы </a:t>
            </a:r>
          </a:p>
          <a:p>
            <a:pPr marL="171450" indent="-171450">
              <a:spcAft>
                <a:spcPts val="600"/>
              </a:spcAft>
              <a:buFont typeface="Arial" panose="020B0604020202020204" pitchFamily="34" charset="0"/>
              <a:buChar char="•"/>
            </a:pPr>
            <a:r>
              <a:rPr lang="ru-RU" sz="1200" dirty="0">
                <a:solidFill>
                  <a:srgbClr val="1D4999"/>
                </a:solidFill>
                <a:latin typeface="Montserrat Medium" panose="00000600000000000000" pitchFamily="2" charset="-52"/>
              </a:rPr>
              <a:t>отозвать заявку и документы </a:t>
            </a:r>
          </a:p>
          <a:p>
            <a:pPr>
              <a:spcAft>
                <a:spcPts val="600"/>
              </a:spcAft>
            </a:pPr>
            <a:r>
              <a:rPr lang="ru-RU" sz="1200" dirty="0">
                <a:solidFill>
                  <a:srgbClr val="1D4999"/>
                </a:solidFill>
                <a:latin typeface="Montserrat Medium" panose="00000600000000000000" pitchFamily="2" charset="-52"/>
              </a:rPr>
              <a:t>путем предоставления в Министерство письменного заявления, подписанного руководителем организации </a:t>
            </a:r>
          </a:p>
        </p:txBody>
      </p:sp>
      <p:sp>
        <p:nvSpPr>
          <p:cNvPr id="81" name="Овал 80"/>
          <p:cNvSpPr/>
          <p:nvPr/>
        </p:nvSpPr>
        <p:spPr>
          <a:xfrm>
            <a:off x="5720286" y="4601301"/>
            <a:ext cx="622300" cy="599265"/>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p:cNvSpPr txBox="1"/>
          <p:nvPr/>
        </p:nvSpPr>
        <p:spPr>
          <a:xfrm>
            <a:off x="5878189" y="4601301"/>
            <a:ext cx="306494" cy="646331"/>
          </a:xfrm>
          <a:prstGeom prst="rect">
            <a:avLst/>
          </a:prstGeom>
          <a:noFill/>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a:t>
            </a:r>
          </a:p>
        </p:txBody>
      </p:sp>
    </p:spTree>
    <p:extLst>
      <p:ext uri="{BB962C8B-B14F-4D97-AF65-F5344CB8AC3E}">
        <p14:creationId xmlns:p14="http://schemas.microsoft.com/office/powerpoint/2010/main" xmlns="" val="295163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0" name="Овал 9"/>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249068" y="2761409"/>
            <a:ext cx="2256879"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РЕЗУЛЬТАТЫ: </a:t>
            </a:r>
            <a:endParaRPr lang="ru-RU" dirty="0"/>
          </a:p>
        </p:txBody>
      </p:sp>
      <p:sp>
        <p:nvSpPr>
          <p:cNvPr id="2" name="Прямоугольник 1"/>
          <p:cNvSpPr/>
          <p:nvPr/>
        </p:nvSpPr>
        <p:spPr>
          <a:xfrm>
            <a:off x="4989269" y="2655649"/>
            <a:ext cx="6769100" cy="1354217"/>
          </a:xfrm>
          <a:prstGeom prst="rect">
            <a:avLst/>
          </a:prstGeom>
          <a:noFill/>
          <a:ln>
            <a:noFill/>
          </a:ln>
        </p:spPr>
        <p:txBody>
          <a:bodyPr wrap="square">
            <a:spAutoFit/>
          </a:bodyPr>
          <a:lstStyle/>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объектов туристской инфраструктуры</a:t>
            </a:r>
          </a:p>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средств размещения</a:t>
            </a:r>
          </a:p>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мест в средствах размещения</a:t>
            </a:r>
          </a:p>
        </p:txBody>
      </p:sp>
      <p:sp>
        <p:nvSpPr>
          <p:cNvPr id="17" name="Овал 16"/>
          <p:cNvSpPr/>
          <p:nvPr/>
        </p:nvSpPr>
        <p:spPr>
          <a:xfrm>
            <a:off x="8719988" y="177283"/>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7129" y="2946075"/>
            <a:ext cx="773363" cy="773363"/>
          </a:xfrm>
          <a:prstGeom prst="rect">
            <a:avLst/>
          </a:prstGeom>
        </p:spPr>
      </p:pic>
    </p:spTree>
    <p:extLst>
      <p:ext uri="{BB962C8B-B14F-4D97-AF65-F5344CB8AC3E}">
        <p14:creationId xmlns:p14="http://schemas.microsoft.com/office/powerpoint/2010/main" xmlns="" val="70412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32072" y="2441064"/>
            <a:ext cx="7291173" cy="2846933"/>
          </a:xfrm>
          <a:prstGeom prst="rect">
            <a:avLst/>
          </a:prstGeom>
        </p:spPr>
        <p:txBody>
          <a:bodyPr wrap="square">
            <a:spAutoFit/>
          </a:bodyPr>
          <a:lstStyle/>
          <a:p>
            <a:pPr algn="r"/>
            <a:r>
              <a:rPr lang="ru-RU" b="1" dirty="0">
                <a:solidFill>
                  <a:srgbClr val="1D4999"/>
                </a:solidFill>
                <a:latin typeface="Montserrat Medium" panose="00000600000000000000" pitchFamily="2" charset="-52"/>
              </a:rPr>
              <a:t>Контакты для консультаций</a:t>
            </a:r>
          </a:p>
          <a:p>
            <a:pPr algn="r"/>
            <a:endParaRPr lang="ru-RU" sz="300" b="1" dirty="0">
              <a:solidFill>
                <a:srgbClr val="1D4999"/>
              </a:solidFill>
              <a:latin typeface="Montserrat Medium" panose="00000600000000000000" pitchFamily="2" charset="-52"/>
            </a:endParaRPr>
          </a:p>
          <a:p>
            <a:pPr algn="r"/>
            <a:endParaRPr lang="ru-RU" sz="1600" b="1" dirty="0">
              <a:solidFill>
                <a:schemeClr val="bg2">
                  <a:lumMod val="25000"/>
                </a:schemeClr>
              </a:solidFill>
              <a:latin typeface="Montserrat Medium" panose="00000600000000000000" pitchFamily="2" charset="-52"/>
            </a:endParaRPr>
          </a:p>
          <a:p>
            <a:pPr algn="r"/>
            <a:r>
              <a:rPr lang="ru-RU" sz="1600" b="1" dirty="0">
                <a:solidFill>
                  <a:schemeClr val="bg2">
                    <a:lumMod val="25000"/>
                  </a:schemeClr>
                </a:solidFill>
                <a:latin typeface="Montserrat Medium" panose="00000600000000000000" pitchFamily="2" charset="-52"/>
              </a:rPr>
              <a:t>Желватых Елена Александровна</a:t>
            </a:r>
            <a:r>
              <a:rPr lang="ru-RU" sz="1600" dirty="0">
                <a:solidFill>
                  <a:schemeClr val="bg2">
                    <a:lumMod val="25000"/>
                  </a:schemeClr>
                </a:solidFill>
                <a:latin typeface="Montserrat Medium" panose="00000600000000000000" pitchFamily="2" charset="-52"/>
              </a:rPr>
              <a:t>, </a:t>
            </a:r>
            <a:r>
              <a:rPr lang="en-US" sz="1600" dirty="0">
                <a:solidFill>
                  <a:schemeClr val="bg2">
                    <a:lumMod val="25000"/>
                  </a:schemeClr>
                </a:solidFill>
                <a:latin typeface="Montserrat Medium" panose="00000600000000000000" pitchFamily="2" charset="-52"/>
              </a:rPr>
              <a:t/>
            </a:r>
            <a:br>
              <a:rPr lang="en-US" sz="1600" dirty="0">
                <a:solidFill>
                  <a:schemeClr val="bg2">
                    <a:lumMod val="25000"/>
                  </a:schemeClr>
                </a:solidFill>
                <a:latin typeface="Montserrat Medium" panose="00000600000000000000" pitchFamily="2" charset="-52"/>
              </a:rPr>
            </a:br>
            <a:r>
              <a:rPr lang="ru-RU" sz="1600" dirty="0">
                <a:solidFill>
                  <a:schemeClr val="bg2">
                    <a:lumMod val="25000"/>
                  </a:schemeClr>
                </a:solidFill>
                <a:latin typeface="Montserrat Medium" panose="00000600000000000000" pitchFamily="2" charset="-52"/>
              </a:rPr>
              <a:t>заместитель начальника</a:t>
            </a:r>
            <a:r>
              <a:rPr lang="en-US" sz="1600" dirty="0">
                <a:solidFill>
                  <a:schemeClr val="bg2">
                    <a:lumMod val="25000"/>
                  </a:schemeClr>
                </a:solidFill>
                <a:latin typeface="Montserrat Medium" panose="00000600000000000000" pitchFamily="2" charset="-52"/>
              </a:rPr>
              <a:t> </a:t>
            </a:r>
            <a:r>
              <a:rPr lang="ru-RU" sz="1600" dirty="0">
                <a:solidFill>
                  <a:schemeClr val="bg2">
                    <a:lumMod val="25000"/>
                  </a:schemeClr>
                </a:solidFill>
                <a:latin typeface="Montserrat Medium" panose="00000600000000000000" pitchFamily="2" charset="-52"/>
              </a:rPr>
              <a:t>отдела по туризму,</a:t>
            </a:r>
          </a:p>
          <a:p>
            <a:pPr algn="r"/>
            <a:r>
              <a:rPr lang="ru-RU" sz="1600" dirty="0">
                <a:solidFill>
                  <a:schemeClr val="bg2">
                    <a:lumMod val="25000"/>
                  </a:schemeClr>
                </a:solidFill>
                <a:latin typeface="Montserrat Medium" panose="00000600000000000000" pitchFamily="2" charset="-52"/>
              </a:rPr>
              <a:t>+7 (342) 233-93-59,</a:t>
            </a:r>
            <a:r>
              <a:rPr lang="en-US" sz="1600" dirty="0">
                <a:solidFill>
                  <a:schemeClr val="bg2">
                    <a:lumMod val="25000"/>
                  </a:schemeClr>
                </a:solidFill>
                <a:latin typeface="Montserrat Medium" panose="00000600000000000000" pitchFamily="2" charset="-52"/>
              </a:rPr>
              <a:t> </a:t>
            </a:r>
            <a:r>
              <a:rPr lang="ru-RU" sz="1600" dirty="0">
                <a:solidFill>
                  <a:schemeClr val="bg2">
                    <a:lumMod val="25000"/>
                  </a:schemeClr>
                </a:solidFill>
                <a:latin typeface="Montserrat Medium" panose="00000600000000000000" pitchFamily="2" charset="-52"/>
              </a:rPr>
              <a:t>eazhelvatykh@mtm.permkrai.ru</a:t>
            </a:r>
          </a:p>
          <a:p>
            <a:pPr algn="r"/>
            <a:r>
              <a:rPr lang="ru-RU" sz="1600" b="1" dirty="0">
                <a:solidFill>
                  <a:schemeClr val="bg2">
                    <a:lumMod val="25000"/>
                  </a:schemeClr>
                </a:solidFill>
                <a:latin typeface="Montserrat Medium" panose="00000600000000000000" pitchFamily="2" charset="-52"/>
              </a:rPr>
              <a:t>Мартьянова Ольга Михайловна</a:t>
            </a:r>
            <a:endParaRPr lang="en-US" sz="1600" b="1" dirty="0">
              <a:solidFill>
                <a:schemeClr val="bg2">
                  <a:lumMod val="25000"/>
                </a:schemeClr>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ведущий консультант отдела по туризму,</a:t>
            </a:r>
          </a:p>
          <a:p>
            <a:pPr algn="r"/>
            <a:r>
              <a:rPr lang="ru-RU" sz="1600" dirty="0">
                <a:solidFill>
                  <a:schemeClr val="bg2">
                    <a:lumMod val="25000"/>
                  </a:schemeClr>
                </a:solidFill>
                <a:latin typeface="Montserrat Medium" panose="00000600000000000000" pitchFamily="2" charset="-52"/>
              </a:rPr>
              <a:t>+7 (342) 233-93-57, </a:t>
            </a:r>
            <a:r>
              <a:rPr lang="en-US" sz="1600" dirty="0" err="1">
                <a:solidFill>
                  <a:schemeClr val="bg2">
                    <a:lumMod val="25000"/>
                  </a:schemeClr>
                </a:solidFill>
                <a:latin typeface="Montserrat Medium" panose="00000600000000000000" pitchFamily="2" charset="-52"/>
              </a:rPr>
              <a:t>ommartyanova</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mtm</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permkrai</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ru</a:t>
            </a:r>
            <a:endParaRPr lang="en-US" sz="1600" dirty="0">
              <a:solidFill>
                <a:schemeClr val="bg2">
                  <a:lumMod val="25000"/>
                </a:schemeClr>
              </a:solidFill>
              <a:latin typeface="Montserrat Medium" panose="00000600000000000000" pitchFamily="2" charset="-52"/>
            </a:endParaRPr>
          </a:p>
          <a:p>
            <a:pPr algn="r"/>
            <a:endParaRPr lang="ru-RU" sz="1600" dirty="0">
              <a:solidFill>
                <a:schemeClr val="bg2">
                  <a:lumMod val="25000"/>
                </a:schemeClr>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Сайт Министерства: </a:t>
            </a:r>
            <a:r>
              <a:rPr lang="en-US" sz="1600" dirty="0">
                <a:solidFill>
                  <a:schemeClr val="bg2">
                    <a:lumMod val="25000"/>
                  </a:schemeClr>
                </a:solidFill>
                <a:latin typeface="Montserrat Medium" panose="00000600000000000000" pitchFamily="2" charset="-52"/>
              </a:rPr>
              <a:t>http://mtm.permkrai.ru/</a:t>
            </a:r>
            <a:endParaRPr lang="ru-RU" sz="1400" b="1" dirty="0">
              <a:solidFill>
                <a:srgbClr val="1D4999"/>
              </a:solidFill>
              <a:latin typeface="Montserrat Medium" panose="00000600000000000000" pitchFamily="2" charset="-52"/>
            </a:endParaRPr>
          </a:p>
          <a:p>
            <a:pPr algn="r"/>
            <a:r>
              <a:rPr lang="en-US" sz="1400" dirty="0">
                <a:solidFill>
                  <a:schemeClr val="bg2">
                    <a:lumMod val="25000"/>
                  </a:schemeClr>
                </a:solidFill>
                <a:latin typeface="Montserrat Medium" panose="00000600000000000000" pitchFamily="2" charset="-52"/>
              </a:rPr>
              <a:t> </a:t>
            </a:r>
            <a:r>
              <a:rPr lang="ru-RU" sz="1400" dirty="0">
                <a:solidFill>
                  <a:schemeClr val="bg2">
                    <a:lumMod val="25000"/>
                  </a:schemeClr>
                </a:solidFill>
                <a:latin typeface="Montserrat Medium" panose="00000600000000000000" pitchFamily="2" charset="-52"/>
              </a:rPr>
              <a:t> </a:t>
            </a:r>
          </a:p>
        </p:txBody>
      </p:sp>
      <p:cxnSp>
        <p:nvCxnSpPr>
          <p:cNvPr id="6" name="Прямая соединительная линия 5"/>
          <p:cNvCxnSpPr/>
          <p:nvPr/>
        </p:nvCxnSpPr>
        <p:spPr>
          <a:xfrm>
            <a:off x="8057777" y="1882623"/>
            <a:ext cx="0" cy="3122823"/>
          </a:xfrm>
          <a:prstGeom prst="line">
            <a:avLst/>
          </a:prstGeom>
          <a:ln w="38100">
            <a:solidFill>
              <a:srgbClr val="1D4999"/>
            </a:solidFill>
          </a:ln>
        </p:spPr>
        <p:style>
          <a:lnRef idx="1">
            <a:schemeClr val="accent1"/>
          </a:lnRef>
          <a:fillRef idx="0">
            <a:schemeClr val="accent1"/>
          </a:fillRef>
          <a:effectRef idx="0">
            <a:schemeClr val="accent1"/>
          </a:effectRef>
          <a:fontRef idx="minor">
            <a:schemeClr val="tx1"/>
          </a:fontRef>
        </p:style>
      </p:cxnSp>
      <p:pic>
        <p:nvPicPr>
          <p:cNvPr id="8" name="Picture 2" descr="https://permkrai.ru/upload/iblock/0a7/gerb.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58269" y="266502"/>
            <a:ext cx="343684" cy="64633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8901953" y="278382"/>
            <a:ext cx="3069653" cy="646331"/>
          </a:xfrm>
          <a:prstGeom prst="rect">
            <a:avLst/>
          </a:prstGeom>
        </p:spPr>
        <p:txBody>
          <a:bodyPr wrap="square">
            <a:spAutoFit/>
          </a:bodyPr>
          <a:lstStyle/>
          <a:p>
            <a:pPr lvl="0"/>
            <a:r>
              <a:rPr lang="ru-RU" sz="1200" dirty="0">
                <a:solidFill>
                  <a:schemeClr val="bg2">
                    <a:lumMod val="25000"/>
                  </a:schemeClr>
                </a:solidFill>
                <a:latin typeface="Montserrat Medium" panose="00000600000000000000" pitchFamily="2" charset="-52"/>
              </a:rPr>
              <a:t>Министерство по туризму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и молодежной политике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Пермского края</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21148" y="1665921"/>
            <a:ext cx="667566" cy="667566"/>
          </a:xfrm>
          <a:prstGeom prst="rect">
            <a:avLst/>
          </a:prstGeom>
        </p:spPr>
      </p:pic>
      <p:sp>
        <p:nvSpPr>
          <p:cNvPr id="13" name="Овал 12"/>
          <p:cNvSpPr/>
          <p:nvPr/>
        </p:nvSpPr>
        <p:spPr>
          <a:xfrm>
            <a:off x="7943888" y="1765541"/>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5715411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382</Words>
  <Application>Microsoft Office PowerPoint</Application>
  <PresentationFormat>Произвольный</PresentationFormat>
  <Paragraphs>112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Жуланова Валерия Сергеевна</dc:creator>
  <cp:lastModifiedBy>Ильнур</cp:lastModifiedBy>
  <cp:revision>39</cp:revision>
  <dcterms:created xsi:type="dcterms:W3CDTF">2021-02-02T04:44:58Z</dcterms:created>
  <dcterms:modified xsi:type="dcterms:W3CDTF">2021-05-23T06:44:00Z</dcterms:modified>
</cp:coreProperties>
</file>