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60" r:id="rId3"/>
    <p:sldId id="261" r:id="rId4"/>
    <p:sldId id="262" r:id="rId5"/>
    <p:sldId id="278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0.999</c:v>
                </c:pt>
                <c:pt idx="1">
                  <c:v>1.0000000000000012E-2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7982,30</a:t>
                    </a:r>
                    <a:endParaRPr lang="en-US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2609740058912456E-2"/>
                  <c:y val="-6.05986087015972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7588,76</a:t>
                    </a:r>
                    <a:endParaRPr lang="en-US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8098,34</a:t>
                    </a:r>
                    <a:endParaRPr lang="en-US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7982.3</c:v>
                </c:pt>
                <c:pt idx="1">
                  <c:v>7588.76</c:v>
                </c:pt>
                <c:pt idx="2">
                  <c:v>8098.34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34597632"/>
        <c:axId val="134603520"/>
        <c:axId val="0"/>
      </c:bar3DChart>
      <c:catAx>
        <c:axId val="134597632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34603520"/>
        <c:crosses val="autoZero"/>
        <c:auto val="1"/>
        <c:lblAlgn val="ctr"/>
        <c:lblOffset val="100"/>
      </c:catAx>
      <c:valAx>
        <c:axId val="134603520"/>
        <c:scaling>
          <c:orientation val="minMax"/>
        </c:scaling>
        <c:axPos val="l"/>
        <c:numFmt formatCode="General" sourceLinked="1"/>
        <c:majorTickMark val="none"/>
        <c:tickLblPos val="none"/>
        <c:crossAx val="13459763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</c:legendEntry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5199918338107523E-2"/>
                  <c:y val="-4.3608960530090363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0193361783596959"/>
                  <c:y val="1.745701555548554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0.59</c:v>
                </c:pt>
                <c:pt idx="1">
                  <c:v>0.41000000000000009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</c:legendEntry>
      <c:layout/>
    </c:legend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412776"/>
            <a:ext cx="532859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Бюджет Красноярского сельского поселения </a:t>
            </a:r>
            <a:r>
              <a:rPr lang="ru-RU" sz="2700" b="1" i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i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2020 и плановый период 2021-2022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2780928"/>
            <a:ext cx="3672408" cy="792088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31640" y="332656"/>
            <a:ext cx="1440160" cy="1368152"/>
          </a:xfrm>
          <a:prstGeom prst="rect">
            <a:avLst/>
          </a:prstGeom>
          <a:noFill/>
        </p:spPr>
      </p:pic>
      <p:pic>
        <p:nvPicPr>
          <p:cNvPr id="18434" name="Picture 2" descr="https://mw2.google.com/mw-panoramio/photos/medium/15300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12976"/>
            <a:ext cx="4752528" cy="311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                   </a:t>
            </a: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>Динамика расходов бюджета </a:t>
            </a:r>
            <a:r>
              <a:rPr lang="ru-RU" sz="2700" b="1" i="1" dirty="0" smtClean="0">
                <a:solidFill>
                  <a:schemeClr val="tx1">
                    <a:lumMod val="50000"/>
                  </a:schemeClr>
                </a:solidFill>
              </a:rPr>
              <a:t>Красноярского</a:t>
            </a: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>                                           сельского поселения</a:t>
            </a:r>
            <a:r>
              <a:rPr lang="ru-RU" sz="1800" b="1" i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1800" b="1" i="1" dirty="0">
                <a:solidFill>
                  <a:schemeClr val="tx1">
                    <a:lumMod val="50000"/>
                  </a:schemeClr>
                </a:solidFill>
              </a:rPr>
              <a:t>                                                      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3" y="1412779"/>
          <a:ext cx="7704857" cy="501461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5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7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407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Совета депутатов Красноярского </a:t>
                      </a:r>
                      <a:r>
                        <a:rPr lang="ru-RU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сельского поселения от 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                      №     «</a:t>
                      </a:r>
                      <a:r>
                        <a:rPr lang="ru-RU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 бюджете 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Красноярского </a:t>
                      </a:r>
                      <a:r>
                        <a:rPr lang="ru-RU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2020-2022 </a:t>
                      </a:r>
                      <a:r>
                        <a:rPr lang="ru-RU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</a:t>
                      </a:r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2020г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</a:t>
                      </a:r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2021г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</a:t>
                      </a:r>
                      <a:r>
                        <a:rPr lang="ru-RU" sz="1400" b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ru-RU" sz="1400" b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2022г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58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9613,30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9009,11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9308,09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2413,93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2247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,29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1998,68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220,10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224,20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237,40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7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Национальная безопасность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 правоохранительная деятельность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1244,43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1244,43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1244,43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1783,20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824,00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824,00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254,54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772,09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1306,48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3690,90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3690,90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3690,90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Условно утвержденные расходы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604,19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305,21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915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 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Структура расходов бюджета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Красноярского  сельского поселения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на 2020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1925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sz="2700" b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700" b="1" i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r>
              <a:rPr lang="ru-RU" altLang="ru-RU" sz="2700" b="1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b="1" i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i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i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915816" y="2492896"/>
            <a:ext cx="3744416" cy="2016224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300" b="1" i="1" dirty="0">
                <a:solidFill>
                  <a:schemeClr val="accent1">
                    <a:lumMod val="50000"/>
                  </a:schemeClr>
                </a:solidFill>
              </a:rPr>
              <a:t>Межбюджетные трансферты</a:t>
            </a: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</a:p>
          <a:p>
            <a:pPr algn="ctr">
              <a:buNone/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1403648" y="4725144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Субвенции</a:t>
            </a:r>
            <a:r>
              <a:rPr lang="ru-RU" sz="1300" dirty="0"/>
              <a:t> (от лат. "</a:t>
            </a:r>
            <a:r>
              <a:rPr lang="en-US" sz="1300" dirty="0" err="1"/>
              <a:t>Subvenire</a:t>
            </a:r>
            <a:r>
              <a:rPr lang="ru-RU" sz="1300" dirty="0"/>
              <a:t>" –</a:t>
            </a:r>
            <a:r>
              <a:rPr lang="en-US" sz="1300" dirty="0"/>
              <a:t> </a:t>
            </a:r>
            <a:r>
              <a:rPr lang="ru-RU" sz="13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1268760"/>
            <a:ext cx="7632848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b="1" i="1" u="sng" kern="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400" u="sng" kern="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400" kern="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611560" y="2276872"/>
            <a:ext cx="2232248" cy="2376264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accent1">
                    <a:lumMod val="50000"/>
                  </a:schemeClr>
                </a:solidFill>
              </a:rPr>
              <a:t>Дотации</a:t>
            </a:r>
            <a:r>
              <a:rPr lang="ru-RU" sz="1300" i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</a:rPr>
              <a:t>от лат. "</a:t>
            </a:r>
            <a:r>
              <a:rPr lang="en-US" sz="1300" dirty="0">
                <a:solidFill>
                  <a:schemeClr val="accent1">
                    <a:lumMod val="50000"/>
                  </a:schemeClr>
                </a:solidFill>
              </a:rPr>
              <a:t>Dotatio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</a:rPr>
              <a:t>" – дар, пожертвование</a:t>
            </a:r>
            <a:r>
              <a:rPr lang="ru-RU" sz="1300" i="1" dirty="0">
                <a:solidFill>
                  <a:schemeClr val="accent1">
                    <a:lumMod val="50000"/>
                  </a:schemeClr>
                </a:solidFill>
              </a:rPr>
              <a:t>) – 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</a:rPr>
              <a:t>предоставляются без определения конкретной цели их использования</a:t>
            </a:r>
            <a:endParaRPr lang="ru-RU" sz="13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732240" y="2276872"/>
            <a:ext cx="2232248" cy="2304256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accent1">
                    <a:lumMod val="50000"/>
                  </a:schemeClr>
                </a:solidFill>
              </a:rPr>
              <a:t>Иные межбюджетные трансферты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5076056" y="4725144"/>
            <a:ext cx="3600400" cy="187220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Субсидии</a:t>
            </a:r>
            <a:r>
              <a:rPr lang="ru-RU" sz="1300" dirty="0"/>
              <a:t> (от лат. "</a:t>
            </a:r>
            <a:r>
              <a:rPr lang="en-US" sz="1300" dirty="0" err="1"/>
              <a:t>Subsidium</a:t>
            </a:r>
            <a:r>
              <a:rPr lang="ru-RU" sz="13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124744"/>
            <a:ext cx="770485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07524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15616" y="1124744"/>
            <a:ext cx="5256584" cy="22322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Красноярского сельского поселения  </a:t>
            </a: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3690,90 тыс. рублей, </a:t>
            </a: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3690,90 тыс. рублей,</a:t>
            </a:r>
          </a:p>
          <a:p>
            <a:pPr marL="0">
              <a:spcBef>
                <a:spcPts val="0"/>
              </a:spcBef>
              <a:buClr>
                <a:schemeClr val="tx1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3690,90 тыс. рублей.</a:t>
            </a:r>
          </a:p>
          <a:p>
            <a:endParaRPr lang="ru-RU" dirty="0"/>
          </a:p>
        </p:txBody>
      </p:sp>
      <p:pic>
        <p:nvPicPr>
          <p:cNvPr id="6146" name="Picture 2" descr="http://media.nazaccent.ru/storage/blog/images/2017/04/x8wjk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4032448" cy="2693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59632" y="1196752"/>
            <a:ext cx="7632848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effectLst/>
              </a:rPr>
              <a:t> </a:t>
            </a:r>
            <a: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«Развитие дорожного хозяйства»</a:t>
            </a:r>
            <a:endParaRPr lang="ru-RU" sz="2400" b="1" i="1" dirty="0">
              <a:solidFill>
                <a:schemeClr val="tx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268760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Красноярского сельского поселения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1783,20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824,00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824,00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776" y="3429000"/>
            <a:ext cx="460851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484784"/>
            <a:ext cx="763284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192688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«Благоустройство территории  Красноярского сельского поселения»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1556792"/>
            <a:ext cx="55446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Красноярского сельского поселения 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234,54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 752,09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1286,48 тыс. рублей.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32656"/>
            <a:ext cx="7488832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268760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                                                             </a:t>
            </a:r>
            <a:r>
              <a:rPr lang="ru-RU" sz="4700" b="1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1026" name="Picture 2" descr="http://barlib.permculture.ru/Data/Sites/20/%D1%84%D0%BE%D1%82%D0%BE/dscn08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5238750" cy="392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744" y="332656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ru-RU" sz="1600" b="0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Бюджетный процесс</a:t>
            </a: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проверке</a:t>
            </a: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, рассмотрению и утверждению бюджетной отчётности.</a:t>
            </a:r>
            <a:r>
              <a:rPr lang="x-none" sz="1600" b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              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604448" y="3140968"/>
            <a:ext cx="360039" cy="1080517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8492508">
            <a:off x="6508981" y="5259012"/>
            <a:ext cx="719137" cy="459139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444208" y="3789040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635896" y="5013176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683568" y="227687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19240105">
            <a:off x="2840361" y="1950791"/>
            <a:ext cx="637737" cy="464634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606341">
            <a:off x="6209344" y="1949056"/>
            <a:ext cx="685645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889654" y="5482062"/>
            <a:ext cx="719137" cy="468693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276208" y="3849378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5004048" y="4437112"/>
            <a:ext cx="0" cy="504379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3131840" y="4077072"/>
            <a:ext cx="720081" cy="504056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419872" y="3140968"/>
            <a:ext cx="360363" cy="287338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932040" y="2420888"/>
            <a:ext cx="0" cy="504056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868144" y="2852936"/>
            <a:ext cx="576064" cy="432048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940152" y="4005064"/>
            <a:ext cx="503808" cy="287908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827584" y="4149080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347864" y="1196752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707904" y="292494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444208" y="2132856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проекта </a:t>
            </a:r>
            <a:r>
              <a:rPr lang="ru-RU" altLang="ru-RU" sz="1800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очередного года</a:t>
            </a:r>
            <a:endParaRPr lang="ru-RU" altLang="ru-RU" sz="1800" b="1" dirty="0">
              <a:solidFill>
                <a:srgbClr val="37796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52736"/>
            <a:ext cx="7632848" cy="4955203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сельского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«О бюджете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Красноярского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Красноярского сельского поселения, Бюджетным процессом Красноярского сельского поселения,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годы.</a:t>
            </a:r>
          </a:p>
          <a:p>
            <a:pPr algn="just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260648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08720"/>
            <a:ext cx="7704856" cy="5040560"/>
          </a:xfr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  <a:tabLst>
                <a:tab pos="7078663" algn="l"/>
              </a:tabLst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бюджета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9613,30 тыс. рублей, из них налоговые и неналоговые запланированы в сумме 1631,00 тыс.руб. Безвозмездные поступления запланированы в сумме 7982,30тыс.руб.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9219,76 тыс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393,54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9729,34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уровня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116,04 тыс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16216" y="1628800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8" y="1628800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648" y="1628800"/>
            <a:ext cx="216024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187624" y="5373216"/>
            <a:ext cx="7776864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1547664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67944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60232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Расходы бюджета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4293096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7858120" cy="516064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2780928"/>
            <a:ext cx="216024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1920" y="2780928"/>
            <a:ext cx="216024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88224" y="2780928"/>
            <a:ext cx="216024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781674" y="50974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32040" y="2132856"/>
            <a:ext cx="0" cy="64807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779912" y="3645024"/>
            <a:ext cx="2520280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300" dirty="0" smtClean="0">
                <a:solidFill>
                  <a:schemeClr val="bg1"/>
                </a:solidFill>
              </a:rPr>
              <a:t>другие.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5616" y="3645024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другие налоги.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516216" y="3645024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162880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sz="2400" b="1" i="1" dirty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</a:t>
            </a:r>
            <a:r>
              <a:rPr lang="ru-RU" sz="2400" b="1" i="1" dirty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2020г  -1631,00                     2020г  -1611,00                          2020г  - 20,00                                                                                                    2021г  - 1631,00                     2021г  - 1611,00                         2021г – 20,00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     2022г  - 1631,00                     2022г  - 1611,00                        202 2г – 20,00                           </a:t>
            </a:r>
            <a:endParaRPr lang="ru-RU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043608" y="1700808"/>
            <a:ext cx="1800200" cy="1044696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51920" y="1700808"/>
            <a:ext cx="1706488" cy="1008112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88224" y="1700808"/>
            <a:ext cx="1872208" cy="972688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619672" y="4221088"/>
          <a:ext cx="6912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7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     </a:t>
            </a:r>
            <a:r>
              <a:rPr lang="ru-RU" sz="2400" b="1" i="1" dirty="0">
                <a:solidFill>
                  <a:schemeClr val="tx1">
                    <a:lumMod val="50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>Расходы  </a:t>
            </a:r>
            <a:r>
              <a:rPr lang="ru-RU" sz="2700" b="1" i="1" dirty="0" smtClean="0">
                <a:solidFill>
                  <a:schemeClr val="tx1">
                    <a:lumMod val="50000"/>
                  </a:schemeClr>
                </a:solidFill>
              </a:rPr>
              <a:t>бюджета Красноярского</a:t>
            </a: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>         </a:t>
            </a:r>
            <a:r>
              <a:rPr lang="ru-RU" sz="2700" b="1" i="1" dirty="0" smtClean="0">
                <a:solidFill>
                  <a:schemeClr val="tx1">
                    <a:lumMod val="50000"/>
                  </a:schemeClr>
                </a:solidFill>
              </a:rPr>
              <a:t>сельского </a:t>
            </a:r>
            <a:r>
              <a:rPr lang="ru-RU" sz="2700" b="1" i="1" dirty="0">
                <a:solidFill>
                  <a:schemeClr val="tx1">
                    <a:lumMod val="50000"/>
                  </a:schemeClr>
                </a:solidFill>
              </a:rPr>
              <a:t>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776864" cy="4896544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    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Красноярского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подразделам;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  <a:buNone/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программам и непрограммным направлениям)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rgbClr val="D4E1ED"/>
      </a:dk1>
      <a:lt1>
        <a:srgbClr val="F8E5DA"/>
      </a:lt1>
      <a:dk2>
        <a:srgbClr val="AFCAC4"/>
      </a:dk2>
      <a:lt2>
        <a:srgbClr val="EBDDC3"/>
      </a:lt2>
      <a:accent1>
        <a:srgbClr val="94B6D2"/>
      </a:accent1>
      <a:accent2>
        <a:srgbClr val="7AA89D"/>
      </a:accent2>
      <a:accent3>
        <a:srgbClr val="A5AB81"/>
      </a:accent3>
      <a:accent4>
        <a:srgbClr val="395750"/>
      </a:accent4>
      <a:accent5>
        <a:srgbClr val="7BA79D"/>
      </a:accent5>
      <a:accent6>
        <a:srgbClr val="968C8C"/>
      </a:accent6>
      <a:hlink>
        <a:srgbClr val="716767"/>
      </a:hlink>
      <a:folHlink>
        <a:srgbClr val="84A9C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3143</TotalTime>
  <Words>880</Words>
  <Application>Microsoft Office PowerPoint</Application>
  <PresentationFormat>Экран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Бюджет Красноярского сельского поселения Бардымского  муниципального района Пермского края на 2020 и плановый период 2021-2022 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Красноярского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Красноярского          сельского поселения</vt:lpstr>
      <vt:lpstr>                   Динамика расходов бюджета Красноярского                                            сельского поселения                                                        (тыс.руб.)</vt:lpstr>
      <vt:lpstr>       Структура расходов бюджета Красноярского  сельского поселения на 2020 год</vt:lpstr>
      <vt:lpstr>                     Основные сведения                            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Красноярского сельского поселения»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349</cp:revision>
  <dcterms:created xsi:type="dcterms:W3CDTF">2017-05-24T17:51:22Z</dcterms:created>
  <dcterms:modified xsi:type="dcterms:W3CDTF">2020-03-20T03:09:17Z</dcterms:modified>
</cp:coreProperties>
</file>