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0"/>
  </p:notesMasterIdLst>
  <p:sldIdLst>
    <p:sldId id="276" r:id="rId2"/>
    <p:sldId id="277" r:id="rId3"/>
    <p:sldId id="263" r:id="rId4"/>
    <p:sldId id="264" r:id="rId5"/>
    <p:sldId id="265" r:id="rId6"/>
    <p:sldId id="266" r:id="rId7"/>
    <p:sldId id="267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61"/>
          <c:h val="0.73443228530163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2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6699"/>
                        </a:solidFill>
                      </a:rPr>
                      <a:t>9</a:t>
                    </a:r>
                    <a:r>
                      <a:rPr lang="ru-RU" dirty="0" smtClean="0">
                        <a:solidFill>
                          <a:srgbClr val="FF6699"/>
                        </a:solidFill>
                      </a:rPr>
                      <a:t>3</a:t>
                    </a:r>
                    <a:r>
                      <a:rPr lang="en-US" dirty="0" smtClean="0">
                        <a:solidFill>
                          <a:srgbClr val="FF6699"/>
                        </a:solidFill>
                      </a:rPr>
                      <a:t>%</a:t>
                    </a:r>
                    <a:endParaRPr lang="en-US" dirty="0">
                      <a:solidFill>
                        <a:srgbClr val="FF6699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6699"/>
                        </a:solidFill>
                      </a:rPr>
                      <a:t>7</a:t>
                    </a:r>
                    <a:r>
                      <a:rPr lang="en-US" dirty="0" smtClean="0">
                        <a:solidFill>
                          <a:srgbClr val="FF6699"/>
                        </a:solidFill>
                      </a:rPr>
                      <a:t>%</a:t>
                    </a:r>
                    <a:endParaRPr lang="en-US" dirty="0">
                      <a:solidFill>
                        <a:srgbClr val="FF6699"/>
                      </a:solidFill>
                    </a:endParaRP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63"/>
          <c:w val="0.2438949202403437"/>
          <c:h val="0.2853007914945492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0378520976301778E-2"/>
                  <c:y val="-9.275792273080797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rPr>
                      <a:t>6447,0</a:t>
                    </a:r>
                    <a:endParaRPr lang="en-US" dirty="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578911103894442E-2"/>
                  <c:y val="-0.1064360904343961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rPr>
                      <a:t>7804,3</a:t>
                    </a:r>
                    <a:endParaRPr lang="en-US" dirty="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48E-2"/>
                  <c:y val="-6.97626479002335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6447</c:v>
                </c:pt>
                <c:pt idx="1">
                  <c:v>7804.3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09463424"/>
        <c:axId val="109464960"/>
        <c:axId val="109143360"/>
      </c:bar3DChart>
      <c:catAx>
        <c:axId val="109463424"/>
        <c:scaling>
          <c:orientation val="minMax"/>
        </c:scaling>
        <c:axPos val="b"/>
        <c:numFmt formatCode="General" sourceLinked="0"/>
        <c:tickLblPos val="nextTo"/>
        <c:crossAx val="109464960"/>
        <c:crosses val="autoZero"/>
        <c:auto val="1"/>
        <c:lblAlgn val="ctr"/>
        <c:lblOffset val="100"/>
      </c:catAx>
      <c:valAx>
        <c:axId val="10946496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9463424"/>
        <c:crosses val="autoZero"/>
        <c:crossBetween val="between"/>
      </c:valAx>
      <c:serAx>
        <c:axId val="109143360"/>
        <c:scaling>
          <c:orientation val="minMax"/>
        </c:scaling>
        <c:delete val="1"/>
        <c:axPos val="b"/>
        <c:tickLblPos val="none"/>
        <c:crossAx val="109464960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0.13312780061474611"/>
          <c:y val="9.7649547022897965E-2"/>
          <c:w val="0.46481475603239852"/>
          <c:h val="0.810559163791352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6"/>
          </c:dPt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0.69000000000000017</c:v>
                </c:pt>
                <c:pt idx="1">
                  <c:v>0.31000000000000011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Красноярского 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2018 год</a:t>
            </a: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e1926c39caa476a2db09dcc9390bb0b9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163" y="1940080"/>
            <a:ext cx="6035675" cy="3938278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868144" y="2924944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55776" y="2924944"/>
            <a:ext cx="864096" cy="504056"/>
          </a:xfrm>
          <a:prstGeom prst="rightArrow">
            <a:avLst>
              <a:gd name="adj1" fmla="val 33509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39952" y="3861048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rgbClr val="FF6699"/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rgbClr val="FF6699"/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rgbClr val="FF6699"/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smtClean="0">
                <a:solidFill>
                  <a:srgbClr val="FF6699"/>
                </a:solidFill>
                <a:latin typeface="Comic Sans MS" pitchFamily="66" charset="0"/>
                <a:ea typeface="Cambria" pitchFamily="18" charset="0"/>
              </a:rPr>
              <a:t>Красноярского </a:t>
            </a:r>
            <a:r>
              <a:rPr lang="ru-RU" sz="2400" b="1" dirty="0">
                <a:solidFill>
                  <a:srgbClr val="FF6699"/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</a:t>
            </a:r>
            <a:r>
              <a:rPr lang="ru-RU" sz="1800" dirty="0">
                <a:solidFill>
                  <a:srgbClr val="FF6699"/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dirty="0">
                <a:solidFill>
                  <a:srgbClr val="FF6699"/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1560" y="1628800"/>
            <a:ext cx="1800200" cy="1008112"/>
          </a:xfrm>
          <a:prstGeom prst="wedgeRoundRectCallout">
            <a:avLst>
              <a:gd name="adj1" fmla="val -22372"/>
              <a:gd name="adj2" fmla="val 5056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628800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444208" y="1628800"/>
            <a:ext cx="1706488" cy="972688"/>
          </a:xfrm>
          <a:prstGeom prst="wedgeRoundRectCallout">
            <a:avLst>
              <a:gd name="adj1" fmla="val -18398"/>
              <a:gd name="adj2" fmla="val 482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4149080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трелка вправо 7"/>
          <p:cNvSpPr/>
          <p:nvPr/>
        </p:nvSpPr>
        <p:spPr>
          <a:xfrm rot="5400000">
            <a:off x="1223628" y="2384884"/>
            <a:ext cx="50405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247964" y="2312876"/>
            <a:ext cx="50405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128284" y="2384884"/>
            <a:ext cx="50405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43608" y="31409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3620,5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66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306896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3372,3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66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264" y="31409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248,2</a:t>
            </a:r>
            <a:endParaRPr lang="ru-RU" dirty="0">
              <a:solidFill>
                <a:srgbClr val="FF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FF6699"/>
                </a:solidFill>
              </a:rPr>
              <a:t>     </a:t>
            </a:r>
            <a:r>
              <a:rPr lang="ru-RU" sz="2400" b="1" dirty="0">
                <a:solidFill>
                  <a:srgbClr val="FF6699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200" b="1" dirty="0" smtClean="0">
                <a:solidFill>
                  <a:srgbClr val="FF6699"/>
                </a:solidFill>
                <a:latin typeface="Comic Sans MS" pitchFamily="66" charset="0"/>
              </a:rPr>
              <a:t>Расходы  бюджета Красноярского </a:t>
            </a:r>
            <a:br>
              <a:rPr lang="ru-RU" sz="2200" b="1" dirty="0" smtClean="0">
                <a:solidFill>
                  <a:srgbClr val="FF6699"/>
                </a:solidFill>
                <a:latin typeface="Comic Sans MS" pitchFamily="66" charset="0"/>
              </a:rPr>
            </a:br>
            <a:r>
              <a:rPr lang="ru-RU" sz="2200" b="1" dirty="0" smtClean="0">
                <a:solidFill>
                  <a:srgbClr val="FF6699"/>
                </a:solidFill>
                <a:latin typeface="Comic Sans MS" pitchFamily="66" charset="0"/>
              </a:rPr>
              <a:t>       сельского поселения</a:t>
            </a:r>
            <a:endParaRPr lang="ru-RU" sz="2200" b="1" dirty="0">
              <a:solidFill>
                <a:srgbClr val="FF6699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Красноярского </a:t>
            </a:r>
            <a:r>
              <a:rPr lang="ru-RU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000" b="1" dirty="0" smtClean="0">
                <a:solidFill>
                  <a:srgbClr val="FF6699"/>
                </a:solidFill>
                <a:latin typeface="Comic Sans MS" pitchFamily="66" charset="0"/>
              </a:rPr>
              <a:t>Исполнение расходов бюджета Красноярского сельского </a:t>
            </a:r>
            <a:br>
              <a:rPr lang="ru-RU" sz="2000" b="1" dirty="0" smtClean="0">
                <a:solidFill>
                  <a:srgbClr val="FF6699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FF6699"/>
                </a:solidFill>
                <a:latin typeface="Comic Sans MS" pitchFamily="66" charset="0"/>
              </a:rPr>
              <a:t>поселения за 2018 год</a:t>
            </a:r>
            <a:endParaRPr lang="ru-RU" sz="2000" b="1" dirty="0">
              <a:solidFill>
                <a:srgbClr val="FF6699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216937"/>
          <a:ext cx="8496944" cy="4424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5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42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5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52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497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12313,7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11381,5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92,4</a:t>
                      </a:r>
                      <a:endParaRPr lang="ru-RU" sz="1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3601,7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3594,0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14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1923,0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1435,2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2881,9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2446,2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3676,2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3676,2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    </a:t>
            </a:r>
            <a:r>
              <a:rPr lang="ru-RU" sz="2000" b="1" dirty="0" smtClean="0">
                <a:solidFill>
                  <a:srgbClr val="FF6699"/>
                </a:solidFill>
                <a:latin typeface="Comic Sans MS" pitchFamily="66" charset="0"/>
                <a:cs typeface="Segoe UI Light" pitchFamily="34" charset="0"/>
              </a:rPr>
              <a:t>Структура </a:t>
            </a:r>
            <a:r>
              <a:rPr lang="ru-RU" sz="2000" b="1" dirty="0">
                <a:solidFill>
                  <a:srgbClr val="FF6699"/>
                </a:solidFill>
                <a:latin typeface="Comic Sans MS" pitchFamily="66" charset="0"/>
                <a:cs typeface="Segoe UI Light" pitchFamily="34" charset="0"/>
              </a:rPr>
              <a:t>расходов бюджета </a:t>
            </a:r>
            <a:r>
              <a:rPr lang="ru-RU" sz="2000" b="1" dirty="0" smtClean="0">
                <a:solidFill>
                  <a:srgbClr val="FF6699"/>
                </a:solidFill>
                <a:latin typeface="Comic Sans MS" pitchFamily="66" charset="0"/>
                <a:cs typeface="Segoe UI Light" pitchFamily="34" charset="0"/>
              </a:rPr>
              <a:t>Красноярского </a:t>
            </a:r>
            <a:r>
              <a:rPr lang="ru-RU" sz="2000" b="1" dirty="0">
                <a:solidFill>
                  <a:srgbClr val="FF6699"/>
                </a:solidFill>
                <a:latin typeface="Comic Sans MS" pitchFamily="66" charset="0"/>
                <a:cs typeface="Segoe UI Light" pitchFamily="34" charset="0"/>
              </a:rPr>
              <a:t/>
            </a:r>
            <a:br>
              <a:rPr lang="ru-RU" sz="2000" b="1" dirty="0">
                <a:solidFill>
                  <a:srgbClr val="FF6699"/>
                </a:solidFill>
                <a:latin typeface="Comic Sans MS" pitchFamily="66" charset="0"/>
                <a:cs typeface="Segoe UI Light" pitchFamily="34" charset="0"/>
              </a:rPr>
            </a:br>
            <a:r>
              <a:rPr lang="ru-RU" sz="2000" b="1" dirty="0" smtClean="0">
                <a:solidFill>
                  <a:srgbClr val="FF6699"/>
                </a:solidFill>
                <a:latin typeface="Comic Sans MS" pitchFamily="66" charset="0"/>
                <a:cs typeface="Segoe UI Light" pitchFamily="34" charset="0"/>
              </a:rPr>
              <a:t> сельского поселения </a:t>
            </a:r>
            <a:r>
              <a:rPr lang="ru-RU" sz="2000" b="1" dirty="0">
                <a:solidFill>
                  <a:srgbClr val="FF6699"/>
                </a:solidFill>
                <a:latin typeface="Comic Sans MS" pitchFamily="66" charset="0"/>
                <a:cs typeface="Segoe UI Light" pitchFamily="34" charset="0"/>
              </a:rPr>
              <a:t>на </a:t>
            </a:r>
            <a:r>
              <a:rPr lang="ru-RU" sz="2000" b="1" dirty="0" smtClean="0">
                <a:solidFill>
                  <a:srgbClr val="FF6699"/>
                </a:solidFill>
                <a:latin typeface="Comic Sans MS" pitchFamily="66" charset="0"/>
                <a:cs typeface="Segoe UI Light" pitchFamily="34" charset="0"/>
              </a:rPr>
              <a:t>2018 </a:t>
            </a:r>
            <a:r>
              <a:rPr lang="ru-RU" sz="2000" b="1" dirty="0">
                <a:solidFill>
                  <a:srgbClr val="FF6699"/>
                </a:solidFill>
                <a:latin typeface="Comic Sans MS" pitchFamily="66" charset="0"/>
                <a:cs typeface="Segoe UI Light" pitchFamily="34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Доходы  11424,8 тыс. руб.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rPr>
              <a:t>Исполнение основных показателей бюджета Красноярского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сельского поселения за 2018 год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Расходы  11381,5 тыс. руб.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560840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Превышение доходов над расходами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dirty="0" err="1" smtClean="0">
                <a:solidFill>
                  <a:schemeClr val="bg1"/>
                </a:solidFill>
              </a:rPr>
              <a:t>профицит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43,3 тыс. руб.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2111</TotalTime>
  <Words>362</Words>
  <Application>Microsoft Office PowerPoint</Application>
  <PresentationFormat>Экран (4:3)</PresentationFormat>
  <Paragraphs>97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Отчет об исполнении бюджета  Красноярского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Красноярского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Красноярского         сельского поселения</vt:lpstr>
      <vt:lpstr>                   Исполнение расходов бюджета Красноярского сельского  поселения за 2018 год</vt:lpstr>
      <vt:lpstr>    Структура расходов бюджета Красноярского   сельского поселения на 2018 год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224</cp:revision>
  <dcterms:created xsi:type="dcterms:W3CDTF">2017-05-24T17:51:22Z</dcterms:created>
  <dcterms:modified xsi:type="dcterms:W3CDTF">2019-04-18T10:34:39Z</dcterms:modified>
</cp:coreProperties>
</file>