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1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80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683"/>
          <c:h val="0.734432285301631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2060"/>
                        </a:solidFill>
                      </a:rPr>
                      <a:t>80%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orbel" pitchFamily="34" charset="0"/>
                      </a:rPr>
                      <a:t>20%</a:t>
                    </a: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691"/>
          <c:w val="0.2438949202403437"/>
          <c:h val="0.2853007914945495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6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5641248194645055E-2"/>
                  <c:y val="-5.69329102321964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4500,4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9970761795697909E-2"/>
                  <c:y val="-5.683222697478074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4500,2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59E-2"/>
                  <c:y val="-6.976264790023364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4500.4000000000005</c:v>
                </c:pt>
                <c:pt idx="1">
                  <c:v>4500.2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02952320"/>
        <c:axId val="99366016"/>
        <c:axId val="68215232"/>
      </c:bar3DChart>
      <c:catAx>
        <c:axId val="1029523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9366016"/>
        <c:crosses val="autoZero"/>
        <c:auto val="1"/>
        <c:lblAlgn val="ctr"/>
        <c:lblOffset val="100"/>
      </c:catAx>
      <c:valAx>
        <c:axId val="9936601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2952320"/>
        <c:crosses val="autoZero"/>
        <c:crossBetween val="between"/>
      </c:valAx>
      <c:serAx>
        <c:axId val="68215232"/>
        <c:scaling>
          <c:orientation val="minMax"/>
        </c:scaling>
        <c:delete val="1"/>
        <c:axPos val="b"/>
        <c:tickLblPos val="none"/>
        <c:crossAx val="99366016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13312780061474605"/>
          <c:y val="9.7649547022897965E-2"/>
          <c:w val="0.46481475603239852"/>
          <c:h val="0.810559163791351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0.6100000000000001</c:v>
                </c:pt>
                <c:pt idx="1">
                  <c:v>0.39000000000000007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Новоашапского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4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2020 год</a:t>
            </a:r>
            <a:endParaRPr lang="ru-RU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c5e3e194de5233d54059af44ccbb6a1e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7664" y="2348880"/>
            <a:ext cx="6680754" cy="3745397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Бюджет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Доходы бюджета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– поступающие в бюджет денежные средства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>
                <a:solidFill>
                  <a:schemeClr val="accent2">
                    <a:lumMod val="50000"/>
                  </a:schemeClr>
                </a:solidFill>
              </a:rPr>
              <a:t>Неналоговые доходы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>
                <a:solidFill>
                  <a:schemeClr val="accent2">
                    <a:lumMod val="50000"/>
                  </a:schemeClr>
                </a:solidFill>
              </a:rPr>
              <a:t>Налоговые доходы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>
                <a:solidFill>
                  <a:schemeClr val="accent2">
                    <a:lumMod val="50000"/>
                  </a:schemeClr>
                </a:solidFill>
              </a:rPr>
              <a:t>Безвозмездные поступления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868144" y="2924944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555776" y="2924944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139952" y="3861048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mbria" pitchFamily="18" charset="0"/>
              </a:rPr>
              <a:t>Новоашапского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</a:rPr>
              <a:t>            </a:t>
            </a:r>
          </a:p>
          <a:p>
            <a:pPr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           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357,9   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287,1                                                           70,8</a:t>
            </a: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971600" y="1772816"/>
            <a:ext cx="1800200" cy="1044696"/>
          </a:xfrm>
          <a:prstGeom prst="wedgeRoundRectCallout">
            <a:avLst>
              <a:gd name="adj1" fmla="val -20833"/>
              <a:gd name="adj2" fmla="val 89024"/>
              <a:gd name="adj3" fmla="val 16667"/>
            </a:avLst>
          </a:prstGeom>
          <a:effectLst>
            <a:outerShdw blurRad="50800" dist="43000" dir="5400000" rotWithShape="0">
              <a:srgbClr val="000000">
                <a:alpha val="4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923928" y="1772816"/>
            <a:ext cx="1800200" cy="972688"/>
          </a:xfrm>
          <a:prstGeom prst="wedgeRoundRectCallout">
            <a:avLst>
              <a:gd name="adj1" fmla="val -20021"/>
              <a:gd name="adj2" fmla="val 105570"/>
              <a:gd name="adj3" fmla="val 16667"/>
            </a:avLst>
          </a:prstGeom>
          <a:effectLst>
            <a:outerShdw blurRad="50800" dist="43000" dir="5400000" rotWithShape="0">
              <a:srgbClr val="000000">
                <a:alpha val="4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7092280" y="1772816"/>
            <a:ext cx="1706488" cy="972688"/>
          </a:xfrm>
          <a:prstGeom prst="wedgeRoundRectCallout">
            <a:avLst>
              <a:gd name="adj1" fmla="val -15150"/>
              <a:gd name="adj2" fmla="val 100958"/>
              <a:gd name="adj3" fmla="val 16667"/>
            </a:avLst>
          </a:prstGeom>
          <a:effectLst>
            <a:outerShdw blurRad="50800" dist="43000" dir="5400000" rotWithShape="0">
              <a:srgbClr val="000000">
                <a:alpha val="4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683568" y="4149080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412776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2390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Новоашапского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     сельского поселения</a:t>
            </a:r>
            <a:endParaRPr lang="ru-RU" sz="27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solidFill>
                  <a:srgbClr val="002060"/>
                </a:solidFill>
              </a:rPr>
              <a:t>    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Новоашапского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048" y="836712"/>
            <a:ext cx="8568952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                  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Исполнение расходов бюджета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Новоашапского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сельского  поселения за 2020 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год</a:t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                                                                       тыс.руб.</a:t>
            </a:r>
            <a:endParaRPr lang="ru-RU" sz="27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844824"/>
          <a:ext cx="7416824" cy="406190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6804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99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39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6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69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6464"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</a:rPr>
                        <a:t>Раздел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endParaRPr lang="ru-RU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ysClr val="windowText" lastClr="000000"/>
                          </a:solidFill>
                        </a:rPr>
                        <a:t>            </a:t>
                      </a:r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</a:rPr>
                        <a:t>   Утверждено  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</a:rPr>
                        <a:t>Исполнено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ysClr val="windowText" lastClr="000000"/>
                          </a:solidFill>
                        </a:rPr>
                        <a:t>% исполнения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ysClr val="windowText" lastClr="000000"/>
                          </a:solidFill>
                        </a:rPr>
                        <a:t>всего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4917,8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4557,0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 0100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Общегосударственные вопросы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1118,7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96,4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0200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Национальная оборона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5252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0300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0400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Национальная экономика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0500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67,8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0800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ysClr val="windowText" lastClr="000000"/>
                          </a:solidFill>
                        </a:rPr>
                        <a:t>Культура , кинематография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1927,5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1927,5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</a:rPr>
                        <a:t>0900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>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  <a:t>Структура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  <a:t>расходов бюджета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  <a:t>Новоашапского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  <a:t>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  <a:t/>
            </a:r>
            <a:b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  <a:t> сельского поселения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  <a:t>на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  <a:t>2020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1916832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Новоашапского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сельского поселения за 2020 год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Доходы  4917,8 тыс. руб.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Расходы  4557,0 тыс. руб.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5013176"/>
            <a:ext cx="7488832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Превышение доходов над расходами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профицит</a:t>
            </a:r>
            <a:r>
              <a:rPr lang="ru-RU" b="1" dirty="0" smtClean="0">
                <a:solidFill>
                  <a:srgbClr val="002060"/>
                </a:solidFill>
              </a:rPr>
              <a:t>)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360,8 тыс. руб.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8" name="Shape 7"/>
          <p:cNvCxnSpPr/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hape 9"/>
          <p:cNvCxnSpPr/>
          <p:nvPr/>
        </p:nvCxnSpPr>
        <p:spPr>
          <a:xfrm rot="10800000" flipH="1">
            <a:off x="971600" y="5589240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344816" cy="374441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СПАСИБО ЗА ВНИМАНИЕ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2174</TotalTime>
  <Words>369</Words>
  <Application>Microsoft Office PowerPoint</Application>
  <PresentationFormat>Экран (4:3)</PresentationFormat>
  <Paragraphs>98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Отчет об исполнении бюджета  Новоашапского сельского поселения Бардымского муниципального района Пермского края  за 2020 год</vt:lpstr>
      <vt:lpstr>Слайд 2</vt:lpstr>
      <vt:lpstr>      Структура налоговых и неналоговых доходов бюджета Новоашапского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Новоашапского         сельского поселения</vt:lpstr>
      <vt:lpstr>                   Исполнение расходов бюджета Новоашапского сельского  поселения за 2020 год                                                                           тыс.руб.</vt:lpstr>
      <vt:lpstr>    Структура расходов бюджета Новоашапского   сельского поселения на 2020 год</vt:lpstr>
      <vt:lpstr>Слайд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239</cp:revision>
  <dcterms:created xsi:type="dcterms:W3CDTF">2017-05-24T17:51:22Z</dcterms:created>
  <dcterms:modified xsi:type="dcterms:W3CDTF">2021-04-13T09:37:40Z</dcterms:modified>
</cp:coreProperties>
</file>