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sldIdLst>
    <p:sldId id="256" r:id="rId2"/>
    <p:sldId id="260" r:id="rId3"/>
    <p:sldId id="261" r:id="rId4"/>
    <p:sldId id="262" r:id="rId5"/>
    <p:sldId id="277" r:id="rId6"/>
    <p:sldId id="278" r:id="rId7"/>
    <p:sldId id="263" r:id="rId8"/>
    <p:sldId id="264" r:id="rId9"/>
    <p:sldId id="265" r:id="rId10"/>
    <p:sldId id="266" r:id="rId11"/>
    <p:sldId id="267" r:id="rId12"/>
    <p:sldId id="268" r:id="rId13"/>
    <p:sldId id="279" r:id="rId14"/>
    <p:sldId id="273" r:id="rId15"/>
    <p:sldId id="274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8A58"/>
    <a:srgbClr val="5A92C4"/>
    <a:srgbClr val="37796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7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2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9508514455489561E-2"/>
          <c:y val="0.14549731402393201"/>
          <c:w val="0.62357276584229893"/>
          <c:h val="0.760878693217093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1"/>
              <c:layout>
                <c:manualLayout>
                  <c:x val="-8.5786672767932254E-2"/>
                  <c:y val="1.1433370148414885E-2"/>
                </c:manualLayout>
              </c:layout>
              <c:showPercent val="1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Percent val="1"/>
          </c:dLbls>
          <c:cat>
            <c:strRef>
              <c:f>Лист1!$A$2:$A$5</c:f>
              <c:strCache>
                <c:ptCount val="2"/>
                <c:pt idx="0">
                  <c:v>налоговые</c:v>
                </c:pt>
                <c:pt idx="1">
                  <c:v>неналоговые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1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AE0-4BF0-9ECB-0FC0BC83E4D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Столбец12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налоговые</c:v>
                </c:pt>
                <c:pt idx="1">
                  <c:v>неналоговые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dLbls>
          <c:showPercent val="1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5"/>
  <c:chart>
    <c:autoTitleDeleted val="1"/>
    <c:view3D>
      <c:rAngAx val="1"/>
    </c:view3D>
    <c:floor>
      <c:spPr>
        <a:solidFill>
          <a:schemeClr val="accent4"/>
        </a:solidFill>
        <a:ln w="38100" cap="flat" cmpd="sng" algn="ctr">
          <a:solidFill>
            <a:schemeClr val="l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c:spPr>
    </c:floor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3.2966222859972985E-2"/>
                  <c:y val="-6.7608460171092094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4027,90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3076356001981088E-2"/>
                  <c:y val="-7.0547948376106354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3585,25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3076356001981088E-2"/>
                  <c:y val="-6.1729252305299465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3807,97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план 2020г</c:v>
                </c:pt>
                <c:pt idx="1">
                  <c:v>план 2021г</c:v>
                </c:pt>
                <c:pt idx="2">
                  <c:v>план 2022г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4027.9</c:v>
                </c:pt>
                <c:pt idx="1">
                  <c:v>3585.25</c:v>
                </c:pt>
                <c:pt idx="2">
                  <c:v>3807.9700000000003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3B2-49FB-8B95-BF40810981DE}"/>
            </c:ext>
          </c:extLst>
        </c:ser>
        <c:dLbls>
          <c:showVal val="1"/>
        </c:dLbls>
        <c:gapWidth val="75"/>
        <c:shape val="cylinder"/>
        <c:axId val="139923840"/>
        <c:axId val="139925376"/>
        <c:axId val="0"/>
      </c:bar3DChart>
      <c:catAx>
        <c:axId val="139923840"/>
        <c:scaling>
          <c:orientation val="minMax"/>
        </c:scaling>
        <c:delete val="1"/>
        <c:axPos val="b"/>
        <c:numFmt formatCode="General" sourceLinked="0"/>
        <c:majorTickMark val="none"/>
        <c:tickLblPos val="none"/>
        <c:crossAx val="139925376"/>
        <c:crosses val="autoZero"/>
        <c:auto val="1"/>
        <c:lblAlgn val="ctr"/>
        <c:lblOffset val="100"/>
      </c:catAx>
      <c:valAx>
        <c:axId val="139925376"/>
        <c:scaling>
          <c:orientation val="minMax"/>
        </c:scaling>
        <c:axPos val="l"/>
        <c:numFmt formatCode="General" sourceLinked="1"/>
        <c:majorTickMark val="none"/>
        <c:tickLblPos val="none"/>
        <c:crossAx val="139923840"/>
        <c:crosses val="autoZero"/>
        <c:crossBetween val="between"/>
      </c:valAx>
      <c:spPr>
        <a:gradFill rotWithShape="1">
          <a:gsLst>
            <a:gs pos="0">
              <a:schemeClr val="accent1">
                <a:tint val="30000"/>
                <a:satMod val="250000"/>
              </a:schemeClr>
            </a:gs>
            <a:gs pos="72000">
              <a:schemeClr val="accent1">
                <a:tint val="75000"/>
                <a:satMod val="210000"/>
              </a:schemeClr>
            </a:gs>
            <a:gs pos="100000">
              <a:schemeClr val="accent1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c:spPr>
    </c:plotArea>
    <c:legend>
      <c:legendPos val="b"/>
      <c:layout/>
      <c:txPr>
        <a:bodyPr/>
        <a:lstStyle/>
        <a:p>
          <a:pPr>
            <a:defRPr b="1">
              <a:solidFill>
                <a:schemeClr val="accent1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7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программы</c:v>
                </c:pt>
                <c:pt idx="1">
                  <c:v>непрограммные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0.56000000000000005</c:v>
                </c:pt>
                <c:pt idx="1">
                  <c:v>0.44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D5-4717-9BBE-B38433A5F694}"/>
            </c:ext>
          </c:extLst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59832" y="548680"/>
            <a:ext cx="5544616" cy="25202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Бюджет </a:t>
            </a:r>
            <a:r>
              <a:rPr lang="ru-RU" sz="2700" b="1" dirty="0" err="1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НОВОАШАПского</a:t>
            </a: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 сельского поселения </a:t>
            </a:r>
            <a:r>
              <a:rPr lang="ru-RU" sz="2700" b="1" dirty="0" err="1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Бардымского</a:t>
            </a: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  муниципального района Пермского края на 2020 и плановый период 2021-2022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6056" y="3284984"/>
            <a:ext cx="3672408" cy="792088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Бюджет для граждан</a:t>
            </a:r>
          </a:p>
        </p:txBody>
      </p:sp>
      <p:pic>
        <p:nvPicPr>
          <p:cNvPr id="4098" name="Picture 2" descr="http://www.bankgorodov.ru/system/img.php?f=/public//photos/coa/308181_bi.png&amp;w=172&amp;h=300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043608" y="908720"/>
            <a:ext cx="1440160" cy="1368152"/>
          </a:xfrm>
          <a:prstGeom prst="rect">
            <a:avLst/>
          </a:prstGeom>
          <a:noFill/>
        </p:spPr>
      </p:pic>
      <p:pic>
        <p:nvPicPr>
          <p:cNvPr id="4" name="Picture 2" descr="http://orda.permarea.ru/upload/pages/11437/image_1362538724.jpe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11560" y="2636912"/>
            <a:ext cx="3620288" cy="2736304"/>
          </a:xfrm>
          <a:prstGeom prst="rect">
            <a:avLst/>
          </a:prstGeom>
          <a:noFill/>
        </p:spPr>
      </p:pic>
      <p:pic>
        <p:nvPicPr>
          <p:cNvPr id="6" name="Рисунок 5" descr="http://static.panoramio.com/photos/large/79159162.jpg"/>
          <p:cNvPicPr/>
          <p:nvPr/>
        </p:nvPicPr>
        <p:blipFill>
          <a:blip r:embed="rId4" cstate="print"/>
          <a:stretch>
            <a:fillRect/>
          </a:stretch>
        </p:blipFill>
        <p:spPr bwMode="auto">
          <a:xfrm>
            <a:off x="5292080" y="4293096"/>
            <a:ext cx="3024336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008112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                   Динамика расходов бюджета </a:t>
            </a:r>
            <a:r>
              <a:rPr lang="ru-RU" sz="2400" dirty="0" err="1" smtClean="0"/>
              <a:t>НОВОАШАПского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                                           сельского поселения</a:t>
            </a:r>
            <a:br>
              <a:rPr lang="ru-RU" sz="2400" dirty="0"/>
            </a:br>
            <a:r>
              <a:rPr lang="ru-RU" sz="2400" dirty="0"/>
              <a:t>                                                       </a:t>
            </a:r>
            <a:r>
              <a:rPr lang="ru-RU" sz="1800" dirty="0"/>
              <a:t>(тыс.руб.)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9" y="1268761"/>
          <a:ext cx="8496944" cy="524394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854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684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20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758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6510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36103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Раздел</a:t>
                      </a:r>
                      <a:endParaRPr lang="ru-RU" sz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                                   Наименование</a:t>
                      </a:r>
                      <a:endParaRPr lang="ru-RU" sz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Решение</a:t>
                      </a:r>
                      <a:r>
                        <a:rPr lang="ru-RU" sz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Совета депутатов </a:t>
                      </a:r>
                      <a:r>
                        <a:rPr lang="ru-RU" sz="120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Новоашапского</a:t>
                      </a:r>
                      <a:r>
                        <a:rPr lang="ru-RU" sz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сельского поселения от </a:t>
                      </a:r>
                      <a:r>
                        <a:rPr lang="ru-RU" sz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          №       «</a:t>
                      </a:r>
                      <a:r>
                        <a:rPr lang="ru-RU" sz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О бюджете </a:t>
                      </a:r>
                      <a:r>
                        <a:rPr lang="ru-RU" sz="120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Новоашапского</a:t>
                      </a:r>
                      <a:r>
                        <a:rPr lang="ru-RU" sz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сельского поселения на </a:t>
                      </a:r>
                      <a:r>
                        <a:rPr lang="ru-RU" sz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2020-2022 </a:t>
                      </a:r>
                      <a:r>
                        <a:rPr lang="ru-RU" sz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годы»</a:t>
                      </a:r>
                      <a:endParaRPr lang="ru-RU" sz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612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 </a:t>
                      </a:r>
                      <a:r>
                        <a:rPr lang="ru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  2020г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     </a:t>
                      </a:r>
                      <a:r>
                        <a:rPr lang="ru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2021г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       </a:t>
                      </a:r>
                      <a:r>
                        <a:rPr lang="ru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2022г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всего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4287,90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3744,25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3866,12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0975">
                <a:tc>
                  <a:txBody>
                    <a:bodyPr/>
                    <a:lstStyle/>
                    <a:p>
                      <a:r>
                        <a:rPr lang="ru-RU" sz="1400" dirty="0"/>
                        <a:t> 0100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Общегосударственные вопросы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1188,74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529,80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529,80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097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0200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Национальная оборона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88,00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89,70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94,90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0300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безопасность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и правоохранительная деятельность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580,91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580,91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580,91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0975">
                <a:tc>
                  <a:txBody>
                    <a:bodyPr/>
                    <a:lstStyle/>
                    <a:p>
                      <a:r>
                        <a:rPr lang="ru-RU" sz="1400" dirty="0"/>
                        <a:t>0400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Национальная экономика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377,00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350,00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350,00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0975">
                <a:tc>
                  <a:txBody>
                    <a:bodyPr/>
                    <a:lstStyle/>
                    <a:p>
                      <a:r>
                        <a:rPr lang="ru-RU" sz="1400" dirty="0"/>
                        <a:t>0500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Жилищно-коммунальное хозяйство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443,95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534,54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651,21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0975">
                <a:tc>
                  <a:txBody>
                    <a:bodyPr/>
                    <a:lstStyle/>
                    <a:p>
                      <a:r>
                        <a:rPr lang="ru-RU" sz="1400" dirty="0"/>
                        <a:t>0800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Культура , кинематография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1603,10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1653,10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1653,10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8097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0900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Здравоохранение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6,20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6,20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6,20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80975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Условно утвержденные расходы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543,65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421,78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80975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931224" cy="936104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/>
              <a:t>                           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Структура расходов бюджета </a:t>
            </a:r>
            <a:r>
              <a:rPr lang="ru-RU" sz="1800" b="1" dirty="0" err="1" smtClean="0">
                <a:solidFill>
                  <a:schemeClr val="tx2">
                    <a:lumMod val="75000"/>
                  </a:schemeClr>
                </a:solidFill>
              </a:rPr>
              <a:t>НОВОАШАПского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b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             сельского поселения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8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           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на 2020 год</a:t>
            </a:r>
            <a:endParaRPr lang="ru-RU" sz="1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8219256" cy="4335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8291264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7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ru-RU" altLang="ru-RU" sz="27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altLang="ru-RU" sz="2700" b="1" kern="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сведения </a:t>
            </a:r>
            <a:r>
              <a:rPr lang="ru-RU" altLang="ru-RU" sz="2700" b="1" kern="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700" b="1" kern="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700" b="1" kern="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700" b="1" kern="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о межбюджетных отношениях</a:t>
            </a:r>
            <a:r>
              <a:rPr lang="ru-RU" altLang="ru-RU" sz="54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54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AutoShape 8"/>
          <p:cNvSpPr>
            <a:spLocks noGrp="1" noChangeArrowheads="1"/>
          </p:cNvSpPr>
          <p:nvPr>
            <p:ph idx="1"/>
          </p:nvPr>
        </p:nvSpPr>
        <p:spPr bwMode="auto">
          <a:xfrm>
            <a:off x="2555776" y="2132856"/>
            <a:ext cx="3960440" cy="2088232"/>
          </a:xfrm>
          <a:prstGeom prst="octagon">
            <a:avLst>
              <a:gd name="adj" fmla="val 2928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None/>
            </a:pPr>
            <a:r>
              <a:rPr lang="ru-RU" altLang="ru-RU" sz="1400" b="1" i="1" dirty="0"/>
              <a:t>Межбюджетные трансферты</a:t>
            </a:r>
            <a:r>
              <a:rPr lang="ru-RU" altLang="ru-RU" sz="1400" dirty="0"/>
              <a:t> – </a:t>
            </a:r>
          </a:p>
          <a:p>
            <a:pPr algn="ctr">
              <a:buNone/>
            </a:pPr>
            <a:r>
              <a:rPr lang="ru-RU" altLang="ru-RU" sz="1400" dirty="0">
                <a:latin typeface="+mn-lt"/>
              </a:rPr>
              <a:t>это средства,</a:t>
            </a:r>
          </a:p>
          <a:p>
            <a:pPr algn="ctr">
              <a:buNone/>
            </a:pPr>
            <a:r>
              <a:rPr lang="ru-RU" altLang="ru-RU" sz="1400" dirty="0">
                <a:latin typeface="+mn-lt"/>
              </a:rPr>
              <a:t>предоставляемые одним бюджетом</a:t>
            </a:r>
          </a:p>
          <a:p>
            <a:pPr algn="ctr">
              <a:buNone/>
            </a:pPr>
            <a:r>
              <a:rPr lang="ru-RU" altLang="ru-RU" sz="1400" dirty="0">
                <a:latin typeface="+mn-lt"/>
              </a:rPr>
              <a:t>бюджетной системы Российской Федерации</a:t>
            </a:r>
          </a:p>
          <a:p>
            <a:pPr algn="ctr">
              <a:buNone/>
            </a:pPr>
            <a:r>
              <a:rPr lang="ru-RU" altLang="ru-RU" sz="1400" dirty="0">
                <a:latin typeface="+mn-lt"/>
              </a:rPr>
              <a:t>другому бюджету бюджетной системы </a:t>
            </a:r>
          </a:p>
          <a:p>
            <a:pPr algn="ctr">
              <a:buNone/>
            </a:pPr>
            <a:r>
              <a:rPr lang="ru-RU" altLang="ru-RU" sz="1400" dirty="0">
                <a:latin typeface="+mn-lt"/>
              </a:rPr>
              <a:t>Российской Федерации</a:t>
            </a:r>
          </a:p>
        </p:txBody>
      </p:sp>
      <p:sp>
        <p:nvSpPr>
          <p:cNvPr id="8" name="Document"/>
          <p:cNvSpPr>
            <a:spLocks noEditPoints="1" noChangeArrowheads="1"/>
          </p:cNvSpPr>
          <p:nvPr/>
        </p:nvSpPr>
        <p:spPr bwMode="auto">
          <a:xfrm>
            <a:off x="467544" y="4653136"/>
            <a:ext cx="3313063" cy="1838028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blipFill>
            <a:blip r:embed="rId2" cstate="print"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 dirty="0"/>
              <a:t>Субвенции</a:t>
            </a:r>
            <a:r>
              <a:rPr lang="ru-RU" dirty="0"/>
              <a:t> </a:t>
            </a:r>
            <a:r>
              <a:rPr lang="ru-RU" sz="1400" dirty="0"/>
              <a:t>(от лат. "</a:t>
            </a:r>
            <a:r>
              <a:rPr lang="en-US" sz="1400" dirty="0" err="1"/>
              <a:t>Subvenire</a:t>
            </a:r>
            <a:r>
              <a:rPr lang="ru-RU" sz="1400" dirty="0"/>
              <a:t>" –</a:t>
            </a:r>
            <a:r>
              <a:rPr lang="en-US" sz="1400" dirty="0"/>
              <a:t> </a:t>
            </a:r>
            <a:r>
              <a:rPr lang="ru-RU" sz="1400" dirty="0"/>
              <a:t>приходить на помощь) – предоставляются на финансирование "переданных" другим публично-правовым образованиям полномочий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1124745"/>
            <a:ext cx="8496944" cy="84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ru-RU" b="1" i="1" u="sng" kern="0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Межбюджетные отношения</a:t>
            </a:r>
            <a:r>
              <a:rPr lang="ru-RU" altLang="ru-RU" u="sng" kern="0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altLang="ru-RU" kern="0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– это взаимоотношения между публично-правовыми образованиями по вопросам регулирования бюджетных правоотношений, организации и осуществления бюджетного процесса.</a:t>
            </a:r>
          </a:p>
        </p:txBody>
      </p:sp>
      <p:sp>
        <p:nvSpPr>
          <p:cNvPr id="15" name="Горизонтальный свиток 14"/>
          <p:cNvSpPr/>
          <p:nvPr/>
        </p:nvSpPr>
        <p:spPr>
          <a:xfrm>
            <a:off x="179512" y="2060848"/>
            <a:ext cx="2232248" cy="2376264"/>
          </a:xfrm>
          <a:prstGeom prst="horizontalScroll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1400" b="1" i="1" dirty="0">
                <a:solidFill>
                  <a:schemeClr val="tx1"/>
                </a:solidFill>
              </a:rPr>
              <a:t>Дотации</a:t>
            </a:r>
            <a:r>
              <a:rPr lang="ru-RU" sz="1400" i="1" dirty="0">
                <a:solidFill>
                  <a:schemeClr val="tx1"/>
                </a:solidFill>
              </a:rPr>
              <a:t> (</a:t>
            </a:r>
            <a:r>
              <a:rPr lang="ru-RU" sz="1400" dirty="0">
                <a:solidFill>
                  <a:schemeClr val="tx1"/>
                </a:solidFill>
              </a:rPr>
              <a:t>от лат. "</a:t>
            </a:r>
            <a:r>
              <a:rPr lang="en-US" sz="1400" dirty="0">
                <a:solidFill>
                  <a:schemeClr val="tx1"/>
                </a:solidFill>
              </a:rPr>
              <a:t>Dotatio</a:t>
            </a:r>
            <a:r>
              <a:rPr lang="ru-RU" sz="1400" dirty="0">
                <a:solidFill>
                  <a:schemeClr val="tx1"/>
                </a:solidFill>
              </a:rPr>
              <a:t>" – дар, пожертвование</a:t>
            </a:r>
            <a:r>
              <a:rPr lang="ru-RU" sz="1400" i="1" dirty="0">
                <a:solidFill>
                  <a:schemeClr val="tx1"/>
                </a:solidFill>
              </a:rPr>
              <a:t>) – </a:t>
            </a:r>
            <a:r>
              <a:rPr lang="ru-RU" sz="1400" dirty="0">
                <a:solidFill>
                  <a:schemeClr val="tx1"/>
                </a:solidFill>
              </a:rPr>
              <a:t>предоставляются без определения конкретной цели их использования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17" name="Горизонтальный свиток 16"/>
          <p:cNvSpPr/>
          <p:nvPr/>
        </p:nvSpPr>
        <p:spPr>
          <a:xfrm>
            <a:off x="6660232" y="2060848"/>
            <a:ext cx="2232248" cy="2304256"/>
          </a:xfrm>
          <a:prstGeom prst="horizontalScroll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1400" b="1" i="1" dirty="0">
                <a:solidFill>
                  <a:schemeClr val="tx1"/>
                </a:solidFill>
              </a:rPr>
              <a:t>Иные межбюджетные трансферты</a:t>
            </a:r>
            <a:r>
              <a:rPr lang="ru-RU" sz="1400" dirty="0">
                <a:solidFill>
                  <a:schemeClr val="tx1"/>
                </a:solidFill>
              </a:rPr>
              <a:t> – предоставляются на определённые цели</a:t>
            </a:r>
          </a:p>
        </p:txBody>
      </p:sp>
      <p:sp>
        <p:nvSpPr>
          <p:cNvPr id="19" name="Document"/>
          <p:cNvSpPr>
            <a:spLocks noEditPoints="1" noChangeArrowheads="1"/>
          </p:cNvSpPr>
          <p:nvPr/>
        </p:nvSpPr>
        <p:spPr bwMode="auto">
          <a:xfrm>
            <a:off x="5004048" y="4653136"/>
            <a:ext cx="3600400" cy="18002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blipFill>
            <a:blip r:embed="rId2" cstate="print"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 dirty="0"/>
              <a:t>Субсидии</a:t>
            </a:r>
            <a:r>
              <a:rPr lang="ru-RU" dirty="0"/>
              <a:t> </a:t>
            </a:r>
            <a:r>
              <a:rPr lang="ru-RU" sz="1400" dirty="0"/>
              <a:t>(от лат. "</a:t>
            </a:r>
            <a:r>
              <a:rPr lang="en-US" sz="1400" dirty="0" err="1"/>
              <a:t>Subsidium</a:t>
            </a:r>
            <a:r>
              <a:rPr lang="ru-RU" sz="1400" dirty="0"/>
              <a:t>" – поддержка) – предоставляются на условиях долевого софинансирования расходов других бюджетов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1412776"/>
            <a:ext cx="7848872" cy="5040560"/>
          </a:xfrm>
          <a:prstGeom prst="rect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2"/>
          </a:lnRef>
          <a:fillRef idx="1003">
            <a:schemeClr val="lt1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075240" cy="72008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Муниципальная программа «Развитие культуры»</a:t>
            </a:r>
            <a:endParaRPr lang="ru-RU" sz="24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ea typeface="Cambria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683568" y="1628800"/>
            <a:ext cx="5256584" cy="2232248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реализацию принятой муниципальной программы</a:t>
            </a:r>
          </a:p>
          <a:p>
            <a:pPr marL="0"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Новоашапского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 </a:t>
            </a:r>
          </a:p>
          <a:p>
            <a:pPr marL="0"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предусмотрено:</a:t>
            </a:r>
          </a:p>
          <a:p>
            <a:pPr marL="0">
              <a:spcBef>
                <a:spcPts val="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2020 году 1603,10 тыс. рублей, </a:t>
            </a:r>
          </a:p>
          <a:p>
            <a:pPr marL="0">
              <a:spcBef>
                <a:spcPts val="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2021 году 1653,10 тыс. рублей,</a:t>
            </a:r>
          </a:p>
          <a:p>
            <a:pPr marL="0">
              <a:spcBef>
                <a:spcPts val="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2022 году 1653,10 тыс. рублей.</a:t>
            </a:r>
          </a:p>
          <a:p>
            <a:endParaRPr lang="ru-RU" dirty="0"/>
          </a:p>
        </p:txBody>
      </p:sp>
      <p:pic>
        <p:nvPicPr>
          <p:cNvPr id="6" name="Рисунок 5" descr="http://static.panoramio.com/photos/large/87173140.jp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627784" y="3429000"/>
            <a:ext cx="3888431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1560" y="1196752"/>
            <a:ext cx="7920880" cy="52565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91264" cy="432048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/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«Развитие дорожного хозяйства»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340768"/>
            <a:ext cx="64087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реализацию принятой муниципальной программы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Новоашапского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 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предусмотрено</a:t>
            </a:r>
          </a:p>
          <a:p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2020 году 377,00 тыс. рублей, </a:t>
            </a:r>
          </a:p>
          <a:p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2021 году 350,00 тыс. рублей,</a:t>
            </a:r>
          </a:p>
          <a:p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2022 году 350,00 тыс. рублей.</a:t>
            </a:r>
          </a:p>
        </p:txBody>
      </p:sp>
      <p:pic>
        <p:nvPicPr>
          <p:cNvPr id="6" name="Рисунок 5" descr="дороги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39752" y="3212976"/>
            <a:ext cx="4608512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11560" y="1556792"/>
            <a:ext cx="7992888" cy="4896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8136904" cy="86409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</a:t>
            </a:r>
            <a:b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«Благоустройство территории  </a:t>
            </a:r>
            <a:r>
              <a:rPr lang="ru-RU" sz="2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НОВОАШАПского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поселения»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img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87824" y="3573016"/>
            <a:ext cx="3383080" cy="2555651"/>
          </a:xfrm>
        </p:spPr>
      </p:pic>
      <p:sp>
        <p:nvSpPr>
          <p:cNvPr id="7" name="Прямоугольник 6"/>
          <p:cNvSpPr/>
          <p:nvPr/>
        </p:nvSpPr>
        <p:spPr>
          <a:xfrm>
            <a:off x="1187624" y="1700808"/>
            <a:ext cx="46085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реализацию принятой муниципальной программы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Новоашапского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  предусмотрено:</a:t>
            </a:r>
          </a:p>
          <a:p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2020 году 443,95 тыс. рублей, </a:t>
            </a:r>
          </a:p>
          <a:p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2021 году 534,54 тыс. рублей,</a:t>
            </a:r>
          </a:p>
          <a:p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2022 году 651,21 тыс. рублей.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412776"/>
            <a:ext cx="7776864" cy="5040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72616" y="1484784"/>
            <a:ext cx="8147248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/>
              <a:t>                                                              </a:t>
            </a:r>
            <a:r>
              <a:rPr lang="ru-RU" sz="3100" b="1" dirty="0"/>
              <a:t>Спасибо за внимание</a:t>
            </a:r>
            <a:br>
              <a:rPr lang="ru-RU" sz="3100" b="1" dirty="0"/>
            </a:br>
            <a:endParaRPr lang="ru-RU" sz="3100" b="1" dirty="0"/>
          </a:p>
        </p:txBody>
      </p:sp>
      <p:pic>
        <p:nvPicPr>
          <p:cNvPr id="6" name="Содержимое 5" descr="den_rozhdenie_67_let_036_jp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2204864"/>
            <a:ext cx="6696744" cy="376357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19256" cy="799200"/>
          </a:xfrm>
        </p:spPr>
        <p:txBody>
          <a:bodyPr>
            <a:normAutofit fontScale="90000"/>
          </a:bodyPr>
          <a:lstStyle/>
          <a:p>
            <a:r>
              <a:rPr lang="ru-RU" sz="1400" b="1" u="sng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Бюджетный процесс</a:t>
            </a:r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– законодательно регламентированная деятельность по составлению и рассмотрению проекта бюджета, утверждению и исполнению бюджета, контролю за его исполнением, составлению, внешней проверке, рассмотрению и утверждению бюджетной отчётности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x-none" sz="140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             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/>
            </a:r>
            <a:br>
              <a:rPr lang="ru-RU" sz="1200" dirty="0">
                <a:latin typeface="Arial" pitchFamily="34" charset="0"/>
                <a:cs typeface="Arial" pitchFamily="34" charset="0"/>
              </a:rPr>
            </a:b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33"/>
          <p:cNvSpPr>
            <a:spLocks noGrp="1" noChangeArrowheads="1"/>
          </p:cNvSpPr>
          <p:nvPr>
            <p:ph idx="1"/>
          </p:nvPr>
        </p:nvSpPr>
        <p:spPr bwMode="auto">
          <a:xfrm>
            <a:off x="6156176" y="2708920"/>
            <a:ext cx="2376264" cy="145544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None/>
            </a:pPr>
            <a:r>
              <a:rPr lang="ru-RU" altLang="ru-RU" sz="1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Рассмотрение</a:t>
            </a:r>
          </a:p>
          <a:p>
            <a:pPr algn="ctr" eaLnBrk="1" hangingPunct="1">
              <a:buNone/>
            </a:pPr>
            <a:r>
              <a:rPr lang="ru-RU" altLang="ru-RU" sz="1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проекта </a:t>
            </a:r>
            <a:r>
              <a:rPr lang="ru-RU" altLang="ru-RU" sz="16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бюджета</a:t>
            </a:r>
          </a:p>
          <a:p>
            <a:pPr algn="ctr" eaLnBrk="1" hangingPunct="1">
              <a:buNone/>
            </a:pPr>
            <a:r>
              <a:rPr lang="ru-RU" altLang="ru-RU" sz="1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очередного года</a:t>
            </a:r>
            <a:endParaRPr lang="ru-RU" altLang="ru-RU" sz="16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AutoShape 49"/>
          <p:cNvSpPr>
            <a:spLocks noChangeArrowheads="1"/>
          </p:cNvSpPr>
          <p:nvPr/>
        </p:nvSpPr>
        <p:spPr bwMode="auto">
          <a:xfrm>
            <a:off x="8604448" y="3573016"/>
            <a:ext cx="360363" cy="1152525"/>
          </a:xfrm>
          <a:prstGeom prst="curvedLeftArrow">
            <a:avLst>
              <a:gd name="adj1" fmla="val 61314"/>
              <a:gd name="adj2" fmla="val 125279"/>
              <a:gd name="adj3" fmla="val 33333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6" name="AutoShape 55"/>
          <p:cNvSpPr>
            <a:spLocks noChangeArrowheads="1"/>
          </p:cNvSpPr>
          <p:nvPr/>
        </p:nvSpPr>
        <p:spPr bwMode="auto">
          <a:xfrm rot="9600000">
            <a:off x="6136326" y="5843215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7" name="Oval 32"/>
          <p:cNvSpPr>
            <a:spLocks noChangeArrowheads="1"/>
          </p:cNvSpPr>
          <p:nvPr/>
        </p:nvSpPr>
        <p:spPr bwMode="auto">
          <a:xfrm>
            <a:off x="6084168" y="4293096"/>
            <a:ext cx="2520950" cy="1439862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6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Утверждение </a:t>
            </a:r>
          </a:p>
          <a:p>
            <a:pPr algn="ctr" eaLnBrk="1" hangingPunct="1"/>
            <a:r>
              <a:rPr lang="ru-RU" altLang="ru-RU" sz="16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бюджета</a:t>
            </a:r>
          </a:p>
          <a:p>
            <a:pPr algn="ctr" eaLnBrk="1" hangingPunct="1"/>
            <a:r>
              <a:rPr lang="ru-RU" altLang="ru-RU" sz="16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очередного года</a:t>
            </a:r>
          </a:p>
        </p:txBody>
      </p:sp>
      <p:sp>
        <p:nvSpPr>
          <p:cNvPr id="8" name="Oval 31"/>
          <p:cNvSpPr>
            <a:spLocks noChangeArrowheads="1"/>
          </p:cNvSpPr>
          <p:nvPr/>
        </p:nvSpPr>
        <p:spPr bwMode="auto">
          <a:xfrm>
            <a:off x="3203848" y="5373216"/>
            <a:ext cx="2952750" cy="12954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6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Исполнение </a:t>
            </a:r>
          </a:p>
          <a:p>
            <a:pPr algn="ctr" eaLnBrk="1" hangingPunct="1"/>
            <a:r>
              <a:rPr lang="ru-RU" altLang="ru-RU" sz="16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бюджета </a:t>
            </a:r>
          </a:p>
          <a:p>
            <a:pPr algn="ctr" eaLnBrk="1" hangingPunct="1"/>
            <a:r>
              <a:rPr lang="ru-RU" altLang="ru-RU" sz="16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в текущем году</a:t>
            </a:r>
          </a:p>
        </p:txBody>
      </p:sp>
      <p:sp>
        <p:nvSpPr>
          <p:cNvPr id="10" name="Oval 27"/>
          <p:cNvSpPr>
            <a:spLocks noChangeArrowheads="1"/>
          </p:cNvSpPr>
          <p:nvPr/>
        </p:nvSpPr>
        <p:spPr bwMode="auto">
          <a:xfrm>
            <a:off x="3347864" y="3429000"/>
            <a:ext cx="2519363" cy="1512887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 dirty="0">
                <a:solidFill>
                  <a:srgbClr val="FFC000"/>
                </a:solidFill>
              </a:rPr>
              <a:t>Бюджетный</a:t>
            </a:r>
          </a:p>
          <a:p>
            <a:pPr algn="ctr" eaLnBrk="1" hangingPunct="1"/>
            <a:r>
              <a:rPr lang="ru-RU" altLang="ru-RU" sz="2400" b="1" dirty="0">
                <a:solidFill>
                  <a:srgbClr val="FFC000"/>
                </a:solidFill>
              </a:rPr>
              <a:t>процесс</a:t>
            </a:r>
          </a:p>
        </p:txBody>
      </p:sp>
      <p:sp>
        <p:nvSpPr>
          <p:cNvPr id="11" name="Oval 29"/>
          <p:cNvSpPr>
            <a:spLocks noChangeArrowheads="1"/>
          </p:cNvSpPr>
          <p:nvPr/>
        </p:nvSpPr>
        <p:spPr bwMode="auto">
          <a:xfrm>
            <a:off x="251520" y="2636912"/>
            <a:ext cx="2736850" cy="158432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6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Утверждение </a:t>
            </a:r>
          </a:p>
          <a:p>
            <a:pPr algn="ctr" eaLnBrk="1" hangingPunct="1"/>
            <a:r>
              <a:rPr lang="ru-RU" altLang="ru-RU" sz="16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отчёта об исполнении</a:t>
            </a:r>
          </a:p>
          <a:p>
            <a:pPr algn="ctr" eaLnBrk="1" hangingPunct="1"/>
            <a:r>
              <a:rPr lang="ru-RU" altLang="ru-RU" sz="16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бюджета </a:t>
            </a:r>
          </a:p>
          <a:p>
            <a:pPr algn="ctr" eaLnBrk="1" hangingPunct="1"/>
            <a:r>
              <a:rPr lang="ru-RU" altLang="ru-RU" sz="16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предыдущего года</a:t>
            </a:r>
          </a:p>
        </p:txBody>
      </p:sp>
      <p:sp>
        <p:nvSpPr>
          <p:cNvPr id="12" name="AutoShape 52"/>
          <p:cNvSpPr>
            <a:spLocks noChangeArrowheads="1"/>
          </p:cNvSpPr>
          <p:nvPr/>
        </p:nvSpPr>
        <p:spPr bwMode="auto">
          <a:xfrm rot="21000000">
            <a:off x="2299772" y="2264022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6" name="Oval 30"/>
          <p:cNvSpPr>
            <a:spLocks noChangeArrowheads="1"/>
          </p:cNvSpPr>
          <p:nvPr/>
        </p:nvSpPr>
        <p:spPr bwMode="auto">
          <a:xfrm>
            <a:off x="467544" y="4509120"/>
            <a:ext cx="2665413" cy="15113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6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Формирование</a:t>
            </a:r>
          </a:p>
          <a:p>
            <a:pPr algn="ctr" eaLnBrk="1" hangingPunct="1"/>
            <a:r>
              <a:rPr lang="ru-RU" altLang="ru-RU" sz="16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отчёта об исполнении</a:t>
            </a:r>
          </a:p>
          <a:p>
            <a:pPr algn="ctr" eaLnBrk="1" hangingPunct="1"/>
            <a:r>
              <a:rPr lang="ru-RU" altLang="ru-RU" sz="16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бюджета </a:t>
            </a:r>
          </a:p>
          <a:p>
            <a:pPr algn="ctr" eaLnBrk="1" hangingPunct="1"/>
            <a:r>
              <a:rPr lang="ru-RU" altLang="ru-RU" sz="16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предыдущего года</a:t>
            </a:r>
          </a:p>
        </p:txBody>
      </p:sp>
      <p:sp>
        <p:nvSpPr>
          <p:cNvPr id="17" name="AutoShape 53"/>
          <p:cNvSpPr>
            <a:spLocks noChangeArrowheads="1"/>
          </p:cNvSpPr>
          <p:nvPr/>
        </p:nvSpPr>
        <p:spPr bwMode="auto">
          <a:xfrm rot="1200000">
            <a:off x="6064317" y="2314824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8" name="AutoShape 56"/>
          <p:cNvSpPr>
            <a:spLocks noChangeArrowheads="1"/>
          </p:cNvSpPr>
          <p:nvPr/>
        </p:nvSpPr>
        <p:spPr bwMode="auto">
          <a:xfrm rot="12000000">
            <a:off x="2463917" y="5915223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9" name="AutoShape 58"/>
          <p:cNvSpPr>
            <a:spLocks noChangeArrowheads="1"/>
          </p:cNvSpPr>
          <p:nvPr/>
        </p:nvSpPr>
        <p:spPr bwMode="auto">
          <a:xfrm rot="16200000">
            <a:off x="-216568" y="4257130"/>
            <a:ext cx="1152525" cy="360362"/>
          </a:xfrm>
          <a:prstGeom prst="curvedDownArrow">
            <a:avLst>
              <a:gd name="adj1" fmla="val 63965"/>
              <a:gd name="adj2" fmla="val 127930"/>
              <a:gd name="adj3" fmla="val 33333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0" name="Line 39"/>
          <p:cNvSpPr>
            <a:spLocks noChangeShapeType="1"/>
          </p:cNvSpPr>
          <p:nvPr/>
        </p:nvSpPr>
        <p:spPr bwMode="auto">
          <a:xfrm>
            <a:off x="4644008" y="494116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" name="Line 38"/>
          <p:cNvSpPr>
            <a:spLocks noChangeShapeType="1"/>
          </p:cNvSpPr>
          <p:nvPr/>
        </p:nvSpPr>
        <p:spPr bwMode="auto">
          <a:xfrm flipH="1">
            <a:off x="2987823" y="4437113"/>
            <a:ext cx="432047" cy="4320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" name="Line 35"/>
          <p:cNvSpPr>
            <a:spLocks noChangeShapeType="1"/>
          </p:cNvSpPr>
          <p:nvPr/>
        </p:nvSpPr>
        <p:spPr bwMode="auto">
          <a:xfrm>
            <a:off x="2987824" y="3573016"/>
            <a:ext cx="432371" cy="3593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" name="Line 36"/>
          <p:cNvSpPr>
            <a:spLocks noChangeShapeType="1"/>
          </p:cNvSpPr>
          <p:nvPr/>
        </p:nvSpPr>
        <p:spPr bwMode="auto">
          <a:xfrm>
            <a:off x="4572000" y="3068960"/>
            <a:ext cx="0" cy="3600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" name="Line 37"/>
          <p:cNvSpPr>
            <a:spLocks noChangeShapeType="1"/>
          </p:cNvSpPr>
          <p:nvPr/>
        </p:nvSpPr>
        <p:spPr bwMode="auto">
          <a:xfrm flipV="1">
            <a:off x="5796136" y="3645024"/>
            <a:ext cx="359345" cy="2880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" name="Line 40"/>
          <p:cNvSpPr>
            <a:spLocks noChangeShapeType="1"/>
          </p:cNvSpPr>
          <p:nvPr/>
        </p:nvSpPr>
        <p:spPr bwMode="auto">
          <a:xfrm>
            <a:off x="5724128" y="4509120"/>
            <a:ext cx="4318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Oval 31"/>
          <p:cNvSpPr>
            <a:spLocks noChangeArrowheads="1"/>
          </p:cNvSpPr>
          <p:nvPr/>
        </p:nvSpPr>
        <p:spPr bwMode="auto">
          <a:xfrm>
            <a:off x="3059832" y="1844824"/>
            <a:ext cx="2952750" cy="12954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6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Исполнение </a:t>
            </a:r>
          </a:p>
          <a:p>
            <a:pPr algn="ctr" eaLnBrk="1" hangingPunct="1"/>
            <a:r>
              <a:rPr lang="ru-RU" altLang="ru-RU" sz="16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бюджета </a:t>
            </a:r>
          </a:p>
          <a:p>
            <a:pPr algn="ctr" eaLnBrk="1" hangingPunct="1"/>
            <a:r>
              <a:rPr lang="ru-RU" altLang="ru-RU" sz="16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в текущем году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196752"/>
            <a:ext cx="8280920" cy="526297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003">
            <a:schemeClr val="lt1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Совета депутатов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Новоашапского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«О бюджете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Новоашапского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 на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годов» сформировано 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Федеральным законом от 06 октября 2003 года № 131-ФЗ «Об общих принципах организации местного самоуправления в Российской Федерации», Уставом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Новоашапского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поселения, Бюджетным процессом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Новоашапского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поселения,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прогноза социально-экономического развития  на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2020-2022 годы.</a:t>
            </a:r>
          </a:p>
          <a:p>
            <a:pPr algn="just"/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Основными целями, поставленными Бюджетным посланием Президента Российской Федерации, являются обеспечение долгосрочной сбалансированности и устойчивости бюджетной системы как базового принципа ответственной бюджетной политики при безусловном исполнении всех обязательств государства, выполнение задач, поставленных в указах Президента Российской Федерации.</a:t>
            </a:r>
          </a:p>
          <a:p>
            <a:pPr algn="just"/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Отличительной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особенностью проекта решения о бюджете на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 является его формирование с учетом применения  программной классификации расходов, в том числе в части отражения в составе целевых статей расходов, которые формируются в рамках муниципальных программ, и расходов в соответствии с непрограммными направлениями деятельности, не включенными в муниципальные программы. В рамках утвержденных программ консолидированы мероприятия по достижению целей и решению задач соответствующих направлений социально-экономического развития поселения. </a:t>
            </a:r>
          </a:p>
        </p:txBody>
      </p:sp>
      <p:pic>
        <p:nvPicPr>
          <p:cNvPr id="5" name="Рисунок 4" descr="http://www.bankgorodov.ru/system/img.php?f=/public//photos/coa/308181_bi.png&amp;w=172&amp;h=300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188640"/>
            <a:ext cx="1008113" cy="9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19256" cy="5343872"/>
          </a:xfrm>
          <a:ln w="28575">
            <a:solidFill>
              <a:schemeClr val="bg2">
                <a:lumMod val="50000"/>
              </a:schemeClr>
            </a:solidFill>
          </a:ln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q"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q"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Доходная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бюджета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Новоашапского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на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2020-2022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 сформирована с учетом прогноза  социально-экономического развития на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2020-2022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годы. </a:t>
            </a:r>
          </a:p>
          <a:p>
            <a:pPr algn="just">
              <a:buFont typeface="Wingdings" pitchFamily="2" charset="2"/>
              <a:buChar char="q"/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 бюджета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год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предлагаются в сумме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4287,90 тыс. рублей, из них налоговые и неналоговые запланированы в сумме 260,00 тыс.руб. Безвозмездные поступления запланированы в сумме 4027,90 тыс.руб.</a:t>
            </a:r>
            <a:endParaRPr lang="ru-RU" sz="16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На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доходы  в решении о бюджете поселения предлагаются законопроектом в сумме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3845,25 тыс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рублей, с уменьшением доходов  на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442,65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относительно параметров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года. Данное уменьшение обусловлено снижением уровня дохода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дотации в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году.</a:t>
            </a:r>
          </a:p>
          <a:p>
            <a:pPr algn="just">
              <a:buFont typeface="Wingdings" pitchFamily="2" charset="2"/>
              <a:buChar char="q"/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Доходы  в бюджете поселения на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запланированы в объеме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4067,97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с уменьшением  относительно уровня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на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219,93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  <a:p>
            <a:pPr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6588224" y="1700808"/>
            <a:ext cx="2160240" cy="237626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ysClr val="windowText" lastClr="000000"/>
                </a:solidFill>
              </a:rPr>
              <a:t>(выплачиваемые из бюджета денежные средства (социальные выплаты населению, содержание муниципальных учреждений (образование, культура и другие) капитальные ремонты, благоустройство и другие)</a:t>
            </a:r>
            <a:endParaRPr lang="ru-RU" sz="1200" dirty="0">
              <a:solidFill>
                <a:sysClr val="windowText" lastClr="00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63888" y="1700808"/>
            <a:ext cx="2160240" cy="237626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ysClr val="windowText" lastClr="000000"/>
                </a:solidFill>
              </a:rPr>
              <a:t>поступающие в бюджет денежные средства (налоги юридических и физических лиц, штрафы, административные платежи и сборы, финансовая помощь)</a:t>
            </a:r>
            <a:endParaRPr lang="ru-RU" sz="1200" dirty="0">
              <a:solidFill>
                <a:sysClr val="windowText" lastClr="00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7544" y="1700808"/>
            <a:ext cx="2160240" cy="23762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ysClr val="windowText" lastClr="000000"/>
                </a:solidFill>
              </a:rPr>
              <a:t>(от </a:t>
            </a:r>
            <a:r>
              <a:rPr lang="ru-RU" sz="1200" dirty="0" err="1" smtClean="0">
                <a:solidFill>
                  <a:sysClr val="windowText" lastClr="000000"/>
                </a:solidFill>
              </a:rPr>
              <a:t>старонормандского</a:t>
            </a:r>
            <a:r>
              <a:rPr lang="en-US" sz="1200" dirty="0" smtClean="0">
                <a:solidFill>
                  <a:sysClr val="windowText" lastClr="000000"/>
                </a:solidFill>
              </a:rPr>
              <a:t> </a:t>
            </a:r>
            <a:r>
              <a:rPr lang="en-US" sz="1200" dirty="0" err="1" smtClean="0">
                <a:solidFill>
                  <a:sysClr val="windowText" lastClr="000000"/>
                </a:solidFill>
              </a:rPr>
              <a:t>bougette</a:t>
            </a:r>
            <a:r>
              <a:rPr lang="en-US" sz="1200" dirty="0" smtClean="0">
                <a:solidFill>
                  <a:sysClr val="windowText" lastClr="000000"/>
                </a:solidFill>
              </a:rPr>
              <a:t> – </a:t>
            </a:r>
            <a:r>
              <a:rPr lang="ru-RU" sz="1200" dirty="0" smtClean="0">
                <a:solidFill>
                  <a:sysClr val="windowText" lastClr="000000"/>
                </a:solidFill>
              </a:rPr>
              <a:t>кошель, сумка, кожаный мешок)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 </a:t>
            </a:r>
            <a:endParaRPr lang="ru-RU" sz="1200" dirty="0">
              <a:solidFill>
                <a:sysClr val="windowText" lastClr="000000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115616" y="260648"/>
            <a:ext cx="7406640" cy="76484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Что такое бюджет?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683568" y="5517232"/>
            <a:ext cx="7920880" cy="8640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lvl="0"/>
            <a:endParaRPr lang="ru-RU" sz="160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</a:rPr>
              <a:t>Сбалансированность бюджета по доходам и расходам  - основополагающее требование, предъявляемое к органам , составляющим и утверждающим бюджет</a:t>
            </a:r>
            <a:endParaRPr lang="ru-RU" sz="1600" b="1" i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1100" dirty="0"/>
          </a:p>
        </p:txBody>
      </p:sp>
      <p:sp>
        <p:nvSpPr>
          <p:cNvPr id="6" name="Овал 5"/>
          <p:cNvSpPr/>
          <p:nvPr/>
        </p:nvSpPr>
        <p:spPr>
          <a:xfrm>
            <a:off x="611560" y="1196752"/>
            <a:ext cx="1872208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Бюджет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707904" y="1196752"/>
            <a:ext cx="1872208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Доходы бюджета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732240" y="1196752"/>
            <a:ext cx="1872208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Расходы бюджета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3568" y="4221088"/>
            <a:ext cx="81003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Если расходная часть бюджета превышает доходную, то бюджет формируется с </a:t>
            </a:r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дефицитом</a:t>
            </a:r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. </a:t>
            </a:r>
          </a:p>
          <a:p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Превышение доходов над расходами образует положительный остаток бюджета (</a:t>
            </a:r>
            <a:r>
              <a:rPr lang="ru-RU" sz="1400" b="1" i="1" dirty="0" err="1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профицит</a:t>
            </a:r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)</a:t>
            </a:r>
            <a:endParaRPr lang="ru-RU" sz="1400" i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668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Доходы бюджета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96752"/>
            <a:ext cx="7858120" cy="720080"/>
          </a:xfrm>
        </p:spPr>
        <p:txBody>
          <a:bodyPr anchor="ctr">
            <a:noAutofit/>
          </a:bodyPr>
          <a:lstStyle/>
          <a:p>
            <a:pPr>
              <a:buNone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Доходы бюджета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это безвозмездные и безвозвратные поступления денежных средств в бюджет</a:t>
            </a:r>
          </a:p>
          <a:p>
            <a:pPr>
              <a:buNone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                       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19872" y="1988840"/>
            <a:ext cx="259228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бюджета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55576" y="2996952"/>
            <a:ext cx="2160240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Налоговые доходы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635896" y="3068960"/>
            <a:ext cx="2160240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Неналоговые доходы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300192" y="2996952"/>
            <a:ext cx="2160240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Безвозмездные поступления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cxnSp>
        <p:nvCxnSpPr>
          <p:cNvPr id="16" name="Соединительная линия уступом 15"/>
          <p:cNvCxnSpPr/>
          <p:nvPr/>
        </p:nvCxnSpPr>
        <p:spPr>
          <a:xfrm rot="5400000" flipH="1" flipV="1">
            <a:off x="4637658" y="339006"/>
            <a:ext cx="12700" cy="5328592"/>
          </a:xfrm>
          <a:prstGeom prst="bentConnector3">
            <a:avLst>
              <a:gd name="adj1" fmla="val 1800000"/>
            </a:avLst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8" idx="2"/>
            <a:endCxn id="13" idx="0"/>
          </p:cNvCxnSpPr>
          <p:nvPr/>
        </p:nvCxnSpPr>
        <p:spPr>
          <a:xfrm>
            <a:off x="4716016" y="2564904"/>
            <a:ext cx="0" cy="504056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Скругленный прямоугольник 30"/>
          <p:cNvSpPr/>
          <p:nvPr/>
        </p:nvSpPr>
        <p:spPr>
          <a:xfrm>
            <a:off x="3419872" y="3645024"/>
            <a:ext cx="2520280" cy="288032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</a:rPr>
              <a:t>Поступления от уплаты других пошлин и сборов, установленных законодательством, а также штрафов за нарушение законодательства, </a:t>
            </a:r>
            <a:r>
              <a:rPr lang="ru-RU" sz="1300" dirty="0" smtClean="0">
                <a:solidFill>
                  <a:schemeClr val="bg1"/>
                </a:solidFill>
              </a:rPr>
              <a:t>например:</a:t>
            </a:r>
          </a:p>
          <a:p>
            <a:pPr>
              <a:buFontTx/>
              <a:buChar char="-"/>
            </a:pPr>
            <a:r>
              <a:rPr lang="ru-RU" sz="1300" dirty="0" smtClean="0">
                <a:solidFill>
                  <a:schemeClr val="bg1"/>
                </a:solidFill>
              </a:rPr>
              <a:t>доходы от использования муниципального  имущества и земли;</a:t>
            </a:r>
          </a:p>
          <a:p>
            <a:pPr>
              <a:buFontTx/>
              <a:buChar char="-"/>
            </a:pPr>
            <a:r>
              <a:rPr lang="ru-RU" sz="1300" dirty="0" smtClean="0">
                <a:solidFill>
                  <a:schemeClr val="bg1"/>
                </a:solidFill>
              </a:rPr>
              <a:t> штрафные санкции;</a:t>
            </a:r>
          </a:p>
          <a:p>
            <a:pPr>
              <a:buFontTx/>
              <a:buChar char="-"/>
            </a:pP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300" dirty="0" smtClean="0">
                <a:solidFill>
                  <a:schemeClr val="bg1"/>
                </a:solidFill>
              </a:rPr>
              <a:t>другие.</a:t>
            </a:r>
            <a:endParaRPr lang="ru-RU" sz="1300" dirty="0">
              <a:solidFill>
                <a:schemeClr val="bg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11560" y="3573016"/>
            <a:ext cx="2448272" cy="288032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</a:rPr>
              <a:t>Поступления от уплаты налогов, установленных Налоговым кодексом Российской Федерации, </a:t>
            </a:r>
            <a:r>
              <a:rPr lang="ru-RU" sz="1300" dirty="0" smtClean="0">
                <a:solidFill>
                  <a:schemeClr val="bg1"/>
                </a:solidFill>
              </a:rPr>
              <a:t>например:</a:t>
            </a:r>
          </a:p>
          <a:p>
            <a:pPr>
              <a:buFontTx/>
              <a:buChar char="-"/>
            </a:pPr>
            <a:r>
              <a:rPr lang="ru-RU" sz="1300" dirty="0" smtClean="0">
                <a:solidFill>
                  <a:schemeClr val="bg1"/>
                </a:solidFill>
              </a:rPr>
              <a:t>налог на прибыль организаций;</a:t>
            </a:r>
          </a:p>
          <a:p>
            <a:pPr>
              <a:buFontTx/>
              <a:buChar char="-"/>
            </a:pPr>
            <a:r>
              <a:rPr lang="ru-RU" sz="1300" dirty="0" smtClean="0">
                <a:solidFill>
                  <a:schemeClr val="bg1"/>
                </a:solidFill>
              </a:rPr>
              <a:t> акцизы;</a:t>
            </a:r>
          </a:p>
          <a:p>
            <a:pPr>
              <a:buFontTx/>
              <a:buChar char="-"/>
            </a:pPr>
            <a:r>
              <a:rPr lang="ru-RU" sz="1300" dirty="0" smtClean="0">
                <a:solidFill>
                  <a:schemeClr val="bg1"/>
                </a:solidFill>
              </a:rPr>
              <a:t> налог на доходы физических лиц;</a:t>
            </a:r>
          </a:p>
          <a:p>
            <a:pPr>
              <a:buFontTx/>
              <a:buChar char="-"/>
            </a:pPr>
            <a:r>
              <a:rPr lang="ru-RU" sz="1300" dirty="0" smtClean="0">
                <a:solidFill>
                  <a:schemeClr val="bg1"/>
                </a:solidFill>
              </a:rPr>
              <a:t> другие налоги.</a:t>
            </a:r>
            <a:endParaRPr lang="ru-RU" sz="1300" dirty="0">
              <a:solidFill>
                <a:schemeClr val="bg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300192" y="3573016"/>
            <a:ext cx="2448272" cy="288032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</a:rPr>
              <a:t>Поступления от других бюджетов бюджетной системы (межбюджетные трансферты), граждан (кроме налоговых и неналоговых доходов0).</a:t>
            </a:r>
            <a:endParaRPr lang="ru-RU" sz="13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704856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7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Структура налоговых и неналоговых доходов бюджета</a:t>
            </a:r>
            <a:br>
              <a:rPr lang="ru-RU" sz="27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новоашапского</a:t>
            </a: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сельского поселения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тыс.руб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9217024" cy="46805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/>
              <a:t>              </a:t>
            </a:r>
            <a:r>
              <a:rPr lang="ru-RU" sz="1600" dirty="0" smtClean="0"/>
              <a:t>                                                                                                                                                                       </a:t>
            </a: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2020 г - 260,00                                  2020 г – 260,00                           2020 г – 0,00</a:t>
            </a:r>
            <a:endParaRPr lang="ru-RU" sz="1600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2021 г – 260,00                                 2021 г – 260,00                           2021 г – 0,00 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2022 г – 260,00                                 2022 г – 260,00                           2022 г – 0,00                           </a:t>
            </a:r>
            <a:endParaRPr lang="ru-RU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611560" y="1916832"/>
            <a:ext cx="1800200" cy="1044696"/>
          </a:xfrm>
          <a:prstGeom prst="wedgeRoundRectCallout">
            <a:avLst>
              <a:gd name="adj1" fmla="val -25749"/>
              <a:gd name="adj2" fmla="val 49794"/>
              <a:gd name="adj3" fmla="val 16667"/>
            </a:avLst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Налоговые и 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</a:rPr>
              <a:t>неналоговые доходы (всего)</a:t>
            </a: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3851920" y="1916832"/>
            <a:ext cx="1706488" cy="1080120"/>
          </a:xfrm>
          <a:prstGeom prst="wedgeRoundRectCallout">
            <a:avLst>
              <a:gd name="adj1" fmla="val -26019"/>
              <a:gd name="adj2" fmla="val 46126"/>
              <a:gd name="adj3" fmla="val 16667"/>
            </a:avLst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Налоговые                                                                    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</a:rPr>
              <a:t> доходы</a:t>
            </a: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6804248" y="1916832"/>
            <a:ext cx="1872208" cy="1080120"/>
          </a:xfrm>
          <a:prstGeom prst="wedgeRoundRectCallout">
            <a:avLst>
              <a:gd name="adj1" fmla="val -20833"/>
              <a:gd name="adj2" fmla="val 48854"/>
              <a:gd name="adj3" fmla="val 16667"/>
            </a:avLst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Неналоговые доходы           </a:t>
            </a: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1187624" y="3933056"/>
          <a:ext cx="7272808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47248" cy="648072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     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Динамика безвозмездных поступлений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700808"/>
          <a:ext cx="770485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      </a:t>
            </a:r>
            <a:r>
              <a:rPr lang="ru-RU" sz="2700" dirty="0">
                <a:solidFill>
                  <a:schemeClr val="bg2">
                    <a:lumMod val="50000"/>
                  </a:schemeClr>
                </a:solidFill>
              </a:rPr>
              <a:t>Расходы  бюджета </a:t>
            </a:r>
            <a:r>
              <a:rPr lang="ru-RU" sz="2700" dirty="0" err="1" smtClean="0">
                <a:solidFill>
                  <a:schemeClr val="bg2">
                    <a:lumMod val="50000"/>
                  </a:schemeClr>
                </a:solidFill>
              </a:rPr>
              <a:t>новоашапского</a:t>
            </a:r>
            <a:r>
              <a:rPr lang="ru-RU" sz="27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7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7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700" dirty="0">
                <a:solidFill>
                  <a:schemeClr val="bg2">
                    <a:lumMod val="50000"/>
                  </a:schemeClr>
                </a:solidFill>
              </a:rPr>
              <a:t>        </a:t>
            </a:r>
            <a:r>
              <a:rPr lang="ru-RU" sz="27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700" dirty="0">
                <a:solidFill>
                  <a:schemeClr val="bg2">
                    <a:lumMod val="50000"/>
                  </a:schemeClr>
                </a:solidFill>
              </a:rPr>
              <a:t>сельского поселения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72816"/>
            <a:ext cx="8352928" cy="4680520"/>
          </a:xfrm>
          <a:ln w="28575">
            <a:solidFill>
              <a:schemeClr val="bg2">
                <a:lumMod val="50000"/>
              </a:schemeClr>
            </a:solidFill>
          </a:ln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>
              <a:buNone/>
            </a:pPr>
            <a:r>
              <a:rPr lang="ru-RU" sz="2000" b="1" dirty="0"/>
              <a:t>   </a:t>
            </a: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 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местного бюджета-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денежные средства, направляемые на финансовое обеспечение задач и функций органов местного самоуправления.</a:t>
            </a:r>
          </a:p>
          <a:p>
            <a:pPr>
              <a:buNone/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Расходы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Новоашапского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 формируются по отдельным направлениям необходимым для исполнения полномочий органов местного самоуправления сельского поселения в соответствии с Федеральным законом от 06.10.2003г № 131-ФЗ «Об общих принципах организации местного самоуправления в Российской Федерации»</a:t>
            </a:r>
          </a:p>
          <a:p>
            <a:pPr>
              <a:buNone/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Расходы бюджета сельского поселения классифицируются:</a:t>
            </a:r>
          </a:p>
          <a:p>
            <a:pPr>
              <a:buNone/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по разделам и подразделам;</a:t>
            </a:r>
          </a:p>
          <a:p>
            <a:pPr>
              <a:buNone/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по целевым статьям(муниципальным </a:t>
            </a:r>
          </a:p>
          <a:p>
            <a:pPr>
              <a:buNone/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программам и непрограммным направлениям)</a:t>
            </a:r>
          </a:p>
          <a:p>
            <a:pPr>
              <a:buNone/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группам и подгруппам видов расходов.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725144"/>
            <a:ext cx="2160239" cy="1440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2205</TotalTime>
  <Words>876</Words>
  <Application>Microsoft Office PowerPoint</Application>
  <PresentationFormat>Экран (4:3)</PresentationFormat>
  <Paragraphs>179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Бюджет НОВОАШАПского сельского поселения Бардымского  муниципального района Пермского края на 2020 и плановый период 2021-2022    </vt:lpstr>
      <vt:lpstr>Бюджетный процесс – законодательно регламентированная деятельность по составлению и рассмотрению проекта бюджета, утверждению и исполнению бюджета, контролю за его исполнением, составлению, внешней проверке, рассмотрению и утверждению бюджетной отчётности.                 </vt:lpstr>
      <vt:lpstr>  </vt:lpstr>
      <vt:lpstr>Слайд 4</vt:lpstr>
      <vt:lpstr>Что такое бюджет?</vt:lpstr>
      <vt:lpstr>Доходы бюджета</vt:lpstr>
      <vt:lpstr>      Структура налоговых и неналоговых доходов бюджета новоашапского сельского поселения                                                                     тыс.руб.</vt:lpstr>
      <vt:lpstr>     Динамика безвозмездных поступлений</vt:lpstr>
      <vt:lpstr>      Расходы  бюджета новоашапского           сельского поселения</vt:lpstr>
      <vt:lpstr>                   Динамика расходов бюджета НОВОАШАПского                                            сельского поселения                                                        (тыс.руб.)</vt:lpstr>
      <vt:lpstr>                            Структура расходов бюджета НОВОАШАПского               сельского поселения             на 2020 год</vt:lpstr>
      <vt:lpstr>                     Основные сведения                             о межбюджетных отношениях </vt:lpstr>
      <vt:lpstr>Муниципальная программа «Развитие культуры»</vt:lpstr>
      <vt:lpstr> Муниципальная программа  «Развитие дорожного хозяйства»</vt:lpstr>
      <vt:lpstr>Муниципальная программа  «Благоустройство территории  НОВОАШАПского сельского поселения»</vt:lpstr>
      <vt:lpstr>                                                              Спасибо за внимание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Красноясыльского сельского поселения Ординского района за 2016 год</dc:title>
  <dc:creator>Lega</dc:creator>
  <cp:lastModifiedBy>Пользователь</cp:lastModifiedBy>
  <cp:revision>259</cp:revision>
  <dcterms:created xsi:type="dcterms:W3CDTF">2017-05-24T17:51:22Z</dcterms:created>
  <dcterms:modified xsi:type="dcterms:W3CDTF">2020-03-20T03:11:13Z</dcterms:modified>
</cp:coreProperties>
</file>