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2" r:id="rId1"/>
  </p:sldMasterIdLst>
  <p:notesMasterIdLst>
    <p:notesMasterId r:id="rId11"/>
  </p:notesMasterIdLst>
  <p:sldIdLst>
    <p:sldId id="276" r:id="rId2"/>
    <p:sldId id="277" r:id="rId3"/>
    <p:sldId id="263" r:id="rId4"/>
    <p:sldId id="264" r:id="rId5"/>
    <p:sldId id="265" r:id="rId6"/>
    <p:sldId id="266" r:id="rId7"/>
    <p:sldId id="279" r:id="rId8"/>
    <p:sldId id="278" r:id="rId9"/>
    <p:sldId id="28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6699"/>
    <a:srgbClr val="CCE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24" autoAdjust="0"/>
  </p:normalViewPr>
  <p:slideViewPr>
    <p:cSldViewPr>
      <p:cViewPr>
        <p:scale>
          <a:sx n="69" d="100"/>
          <a:sy n="69" d="100"/>
        </p:scale>
        <p:origin x="-132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1398006659696176E-3"/>
          <c:y val="0.20677767829718269"/>
          <c:w val="0.68905726331333694"/>
          <c:h val="0.7344322853016310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explosion val="23"/>
          </c:dPt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tx1"/>
                        </a:solidFill>
                      </a:defRPr>
                    </a:pPr>
                    <a:r>
                      <a:rPr lang="ru-RU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rPr>
                      <a:t>88</a:t>
                    </a:r>
                    <a:r>
                      <a:rPr lang="en-US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rPr>
                      <a:t>%</a:t>
                    </a:r>
                    <a:endParaRPr lang="en-US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endParaRPr>
                  </a:p>
                </c:rich>
              </c:tx>
              <c:spPr/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defRPr>
                    </a:pPr>
                    <a:r>
                      <a:rPr lang="ru-RU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rPr>
                      <a:t>12</a:t>
                    </a:r>
                    <a:r>
                      <a:rPr lang="en-US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rPr>
                      <a:t>%</a:t>
                    </a:r>
                    <a:endParaRPr lang="en-US" dirty="0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endParaRPr>
                  </a:p>
                </c:rich>
              </c:tx>
              <c:spPr/>
              <c:showVal val="1"/>
            </c:dLbl>
            <c:delete val="1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0.88000000000000012</c:v>
                </c:pt>
                <c:pt idx="1">
                  <c:v>0.12000000000000001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E0-4BF0-9ECB-0FC0BC83E4D2}"/>
            </c:ext>
          </c:extLst>
        </c:ser>
      </c:pie3DChart>
    </c:plotArea>
    <c:legend>
      <c:legendPos val="r"/>
      <c:layout>
        <c:manualLayout>
          <c:xMode val="edge"/>
          <c:yMode val="edge"/>
          <c:x val="0.71534617996990157"/>
          <c:y val="0.41592936033927702"/>
          <c:w val="0.2438949202403437"/>
          <c:h val="0.28530079149454962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0"/>
  <c:chart>
    <c:autoTitleDeleted val="1"/>
    <c:view3D>
      <c:rAngAx val="1"/>
    </c:view3D>
    <c:plotArea>
      <c:layout/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1.0378520976301778E-2"/>
                  <c:y val="-9.2757922730808059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11419,9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2.6578911103894442E-2"/>
                  <c:y val="-0.10643609043439618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11384,1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2.4397396015827362E-2"/>
                  <c:y val="-6.976264790023369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/>
                        </a:solidFill>
                      </a:rPr>
                      <a:t>5</a:t>
                    </a:r>
                    <a:r>
                      <a:rPr lang="ru-RU" dirty="0" smtClean="0"/>
                      <a:t>203,37</a:t>
                    </a:r>
                    <a:endParaRPr lang="en-US" dirty="0"/>
                  </a:p>
                </c:rich>
              </c:tx>
              <c:showVal val="1"/>
            </c:dLbl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план 2019г</c:v>
                </c:pt>
                <c:pt idx="1">
                  <c:v>факт 2019г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11419.9</c:v>
                </c:pt>
                <c:pt idx="1">
                  <c:v>11384.1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B2-49FB-8B95-BF40810981DE}"/>
            </c:ext>
          </c:extLst>
        </c:ser>
        <c:shape val="cylinder"/>
        <c:axId val="126981248"/>
        <c:axId val="126982784"/>
        <c:axId val="126943680"/>
      </c:bar3DChart>
      <c:catAx>
        <c:axId val="126981248"/>
        <c:scaling>
          <c:orientation val="minMax"/>
        </c:scaling>
        <c:axPos val="b"/>
        <c:numFmt formatCode="General" sourceLinked="0"/>
        <c:tickLblPos val="nextTo"/>
        <c:crossAx val="126982784"/>
        <c:crosses val="autoZero"/>
        <c:auto val="1"/>
        <c:lblAlgn val="ctr"/>
        <c:lblOffset val="100"/>
      </c:catAx>
      <c:valAx>
        <c:axId val="126982784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126981248"/>
        <c:crosses val="autoZero"/>
        <c:crossBetween val="between"/>
      </c:valAx>
      <c:serAx>
        <c:axId val="126943680"/>
        <c:scaling>
          <c:orientation val="minMax"/>
        </c:scaling>
        <c:delete val="1"/>
        <c:axPos val="b"/>
        <c:tickLblPos val="none"/>
        <c:crossAx val="126982784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2"/>
  <c:chart>
    <c:autoTitleDeleted val="1"/>
    <c:plotArea>
      <c:layout>
        <c:manualLayout>
          <c:layoutTarget val="inner"/>
          <c:xMode val="edge"/>
          <c:yMode val="edge"/>
          <c:x val="0.11465101761179966"/>
          <c:y val="8.5933031348598629E-2"/>
          <c:w val="0.46481475603239852"/>
          <c:h val="0.8105591637913516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explosion val="4"/>
          </c:dPt>
          <c:dLbls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программы</c:v>
                </c:pt>
                <c:pt idx="1">
                  <c:v>непрограммные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0.70000000000000007</c:v>
                </c:pt>
                <c:pt idx="1">
                  <c:v>0.30000000000000004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D5-4717-9BBE-B38433A5F694}"/>
            </c:ext>
          </c:extLst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44514-81D2-4D03-83E1-89ABBA271674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103F0-6F9A-4D57-9B90-474E3341A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03F0-6F9A-4D57-9B90-474E3341A48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03.03.2020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3" r:id="rId1"/>
    <p:sldLayoutId id="2147484334" r:id="rId2"/>
    <p:sldLayoutId id="2147484335" r:id="rId3"/>
    <p:sldLayoutId id="2147484336" r:id="rId4"/>
    <p:sldLayoutId id="2147484337" r:id="rId5"/>
    <p:sldLayoutId id="2147484338" r:id="rId6"/>
    <p:sldLayoutId id="2147484339" r:id="rId7"/>
    <p:sldLayoutId id="2147484340" r:id="rId8"/>
    <p:sldLayoutId id="2147484341" r:id="rId9"/>
    <p:sldLayoutId id="2147484342" r:id="rId10"/>
    <p:sldLayoutId id="21474843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Отчет об исполнении бюджета</a:t>
            </a:r>
            <a:b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ru-RU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Елпачихинского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сельского поселения </a:t>
            </a:r>
            <a:r>
              <a:rPr lang="ru-RU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Бардымского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муниципального района Пермского края </a:t>
            </a: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/>
            </a:r>
            <a:b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ru-RU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за 2019 год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9218" name="Picture 2" descr="https://im0-tub-ru.yandex.net/i?id=da8935441a1389ab70b8939b6c019e6e-l&amp;n=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483768" y="1933489"/>
            <a:ext cx="4176464" cy="385443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988840"/>
            <a:ext cx="8712968" cy="4320520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Виды доходов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бюджета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476672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Что такое бюджет? </a:t>
            </a:r>
          </a:p>
          <a:p>
            <a:pPr algn="ctr"/>
            <a:r>
              <a:rPr lang="ru-RU" u="sng" dirty="0" smtClean="0">
                <a:solidFill>
                  <a:schemeClr val="tx2">
                    <a:lumMod val="50000"/>
                  </a:schemeClr>
                </a:solidFill>
              </a:rPr>
              <a:t>Бюджет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– это план доходов и расходов</a:t>
            </a:r>
          </a:p>
          <a:p>
            <a:pPr algn="ctr"/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u="sng" dirty="0" smtClean="0">
                <a:solidFill>
                  <a:schemeClr val="tx2">
                    <a:lumMod val="50000"/>
                  </a:schemeClr>
                </a:solidFill>
              </a:rPr>
              <a:t>Доходы бюджета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– поступающие в бюджет денежные средства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660232" y="2132856"/>
            <a:ext cx="2232248" cy="2736304"/>
          </a:xfrm>
          <a:prstGeom prst="roundRect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>
                <a:solidFill>
                  <a:srgbClr val="7030A0"/>
                </a:solidFill>
              </a:rPr>
              <a:t>Неналоговые доходы</a:t>
            </a:r>
            <a:r>
              <a:rPr lang="ru-RU" sz="1200" dirty="0" smtClean="0">
                <a:solidFill>
                  <a:srgbClr val="7030A0"/>
                </a:solidFill>
              </a:rPr>
              <a:t> – доходы от сдачи в аренду имущества, находящегося в муниципальной собственности, в т.ч. аренда земли, продажа имущества, от эксплуатации дорог местного значения, от штрафных санкций</a:t>
            </a:r>
            <a:endParaRPr lang="ru-RU" sz="1200" dirty="0">
              <a:solidFill>
                <a:srgbClr val="7030A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2132856"/>
            <a:ext cx="2232248" cy="2736304"/>
          </a:xfrm>
          <a:prstGeom prst="roundRect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>
                <a:solidFill>
                  <a:srgbClr val="7030A0"/>
                </a:solidFill>
              </a:rPr>
              <a:t>Налоговые доходы</a:t>
            </a:r>
            <a:r>
              <a:rPr lang="ru-RU" sz="1200" dirty="0" smtClean="0">
                <a:solidFill>
                  <a:srgbClr val="7030A0"/>
                </a:solidFill>
              </a:rPr>
              <a:t>  - налоги от юридических и физических лиц, предусмотренные налоговым законодательством (налог на доходы физических лиц, земельный налог, налог на  имущество физических лиц и другие)</a:t>
            </a:r>
            <a:endParaRPr lang="ru-RU" sz="1200" dirty="0">
              <a:solidFill>
                <a:srgbClr val="7030A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43808" y="4581128"/>
            <a:ext cx="3672408" cy="1872208"/>
          </a:xfrm>
          <a:prstGeom prst="roundRect">
            <a:avLst/>
          </a:prstGeom>
        </p:spPr>
        <p:style>
          <a:lnRef idx="1">
            <a:schemeClr val="accent3"/>
          </a:lnRef>
          <a:fillRef idx="1002">
            <a:schemeClr val="lt2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u="sng" dirty="0" smtClean="0">
                <a:solidFill>
                  <a:srgbClr val="7030A0"/>
                </a:solidFill>
              </a:rPr>
              <a:t>Безвозмездные поступления</a:t>
            </a:r>
            <a:r>
              <a:rPr lang="ru-RU" sz="1200" dirty="0" smtClean="0">
                <a:solidFill>
                  <a:srgbClr val="7030A0"/>
                </a:solidFill>
              </a:rPr>
              <a:t> – средства, поступающие в бюджет на безвозвратной и безвозмездной основе (межбюджетные трансферты в виде дотаций, субсидий, субвенций), а так же добровольные пожертвования от физических и юридических лиц</a:t>
            </a:r>
            <a:endParaRPr lang="ru-RU" sz="1200" dirty="0">
              <a:solidFill>
                <a:srgbClr val="7030A0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 rot="16200000">
            <a:off x="4247964" y="3609020"/>
            <a:ext cx="792088" cy="1152128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2555776" y="2852936"/>
            <a:ext cx="792088" cy="1152128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0800000">
            <a:off x="5868144" y="2924944"/>
            <a:ext cx="792088" cy="1152128"/>
          </a:xfrm>
          <a:prstGeom prst="rightArrow">
            <a:avLst>
              <a:gd name="adj1" fmla="val 39006"/>
              <a:gd name="adj2" fmla="val 50000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704856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chemeClr val="tx2"/>
                </a:solidFill>
              </a:rPr>
              <a:t>     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ea typeface="Cambria" pitchFamily="18" charset="0"/>
              </a:rPr>
              <a:t>Структура налоговых и неналоговых доходов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ea typeface="Cambria" pitchFamily="18" charset="0"/>
              </a:rPr>
              <a:t>бюджета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ea typeface="Cambria" pitchFamily="18" charset="0"/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ea typeface="Cambria" pitchFamily="18" charset="0"/>
              </a:rPr>
              <a:t>Елпачихинского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ea typeface="Cambria" pitchFamily="18" charset="0"/>
              </a:rPr>
              <a:t> </a:t>
            </a:r>
            <a:r>
              <a:rPr lang="ru-RU" sz="2400" b="1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  <a:ea typeface="Cambria" pitchFamily="18" charset="0"/>
              </a:rPr>
              <a:t>сельского поселения</a:t>
            </a:r>
            <a:r>
              <a:rPr lang="ru-RU" sz="2400" b="0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sz="2400" b="0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</a:b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                                                                    тыс.руб</a:t>
            </a:r>
            <a:r>
              <a:rPr lang="ru-RU" sz="18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208912" cy="46805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/>
              <a:t>             </a:t>
            </a:r>
            <a:r>
              <a:rPr lang="ru-RU" sz="1600" dirty="0" smtClean="0"/>
              <a:t>                                                                                                                                                                      </a:t>
            </a: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</a:rPr>
              <a:t>       </a:t>
            </a:r>
            <a:endParaRPr lang="ru-RU" sz="1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611560" y="1772816"/>
            <a:ext cx="1706488" cy="900680"/>
          </a:xfrm>
          <a:prstGeom prst="wedgeRoundRectCallout">
            <a:avLst>
              <a:gd name="adj1" fmla="val -23268"/>
              <a:gd name="adj2" fmla="val 48655"/>
              <a:gd name="adj3" fmla="val 16667"/>
            </a:avLst>
          </a:prstGeom>
          <a:solidFill>
            <a:schemeClr val="accent2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Налоговые и неналоговые                                                                    </a:t>
            </a:r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доходы (всего)</a:t>
            </a:r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971600" y="3573016"/>
          <a:ext cx="770485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Стрелка вправо 7"/>
          <p:cNvSpPr/>
          <p:nvPr/>
        </p:nvSpPr>
        <p:spPr>
          <a:xfrm rot="5400000">
            <a:off x="1223628" y="2456892"/>
            <a:ext cx="504056" cy="1008112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4247964" y="2384884"/>
            <a:ext cx="504056" cy="1008112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5400000">
            <a:off x="7272300" y="2456892"/>
            <a:ext cx="504056" cy="1008112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971600" y="3284985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4555,3</a:t>
            </a:r>
            <a:endParaRPr lang="ru-RU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95936" y="3212976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4020,8</a:t>
            </a:r>
            <a:endParaRPr lang="ru-RU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92280" y="3284984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534,5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3635896" y="1700808"/>
            <a:ext cx="1706488" cy="900680"/>
          </a:xfrm>
          <a:prstGeom prst="wedgeRoundRectCallout">
            <a:avLst>
              <a:gd name="adj1" fmla="val -23268"/>
              <a:gd name="adj2" fmla="val 48655"/>
              <a:gd name="adj3" fmla="val 16667"/>
            </a:avLst>
          </a:prstGeom>
          <a:solidFill>
            <a:schemeClr val="accent2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Налоговые                                                                    </a:t>
            </a:r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доходы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9" name="Скругленная прямоугольная выноска 18"/>
          <p:cNvSpPr/>
          <p:nvPr/>
        </p:nvSpPr>
        <p:spPr>
          <a:xfrm>
            <a:off x="6660232" y="1772816"/>
            <a:ext cx="1706488" cy="900680"/>
          </a:xfrm>
          <a:prstGeom prst="wedgeRoundRectCallout">
            <a:avLst>
              <a:gd name="adj1" fmla="val -23268"/>
              <a:gd name="adj2" fmla="val 48655"/>
              <a:gd name="adj3" fmla="val 16667"/>
            </a:avLst>
          </a:prstGeom>
          <a:solidFill>
            <a:schemeClr val="accent2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Неналоговые                                                                    </a:t>
            </a:r>
            <a:endParaRPr lang="ru-RU" sz="1600" dirty="0">
              <a:solidFill>
                <a:schemeClr val="tx1"/>
              </a:solidFill>
            </a:endParaRPr>
          </a:p>
          <a:p>
            <a:pPr algn="ctr"/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доходы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704088"/>
            <a:ext cx="7488832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    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  <a:ea typeface="Cambria" pitchFamily="18" charset="0"/>
                <a:cs typeface="Arial" pitchFamily="34" charset="0"/>
              </a:rPr>
              <a:t>Динамика безвозмездных поступлений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55576" y="1484784"/>
          <a:ext cx="763284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239000" cy="8047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      </a:t>
            </a:r>
            <a:r>
              <a:rPr lang="ru-RU" sz="27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Расходы  бюджета </a:t>
            </a:r>
            <a:r>
              <a:rPr lang="ru-RU" sz="27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Елпачихинского</a:t>
            </a:r>
            <a:r>
              <a:rPr lang="ru-RU" sz="27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br>
              <a:rPr lang="ru-RU" sz="27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27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      сельского поселения</a:t>
            </a:r>
            <a:endParaRPr lang="ru-RU" sz="27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756084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/>
              <a:t>     </a:t>
            </a:r>
            <a:r>
              <a:rPr lang="ru-RU" sz="1800" b="1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Расходы местного бюджета- </a:t>
            </a: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денежные средства, направляемые на финансовое обеспечение задач и функций органов местного самоуправления.</a:t>
            </a:r>
          </a:p>
          <a:p>
            <a:pPr>
              <a:buNone/>
            </a:pP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Расходы бюджета </a:t>
            </a:r>
            <a:r>
              <a:rPr lang="ru-RU" sz="1800" dirty="0" err="1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Елпачихинского</a:t>
            </a:r>
            <a:r>
              <a:rPr lang="ru-RU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сельского поселения формируются по отдельным направлениям необходимым для исполнения полномочий органов местного самоуправления сельского поселения в соответствии с Федеральным законом от 06.10.2003г № 131-ФЗ «Об общих принципах организации местного самоуправления в Российской Федерации»</a:t>
            </a:r>
          </a:p>
          <a:p>
            <a:pPr>
              <a:buNone/>
            </a:pP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Расходы бюджета сельского поселения классифицируются:</a:t>
            </a:r>
          </a:p>
          <a:p>
            <a:pPr>
              <a:buNone/>
            </a:pP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      - по разделам и подразделам;</a:t>
            </a:r>
          </a:p>
          <a:p>
            <a:pPr>
              <a:buNone/>
            </a:pP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      - по целевым статьям(муниципальным </a:t>
            </a:r>
          </a:p>
          <a:p>
            <a:pPr>
              <a:buNone/>
            </a:pP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      программам и непрограммным направлениям)</a:t>
            </a:r>
          </a:p>
          <a:p>
            <a:pPr>
              <a:buNone/>
            </a:pPr>
            <a:r>
              <a:rPr lang="ru-RU" sz="1800" dirty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          - группам и подгруппам видов расходов.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8568952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>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Исполнение расходов бюджета </a:t>
            </a:r>
            <a:b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Елпачихинского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сельского поселения </a:t>
            </a:r>
            <a:b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за 2019 год</a:t>
            </a:r>
            <a:endParaRPr lang="ru-RU" sz="20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556792"/>
          <a:ext cx="8208913" cy="385146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531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50335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043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504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0303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endParaRPr lang="ru-RU" sz="1100" dirty="0" smtClean="0"/>
                    </a:p>
                    <a:p>
                      <a:r>
                        <a:rPr lang="ru-RU" sz="1100" dirty="0" smtClean="0"/>
                        <a:t>Раздел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  </a:t>
                      </a:r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Наименование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            </a:t>
                      </a:r>
                      <a:r>
                        <a:rPr lang="ru-RU" sz="1100" dirty="0" smtClean="0"/>
                        <a:t>   Утверждено   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Исполнено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%</a:t>
                      </a:r>
                    </a:p>
                    <a:p>
                      <a:pPr algn="ctr"/>
                      <a:r>
                        <a:rPr lang="ru-RU" sz="1100" dirty="0" smtClean="0"/>
                        <a:t>исполнения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всего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15676,4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15280,6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97,5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6631"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 0100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Общегосударственные вопросы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2203,4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2164,5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98,2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6631"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0200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Национальная оборона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220,8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220,8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2274"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0300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Национальная безопасность и правоохранительная деятельность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1301,0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1277,0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98,2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6631"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0400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Национальная экономика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1010,1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808,2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3547"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0500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Жилищно-коммунальное хозяйство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5782,4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5699,8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98,6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6631"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0800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Культура , кинематография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4132,9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4084,5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98,8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6631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0900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Здравоохранение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921,3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921,3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06631">
                <a:tc>
                  <a:txBody>
                    <a:bodyPr/>
                    <a:lstStyle/>
                    <a:p>
                      <a:pPr algn="l"/>
                      <a:r>
                        <a:rPr lang="ru-RU" sz="1400" dirty="0"/>
                        <a:t>1000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Социальная политика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104,5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104,5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283152" cy="1008112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Структура расходов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бюджета</a:t>
            </a:r>
            <a:b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Елпачихинского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сельского поселения</a:t>
            </a:r>
            <a:b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на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2019 </a:t>
            </a:r>
            <a:r>
              <a:rPr lang="ru-RU" sz="1800" b="1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827584" y="1556792"/>
          <a:ext cx="756084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2132856"/>
            <a:ext cx="7488832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Доходы  15939,4 тыс. руб.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548680"/>
            <a:ext cx="8064896" cy="936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Исполнение основных показателей бюджета </a:t>
            </a:r>
            <a:r>
              <a:rPr lang="ru-RU" sz="2000" b="1" dirty="0" err="1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Елпачихинского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сельского поселения за 2019 год</a:t>
            </a:r>
            <a:endParaRPr lang="ru-RU" sz="20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3573016"/>
            <a:ext cx="7488832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Расходы  15280,6 тыс. руб.  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5013176"/>
            <a:ext cx="7488832" cy="86409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Превышение доходов над расходами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ru-RU" b="1" dirty="0" err="1" smtClean="0">
                <a:solidFill>
                  <a:schemeClr val="accent6">
                    <a:lumMod val="75000"/>
                  </a:schemeClr>
                </a:solidFill>
              </a:rPr>
              <a:t>профицит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</a:p>
          <a:p>
            <a:pPr algn="ctr"/>
            <a:r>
              <a:rPr lang="ru-RU" b="1" smtClean="0">
                <a:solidFill>
                  <a:schemeClr val="accent6">
                    <a:lumMod val="75000"/>
                  </a:schemeClr>
                </a:solidFill>
              </a:rPr>
              <a:t>658,8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тыс. руб.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1" name="Shape 10"/>
          <p:cNvCxnSpPr>
            <a:stCxn id="6" idx="1"/>
            <a:endCxn id="6" idx="3"/>
          </p:cNvCxnSpPr>
          <p:nvPr/>
        </p:nvCxnSpPr>
        <p:spPr>
          <a:xfrm rot="10800000" flipH="1">
            <a:off x="899592" y="249289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/>
          <p:nvPr/>
        </p:nvCxnSpPr>
        <p:spPr>
          <a:xfrm rot="10800000" flipH="1">
            <a:off x="899592" y="393305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/>
          <p:nvPr/>
        </p:nvCxnSpPr>
        <p:spPr>
          <a:xfrm rot="10800000" flipH="1">
            <a:off x="971600" y="5445224"/>
            <a:ext cx="7488832" cy="12700"/>
          </a:xfrm>
          <a:prstGeom prst="bentConnector5">
            <a:avLst>
              <a:gd name="adj1" fmla="val -3053"/>
              <a:gd name="adj2" fmla="val -5510490"/>
              <a:gd name="adj3" fmla="val 103238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183880" cy="105156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СПАСИБО ЗА ВНИМАНИЕ</a:t>
            </a:r>
            <a:endParaRPr lang="ru-RU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2352</TotalTime>
  <Words>368</Words>
  <Application>Microsoft Office PowerPoint</Application>
  <PresentationFormat>Экран (4:3)</PresentationFormat>
  <Paragraphs>106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Отчет об исполнении бюджета  Елпачихинского сельского поселения Бардымского муниципального района Пермского края  за 2019 год</vt:lpstr>
      <vt:lpstr>Слайд 2</vt:lpstr>
      <vt:lpstr>      Структура налоговых и неналоговых доходов бюджета Елпачихинского сельского поселения                                                                     тыс.руб.</vt:lpstr>
      <vt:lpstr>     Динамика безвозмездных поступлений</vt:lpstr>
      <vt:lpstr>      Расходы  бюджета Елпачихинского         сельского поселения</vt:lpstr>
      <vt:lpstr> Исполнение расходов бюджета  Елпачихинского сельского поселения  за 2019 год</vt:lpstr>
      <vt:lpstr> Структура расходов бюджета  Елпачихинского сельского поселения  на 2019 год</vt:lpstr>
      <vt:lpstr>Слайд 8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Красноясыльского сельского поселения Ординского района за 2016 год</dc:title>
  <dc:creator>Lega</dc:creator>
  <cp:lastModifiedBy>Пользователь</cp:lastModifiedBy>
  <cp:revision>248</cp:revision>
  <dcterms:created xsi:type="dcterms:W3CDTF">2017-05-24T17:51:22Z</dcterms:created>
  <dcterms:modified xsi:type="dcterms:W3CDTF">2020-03-03T07:21:07Z</dcterms:modified>
</cp:coreProperties>
</file>