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60" r:id="rId3"/>
    <p:sldId id="261" r:id="rId4"/>
    <p:sldId id="262" r:id="rId5"/>
    <p:sldId id="278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1.0000000000000004E-2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8637,60</a:t>
                    </a:r>
                    <a:endParaRPr lang="en-US" b="1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2609740058912449E-2"/>
                  <c:y val="-6.05986087015972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7528,54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8021,14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8637.6</c:v>
                </c:pt>
                <c:pt idx="1">
                  <c:v>7528.54</c:v>
                </c:pt>
                <c:pt idx="2">
                  <c:v>8021.14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40931456"/>
        <c:axId val="140932992"/>
        <c:axId val="0"/>
      </c:bar3DChart>
      <c:catAx>
        <c:axId val="140931456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40932992"/>
        <c:crosses val="autoZero"/>
        <c:auto val="1"/>
        <c:lblAlgn val="ctr"/>
        <c:lblOffset val="100"/>
      </c:catAx>
      <c:valAx>
        <c:axId val="140932992"/>
        <c:scaling>
          <c:orientation val="minMax"/>
        </c:scaling>
        <c:axPos val="l"/>
        <c:numFmt formatCode="General" sourceLinked="1"/>
        <c:majorTickMark val="none"/>
        <c:tickLblPos val="none"/>
        <c:crossAx val="1409314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1380951025250947"/>
                  <c:y val="-5.0591600933229681E-2"/>
                </c:manualLayout>
              </c:layout>
              <c:showVal val="1"/>
            </c:dLbl>
            <c:dLbl>
              <c:idx val="1"/>
              <c:layout>
                <c:manualLayout>
                  <c:x val="0.10785106340525226"/>
                  <c:y val="3.9576241114171407E-2"/>
                </c:manualLayout>
              </c:layout>
              <c:showVal val="1"/>
            </c:dLbl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0.65000000000000024</c:v>
                </c:pt>
                <c:pt idx="1">
                  <c:v>0.35000000000000009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772816"/>
            <a:ext cx="532859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31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Елпачихинского</a:t>
            </a:r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31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3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2020 и плановый период 2021-2022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068960"/>
            <a:ext cx="3672408" cy="792088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bg1">
                    <a:lumMod val="50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404664"/>
            <a:ext cx="1440160" cy="1368152"/>
          </a:xfrm>
          <a:prstGeom prst="rect">
            <a:avLst/>
          </a:prstGeom>
          <a:noFill/>
        </p:spPr>
      </p:pic>
      <p:pic>
        <p:nvPicPr>
          <p:cNvPr id="67586" name="Picture 2" descr="https://1-img.onrealt.ru/files/07-2018/29/17/45/selo-elpachikha-kypit-uchastok-189722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410445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568952" cy="864096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                   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Динамика расходов бюджета </a:t>
            </a:r>
            <a:r>
              <a:rPr lang="ru-RU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Елпачихинского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сельского поселения</a:t>
            </a:r>
            <a:r>
              <a:rPr lang="ru-RU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7"/>
          <a:ext cx="8352927" cy="497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7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83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08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36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4460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smtClean="0">
                          <a:solidFill>
                            <a:schemeClr val="tx1"/>
                          </a:solidFill>
                        </a:rPr>
                        <a:t>Совета депутатов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Елпачихинского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сельского поселения от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                  №          «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О бюджете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Елпачихинпского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2020-2022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  </a:t>
                      </a:r>
                      <a:r>
                        <a:rPr lang="ru-RU" sz="1600" b="1" dirty="0" smtClean="0"/>
                        <a:t> 2020г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</a:t>
                      </a:r>
                      <a:r>
                        <a:rPr lang="ru-RU" sz="1600" b="1" dirty="0" smtClean="0"/>
                        <a:t>    2021г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</a:t>
                      </a:r>
                      <a:r>
                        <a:rPr lang="ru-RU" sz="1600" b="1" dirty="0" smtClean="0"/>
                        <a:t> 2022г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3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10083,60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8746,84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9011,71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1981,14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1606,35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1606,36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224,20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237,40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17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1305,94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1305,94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1305,94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1458,70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711,00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711,00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1045,50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827,12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1078,82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4066,02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4066,02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4066,02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Условно утвержденные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1336,76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1071,89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84776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     </a:t>
            </a:r>
            <a:r>
              <a:rPr lang="ru-RU" sz="1800" b="1" dirty="0" smtClean="0"/>
              <a:t>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Структура расходов бюджета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Елпачихинского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сельского поселения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на 2020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100" b="1" i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31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altLang="ru-RU" sz="3100" b="1" i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2420888"/>
            <a:ext cx="4032448" cy="2016224"/>
          </a:xfrm>
          <a:prstGeom prst="octagon">
            <a:avLst>
              <a:gd name="adj" fmla="val 2928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300" b="1" i="1" dirty="0"/>
              <a:t>Межбюджетные трансферты</a:t>
            </a:r>
            <a:r>
              <a:rPr lang="ru-RU" altLang="ru-RU" sz="1300" dirty="0"/>
              <a:t> –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827584" y="4653136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Субвенции</a:t>
            </a:r>
            <a:r>
              <a:rPr lang="ru-RU" sz="1300" dirty="0"/>
              <a:t> (от лат. "</a:t>
            </a:r>
            <a:r>
              <a:rPr lang="en-US" sz="1300" dirty="0" err="1"/>
              <a:t>Subvenire</a:t>
            </a:r>
            <a:r>
              <a:rPr lang="ru-RU" sz="1300" dirty="0"/>
              <a:t>" –</a:t>
            </a:r>
            <a:r>
              <a:rPr lang="en-US" sz="1300" dirty="0"/>
              <a:t> </a:t>
            </a:r>
            <a:r>
              <a:rPr lang="ru-RU" sz="13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340768"/>
            <a:ext cx="849694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b="1" i="1" u="sng" kern="0" dirty="0"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400" u="sng" kern="0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400" kern="0" dirty="0"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51520" y="2204864"/>
            <a:ext cx="2232248" cy="2376264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Дотации</a:t>
            </a:r>
            <a:r>
              <a:rPr lang="ru-RU" sz="1300" i="1" dirty="0">
                <a:solidFill>
                  <a:schemeClr val="tx1"/>
                </a:solidFill>
              </a:rPr>
              <a:t> (</a:t>
            </a:r>
            <a:r>
              <a:rPr lang="ru-RU" sz="1300" dirty="0">
                <a:solidFill>
                  <a:schemeClr val="tx1"/>
                </a:solidFill>
              </a:rPr>
              <a:t>от лат. "</a:t>
            </a:r>
            <a:r>
              <a:rPr lang="en-US" sz="1300" dirty="0">
                <a:solidFill>
                  <a:schemeClr val="tx1"/>
                </a:solidFill>
              </a:rPr>
              <a:t>Dotatio</a:t>
            </a:r>
            <a:r>
              <a:rPr lang="ru-RU" sz="13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300" i="1" dirty="0">
                <a:solidFill>
                  <a:schemeClr val="tx1"/>
                </a:solidFill>
              </a:rPr>
              <a:t>) – </a:t>
            </a:r>
            <a:r>
              <a:rPr lang="ru-RU" sz="13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3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732240" y="2060848"/>
            <a:ext cx="2232248" cy="2304256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3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716016" y="4653136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Субсидии</a:t>
            </a:r>
            <a:r>
              <a:rPr lang="ru-RU" sz="1300" dirty="0"/>
              <a:t> (от лат. "</a:t>
            </a:r>
            <a:r>
              <a:rPr lang="en-US" sz="1300" dirty="0" err="1"/>
              <a:t>Subsidium</a:t>
            </a:r>
            <a:r>
              <a:rPr lang="ru-RU" sz="13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412776"/>
            <a:ext cx="7848872" cy="5040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3568" y="1628800"/>
            <a:ext cx="5256584" cy="22322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4066,02 тыс. рублей, 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4066,02 тыс. рублей,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4066,02 тыс. рублей.</a:t>
            </a:r>
          </a:p>
          <a:p>
            <a:endParaRPr lang="ru-RU" dirty="0"/>
          </a:p>
        </p:txBody>
      </p:sp>
      <p:pic>
        <p:nvPicPr>
          <p:cNvPr id="55298" name="Picture 2" descr="http://new.kurultay-ufa.ru/wp-content/uploads/2016/06/P1110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3713924" cy="2703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628800"/>
            <a:ext cx="7920880" cy="482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«Развитие дорожного хозяйства»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00808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1458,70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711,00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711,00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67744" y="3573016"/>
            <a:ext cx="446449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772816"/>
            <a:ext cx="7776864" cy="47525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192688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«Благоустройство территории 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Елпачихинского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поселения»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916832"/>
            <a:ext cx="5544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1005,50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787,12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1038,82 тыс. рублей.</a:t>
            </a:r>
          </a:p>
        </p:txBody>
      </p:sp>
      <p:pic>
        <p:nvPicPr>
          <p:cNvPr id="52226" name="Picture 2" descr="http://mostpamyati.ru/images/phocagallery/abliashev/rodn-mesta/thumbs/phoca_thumb_l_%D0%A3%D0%BB%D0%B8%D1%86%D0%B0%20%D0%95%D0%BB%D0%BF%D0%B0%D1%87%D0%B8%D1%85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4392488" cy="2444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8352928" cy="54726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50178" name="Picture 2" descr="http://itd0.mycdn.me/image?id=836978988816&amp;t=20&amp;plc=WEB&amp;tkn=*oHuBwtq3P-PJ8gMwf7QCf_yeZL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36912"/>
            <a:ext cx="5256584" cy="337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ru-RU" sz="1600" b="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Бюджетный процесс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проверке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, рассмотрению и утверждению бюджетной отчётности.</a:t>
            </a:r>
            <a:r>
              <a:rPr lang="x-none" sz="1600" b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                </a:t>
            </a:r>
            <a:r>
              <a:rPr lang="ru-RU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1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012160" y="2132856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проекта </a:t>
            </a:r>
            <a:r>
              <a:rPr lang="ru-RU" altLang="ru-RU" sz="1800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очередного года</a:t>
            </a:r>
            <a:endParaRPr lang="ru-RU" altLang="ru-RU" sz="1800" b="1" dirty="0">
              <a:solidFill>
                <a:srgbClr val="37796E"/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244408" y="321297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208334" y="533916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228184" y="4005064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75856" y="5157192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268760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292494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95536" y="227687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0046344">
            <a:off x="2398387" y="1908064"/>
            <a:ext cx="719137" cy="43385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221088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453066">
            <a:off x="5997071" y="182930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607933" y="548317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72552" y="3825082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644008" y="4437112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3059830" y="4221088"/>
            <a:ext cx="720081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31840" y="2996952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2492896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724128" y="306896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652120" y="4149080"/>
            <a:ext cx="647824" cy="359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496944" cy="4493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5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5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5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годы.</a:t>
            </a:r>
          </a:p>
          <a:p>
            <a:pPr algn="just"/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548680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80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Елпачихинского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10083,60 тыс. рублей, из них налоговые и неналоговые запланированы в сумме 1446,00 тыс.руб. Безвозмездные поступления запланированы в сумме 8637,60 тыс.руб.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8974,54 тыс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1109,06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дотации 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9467,14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уменьшением  относительно уровня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2020года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616,46 тыс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7776864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293096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7858120" cy="480060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198884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3068960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996952"/>
            <a:ext cx="2160240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637658" y="339006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716016" y="2564904"/>
            <a:ext cx="0" cy="50405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419872" y="3645024"/>
            <a:ext cx="2520280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300" dirty="0" smtClean="0">
                <a:solidFill>
                  <a:schemeClr val="bg1"/>
                </a:solidFill>
              </a:rPr>
              <a:t>другие.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57301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3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bg1"/>
                </a:solidFill>
              </a:rPr>
              <a:t> другие налоги.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00192" y="357301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04856" cy="864096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Елпачихинского</a:t>
            </a:r>
            <a:r>
              <a:rPr lang="ru-RU" sz="23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55576" y="1988840"/>
            <a:ext cx="1800200" cy="936104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988840"/>
            <a:ext cx="1706488" cy="936104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372200" y="1988840"/>
            <a:ext cx="1872208" cy="936104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331640" y="4005064"/>
          <a:ext cx="72728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55576" y="3068960"/>
            <a:ext cx="7776864" cy="446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2020 г – 1446,00                           2020 г – 1438,00                       2020 г – 8,00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2021 г - 1446,00                             2021 г – 1438,00                        2021 г – 8,00 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2022 г -  1446,00                         </a:t>
            </a:r>
            <a:r>
              <a:rPr lang="ru-RU" sz="1600" dirty="0" smtClean="0">
                <a:solidFill>
                  <a:srgbClr val="7030A0"/>
                </a:solidFill>
              </a:rPr>
              <a:t>   </a:t>
            </a:r>
            <a:r>
              <a:rPr lang="ru-RU" sz="1600" dirty="0" smtClean="0">
                <a:solidFill>
                  <a:srgbClr val="7030A0"/>
                </a:solidFill>
              </a:rPr>
              <a:t>2022 г – 1438,00                       2020 г – 8,00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    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Расходы  бюджета </a:t>
            </a:r>
            <a:r>
              <a:rPr lang="ru-RU" sz="27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Елпачихинского</a:t>
            </a:r>
            <a:r>
              <a:rPr lang="ru-RU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7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</a:t>
            </a:r>
            <a:r>
              <a:rPr lang="ru-RU" sz="27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7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ru-RU" sz="1600" b="1" dirty="0"/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Елпачихинского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разделам и подразделам;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программам и непрограммным направлениям)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2846</TotalTime>
  <Words>886</Words>
  <Application>Microsoft Office PowerPoint</Application>
  <PresentationFormat>Экран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Бюджет Елпачихинского сельского поселения Бардымского  муниципального района Пермского края на 2020 и плановый период 2021-2022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Елпачихинского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Елпачихинского             сельского поселения</vt:lpstr>
      <vt:lpstr>                   Динамика расходов бюджета Елпачихинского              сельского поселения                                                        (тыс.руб.)</vt:lpstr>
      <vt:lpstr>          Структура расходов бюджета Елпачихинского  сельского поселения на 2020 год</vt:lpstr>
      <vt:lpstr>   Основные сведения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Елпачихинского сельского поселения»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323</cp:revision>
  <dcterms:created xsi:type="dcterms:W3CDTF">2017-05-24T17:51:22Z</dcterms:created>
  <dcterms:modified xsi:type="dcterms:W3CDTF">2020-03-20T03:06:12Z</dcterms:modified>
</cp:coreProperties>
</file>