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0.999</c:v>
                </c:pt>
                <c:pt idx="1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6979,77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422E-2"/>
                  <c:y val="-6.05986087015972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6121,10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5987,25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6979.7700000000013</c:v>
                </c:pt>
                <c:pt idx="1">
                  <c:v>6121.1</c:v>
                </c:pt>
                <c:pt idx="2">
                  <c:v>5987.25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43516800"/>
        <c:axId val="143518336"/>
        <c:axId val="0"/>
      </c:bar3DChart>
      <c:catAx>
        <c:axId val="14351680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43518336"/>
        <c:crosses val="autoZero"/>
        <c:auto val="1"/>
        <c:lblAlgn val="ctr"/>
        <c:lblOffset val="100"/>
      </c:catAx>
      <c:valAx>
        <c:axId val="143518336"/>
        <c:scaling>
          <c:orientation val="minMax"/>
        </c:scaling>
        <c:axPos val="l"/>
        <c:numFmt formatCode="General" sourceLinked="1"/>
        <c:majorTickMark val="none"/>
        <c:tickLblPos val="none"/>
        <c:crossAx val="1435168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0.63000000000000023</c:v>
                </c:pt>
                <c:pt idx="1">
                  <c:v>0.37000000000000011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704856" cy="62646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3285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Елпачихинского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332656"/>
            <a:ext cx="1440160" cy="1368152"/>
          </a:xfrm>
          <a:prstGeom prst="rect">
            <a:avLst/>
          </a:prstGeom>
          <a:noFill/>
        </p:spPr>
      </p:pic>
      <p:pic>
        <p:nvPicPr>
          <p:cNvPr id="67586" name="Picture 2" descr="https://1-img.onrealt.ru/files/07-2018/29/17/45/selo-elpachikha-kypit-uchastok-18972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525658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                   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Динамика расходов бюджета </a:t>
            </a:r>
            <a:r>
              <a:rPr lang="ru-RU" sz="1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Елпачихинского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сельского поселения</a:t>
            </a:r>
            <a:b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7095" y="1268758"/>
          <a:ext cx="7957392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2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4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13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Елпачихинского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Елпачихинпского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9875,27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9050,10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8935,25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2467,10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2194,40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1596,40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226,60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9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956,15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956,0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972,00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1364,95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738,00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740,00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1150,77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1109,90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1354,25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3610,00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3610,00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3610,00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105,50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221,00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436,00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                           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Структура расходов бюджета </a:t>
            </a:r>
            <a:r>
              <a:rPr lang="ru-RU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Елпачихинского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сельского поселения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2019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484784"/>
            <a:ext cx="8784976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200" b="1" i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1628800"/>
            <a:ext cx="4032448" cy="2016224"/>
          </a:xfrm>
          <a:prstGeom prst="octagon">
            <a:avLst>
              <a:gd name="adj" fmla="val 2928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300" b="1" i="1" dirty="0"/>
              <a:t>Межбюджетные трансферты</a:t>
            </a:r>
            <a:r>
              <a:rPr lang="ru-RU" altLang="ru-RU" sz="1300" dirty="0"/>
              <a:t> –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55576" y="414908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Субвенции</a:t>
            </a:r>
            <a:r>
              <a:rPr lang="ru-RU" sz="1300" dirty="0"/>
              <a:t> (от лат. "</a:t>
            </a:r>
            <a:r>
              <a:rPr lang="en-US" sz="1300" dirty="0" err="1"/>
              <a:t>Subvenire</a:t>
            </a:r>
            <a:r>
              <a:rPr lang="ru-RU" sz="1300" dirty="0"/>
              <a:t>" –</a:t>
            </a:r>
            <a:r>
              <a:rPr lang="en-US" sz="1300" dirty="0"/>
              <a:t> </a:t>
            </a:r>
            <a:r>
              <a:rPr lang="ru-RU" sz="13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9694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400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400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1556792"/>
            <a:ext cx="2232248" cy="23762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Дотации</a:t>
            </a:r>
            <a:r>
              <a:rPr lang="ru-RU" sz="1300" i="1" dirty="0">
                <a:solidFill>
                  <a:schemeClr val="tx1"/>
                </a:solidFill>
              </a:rPr>
              <a:t> (</a:t>
            </a:r>
            <a:r>
              <a:rPr lang="ru-RU" sz="1300" dirty="0">
                <a:solidFill>
                  <a:schemeClr val="tx1"/>
                </a:solidFill>
              </a:rPr>
              <a:t>от лат. "</a:t>
            </a:r>
            <a:r>
              <a:rPr lang="en-US" sz="1300" dirty="0">
                <a:solidFill>
                  <a:schemeClr val="tx1"/>
                </a:solidFill>
              </a:rPr>
              <a:t>Dotatio</a:t>
            </a:r>
            <a:r>
              <a:rPr lang="ru-RU" sz="13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300" i="1" dirty="0">
                <a:solidFill>
                  <a:schemeClr val="tx1"/>
                </a:solidFill>
              </a:rPr>
              <a:t>) – </a:t>
            </a:r>
            <a:r>
              <a:rPr lang="ru-RU" sz="13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1556792"/>
            <a:ext cx="2232248" cy="23042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3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14908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Субсидии</a:t>
            </a:r>
            <a:r>
              <a:rPr lang="ru-RU" sz="1300" dirty="0"/>
              <a:t> (от лат. "</a:t>
            </a:r>
            <a:r>
              <a:rPr lang="en-US" sz="1300" dirty="0" err="1"/>
              <a:t>Subsidium</a:t>
            </a:r>
            <a:r>
              <a:rPr lang="ru-RU" sz="13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3610,00 тыс. рублей, 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3610,00 тыс. рублей,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3610,00 тыс. рублей.</a:t>
            </a:r>
          </a:p>
          <a:p>
            <a:endParaRPr lang="ru-RU" dirty="0"/>
          </a:p>
        </p:txBody>
      </p:sp>
      <p:pic>
        <p:nvPicPr>
          <p:cNvPr id="55298" name="Picture 2" descr="http://new.kurultay-ufa.ru/wp-content/uploads/2016/06/P111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85794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1268760"/>
            <a:ext cx="856895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Елпачихинского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628800"/>
            <a:ext cx="3456384" cy="187220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3610,00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3717032"/>
            <a:ext cx="2016224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культурного досуга и отдыха 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Елпачихинского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3200,00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3717032"/>
            <a:ext cx="2160240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Елпачихинского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410,00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2881306">
            <a:off x="6119096" y="3207350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8259577">
            <a:off x="2029171" y="3251739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1364,95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738,00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740,00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Елпачихинского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1110,77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1069,90тыс.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1354,25 тыс. рублей.</a:t>
            </a:r>
          </a:p>
        </p:txBody>
      </p:sp>
      <p:pic>
        <p:nvPicPr>
          <p:cNvPr id="52226" name="Picture 2" descr="http://mostpamyati.ru/images/phocagallery/abliashev/rodn-mesta/thumbs/phoca_thumb_l_%D0%A3%D0%BB%D0%B8%D1%86%D0%B0%20%D0%95%D0%BB%D0%BF%D0%B0%D1%87%D0%B8%D1%85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4622809" cy="244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032" y="1268760"/>
            <a:ext cx="831743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48072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«Профилактика терроризма и экстремизма в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Елпачихинском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сельском поселении на 2019-2021»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722440" cy="432318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6,00 тыс. рублей, 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6,00 тыс. рублей,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22,00 тыс. рублей.</a:t>
            </a:r>
          </a:p>
          <a:p>
            <a:pPr lvl="1"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352928" cy="532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                                                              </a:t>
            </a:r>
            <a:r>
              <a:rPr lang="ru-RU" sz="31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50178" name="Picture 2" descr="http://itd0.mycdn.me/image?id=836978988816&amp;t=20&amp;plc=WEB&amp;tkn=*oHuBwtq3P-PJ8gMwf7QCf_yeZL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97663" cy="430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1520" y="1052736"/>
            <a:ext cx="8640960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600" b="0" u="sng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Бюджетный процесс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</a:t>
            </a:r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проверке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, рассмотрению и утверждению бюджетной отчётности.</a:t>
            </a:r>
            <a:r>
              <a:rPr lang="x-none" sz="1600" b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012160" y="2132856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244408" y="321297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208334" y="533916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12160" y="393305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4941168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12474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292494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395536" y="227687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0046344">
            <a:off x="2470393" y="1980073"/>
            <a:ext cx="719137" cy="43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221088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920302" y="1882776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607933" y="548317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72552" y="3825082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44008" y="4437112"/>
            <a:ext cx="0" cy="504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059830" y="4221088"/>
            <a:ext cx="720081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3131840" y="2996952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242088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724128" y="306896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80112" y="4077072"/>
            <a:ext cx="503808" cy="28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8568952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4608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692696"/>
            <a:ext cx="8568952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Елпачихинского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9875,27 тыс. рублей, из них налоговые и неналоговые запланированы в сумме 2895,50 тыс.руб. Безвозмездные поступления запланированы в сумме 6979,77 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9050,10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825,17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8935,25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940,02тыс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689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Елпачихинского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2019г  -9875,27                                                       2019г  -2892,00                                                2019 – 3,50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2020г  -9050,10                                                      2020г  -2929,00                                                2020г - 0,00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2021г  -8935,25                                                      2021г  -2948,00                                                 2021г - 0,00                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600" y="1484784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484784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484784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268760"/>
            <a:ext cx="8568952" cy="5589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Расходы  бюджета </a:t>
            </a:r>
            <a:r>
              <a:rPr lang="ru-RU" sz="2700" b="1" i="1" dirty="0" err="1" smtClean="0">
                <a:solidFill>
                  <a:schemeClr val="bg2">
                    <a:lumMod val="50000"/>
                  </a:schemeClr>
                </a:solidFill>
              </a:rPr>
              <a:t>Елпачихинского</a:t>
            </a: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Елпачихинского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программам и непрограммным направлениям)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2731</TotalTime>
  <Words>753</Words>
  <Application>Microsoft Office PowerPoint</Application>
  <PresentationFormat>Экран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Бюджет Елпачихинского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Елпачихинского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Елпачихинского                        сельского поселения</vt:lpstr>
      <vt:lpstr>                   Динамика расходов бюджета Елпачихинского                                            сельского поселения                                                        (тыс.руб.)</vt:lpstr>
      <vt:lpstr>                            Структура расходов бюджета Елпачихинского  сельского поселения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культуры»</vt:lpstr>
      <vt:lpstr>      Расходы бюджета Елпачихинского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Елпачихинского сельского поселения»</vt:lpstr>
      <vt:lpstr>Муниципальная программа  «Профилактика терроризма и экстремизма в Елпачихинском сельском поселении на 2019-2021»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300</cp:revision>
  <dcterms:created xsi:type="dcterms:W3CDTF">2017-05-24T17:51:22Z</dcterms:created>
  <dcterms:modified xsi:type="dcterms:W3CDTF">2019-03-14T06:11:59Z</dcterms:modified>
</cp:coreProperties>
</file>