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60" r:id="rId3"/>
    <p:sldId id="261" r:id="rId4"/>
    <p:sldId id="262" r:id="rId5"/>
    <p:sldId id="278" r:id="rId6"/>
    <p:sldId id="279" r:id="rId7"/>
    <p:sldId id="263" r:id="rId8"/>
    <p:sldId id="264" r:id="rId9"/>
    <p:sldId id="265" r:id="rId10"/>
    <p:sldId id="280" r:id="rId11"/>
    <p:sldId id="267" r:id="rId12"/>
    <p:sldId id="268" r:id="rId13"/>
    <p:sldId id="269" r:id="rId14"/>
    <p:sldId id="281" r:id="rId15"/>
    <p:sldId id="273" r:id="rId16"/>
    <p:sldId id="283" r:id="rId17"/>
    <p:sldId id="285" r:id="rId18"/>
    <p:sldId id="286" r:id="rId19"/>
    <p:sldId id="274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A58"/>
    <a:srgbClr val="5A92C4"/>
    <a:srgbClr val="3779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showPercent val="1"/>
          </c:dLbls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0.97000000000000008</c:v>
                </c:pt>
                <c:pt idx="1">
                  <c:v>3.0000000000000016E-2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2966222859972985E-2"/>
                  <c:y val="-6.760846017109209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6350,00</a:t>
                    </a:r>
                    <a:endParaRPr lang="en-US" b="1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3.2609614947688492E-2"/>
                  <c:y val="-8.230559852324102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5044,78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7843127540383428E-2"/>
                  <c:y val="-7.800949467153223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5408,78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план 2020г</c:v>
                </c:pt>
                <c:pt idx="1">
                  <c:v>план 2021г</c:v>
                </c:pt>
                <c:pt idx="2">
                  <c:v>план 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6350</c:v>
                </c:pt>
                <c:pt idx="1">
                  <c:v>5044.78</c:v>
                </c:pt>
                <c:pt idx="2">
                  <c:v>5408.78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dLbls>
          <c:showVal val="1"/>
        </c:dLbls>
        <c:gapWidth val="75"/>
        <c:shape val="cylinder"/>
        <c:axId val="141554048"/>
        <c:axId val="146171776"/>
        <c:axId val="0"/>
      </c:bar3DChart>
      <c:catAx>
        <c:axId val="141554048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146171776"/>
        <c:crosses val="autoZero"/>
        <c:auto val="1"/>
        <c:lblAlgn val="ctr"/>
        <c:lblOffset val="100"/>
      </c:catAx>
      <c:valAx>
        <c:axId val="146171776"/>
        <c:scaling>
          <c:orientation val="minMax"/>
        </c:scaling>
        <c:axPos val="l"/>
        <c:numFmt formatCode="General" sourceLinked="1"/>
        <c:majorTickMark val="none"/>
        <c:tickLblPos val="none"/>
        <c:crossAx val="14155404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1380951025250947"/>
                  <c:y val="-5.059160093322973E-2"/>
                </c:manualLayout>
              </c:layout>
              <c:showVal val="1"/>
            </c:dLbl>
            <c:dLbl>
              <c:idx val="1"/>
              <c:layout>
                <c:manualLayout>
                  <c:x val="0.10785106340525226"/>
                  <c:y val="3.9576241114171427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0.77000000000000035</c:v>
                </c:pt>
                <c:pt idx="1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772816"/>
            <a:ext cx="5328592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Бюджет </a:t>
            </a:r>
            <a:r>
              <a:rPr lang="ru-RU" sz="31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Печменского</a:t>
            </a:r>
            <a:r>
              <a:rPr lang="ru-RU" sz="3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 </a:t>
            </a:r>
            <a:r>
              <a:rPr lang="ru-RU" sz="31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3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 муниципального района Пермского края на 2020 и плановый период 2021-2022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2996952"/>
            <a:ext cx="3672408" cy="792088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Бюджет для граждан</a:t>
            </a:r>
          </a:p>
        </p:txBody>
      </p:sp>
      <p:pic>
        <p:nvPicPr>
          <p:cNvPr id="4098" name="Picture 2" descr="http://www.bankgorodov.ru/system/img.php?f=/public//photos/coa/308181_bi.png&amp;w=172&amp;h=3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404664"/>
            <a:ext cx="1440160" cy="1368152"/>
          </a:xfrm>
          <a:prstGeom prst="rect">
            <a:avLst/>
          </a:prstGeom>
          <a:noFill/>
        </p:spPr>
      </p:pic>
      <p:pic>
        <p:nvPicPr>
          <p:cNvPr id="67586" name="Picture 2" descr="https://1-img.onrealt.ru/files/07-2018/29/17/45/selo-elpachikha-kypit-uchastok-1897227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49080"/>
            <a:ext cx="4104456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7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сельского поселения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       (тыс.руб.)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424935" cy="493377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8916"/>
                <a:gridCol w="3809596"/>
                <a:gridCol w="1368152"/>
                <a:gridCol w="1368152"/>
                <a:gridCol w="1080119"/>
              </a:tblGrid>
              <a:tr h="806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    </a:t>
                      </a:r>
                      <a:r>
                        <a:rPr lang="ru-RU" sz="1200" dirty="0"/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/>
                        <a:t>Решение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smtClean="0"/>
                        <a:t>Совета депутатов </a:t>
                      </a:r>
                      <a:r>
                        <a:rPr lang="ru-RU" sz="1200" baseline="0" dirty="0" err="1" smtClean="0"/>
                        <a:t>Печменского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/>
                        <a:t>сельского поселения от </a:t>
                      </a:r>
                      <a:r>
                        <a:rPr lang="ru-RU" sz="1200" baseline="0" dirty="0" smtClean="0"/>
                        <a:t>                    №          «</a:t>
                      </a:r>
                      <a:r>
                        <a:rPr lang="ru-RU" sz="1200" baseline="0" dirty="0"/>
                        <a:t>О бюджете </a:t>
                      </a:r>
                      <a:r>
                        <a:rPr lang="ru-RU" sz="1200" baseline="0" dirty="0" err="1" smtClean="0"/>
                        <a:t>Печменпского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/>
                        <a:t>сельского поселения на </a:t>
                      </a:r>
                      <a:r>
                        <a:rPr lang="ru-RU" sz="1200" baseline="0" dirty="0" smtClean="0"/>
                        <a:t>2020-2022 </a:t>
                      </a:r>
                      <a:r>
                        <a:rPr lang="ru-RU" sz="1200" baseline="0" dirty="0"/>
                        <a:t>годы»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851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   </a:t>
                      </a:r>
                      <a:r>
                        <a:rPr lang="ru-RU" sz="1600" b="1" dirty="0" smtClean="0"/>
                        <a:t>2020г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 </a:t>
                      </a:r>
                      <a:r>
                        <a:rPr lang="ru-RU" sz="1600" b="1" dirty="0" smtClean="0"/>
                        <a:t>    2021г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  </a:t>
                      </a:r>
                      <a:r>
                        <a:rPr lang="ru-RU" sz="1600" b="1" dirty="0" smtClean="0"/>
                        <a:t> 2022г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51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8959,00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7450,38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7611,08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7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0100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1798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1151,93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1151,93</a:t>
                      </a:r>
                    </a:p>
                  </a:txBody>
                  <a:tcPr/>
                </a:tc>
              </a:tr>
              <a:tr h="2987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220,10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224,20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237,40</a:t>
                      </a:r>
                    </a:p>
                  </a:txBody>
                  <a:tcPr/>
                </a:tc>
              </a:tr>
              <a:tr h="5078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1187,12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1202,12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1202,12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7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1589,20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991,00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991,00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8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1211,40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288,73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436,23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7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0800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2847,59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3487,59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3487,59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00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</a:p>
                  </a:txBody>
                  <a:tcPr/>
                </a:tc>
              </a:tr>
              <a:tr h="2868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1000</a:t>
                      </a:r>
                      <a:endParaRPr lang="ru-RU" sz="1400" dirty="0"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73,61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73,61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73,61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35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1100</a:t>
                      </a:r>
                      <a:endParaRPr lang="ru-RU" sz="1400" dirty="0"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514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Условно утвержденные 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984776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         </a:t>
            </a:r>
            <a:r>
              <a:rPr lang="ru-RU" sz="1800" b="1" dirty="0" smtClean="0"/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сельского поселения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192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700" b="1" kern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3100" b="1" i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altLang="ru-RU" sz="31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altLang="ru-RU" sz="3100" b="1" i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  <a: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2555776" y="2420888"/>
            <a:ext cx="4032448" cy="2016224"/>
          </a:xfrm>
          <a:prstGeom prst="octagon">
            <a:avLst>
              <a:gd name="adj" fmla="val 29287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ru-RU" altLang="ru-RU" sz="1300" b="1" i="1" dirty="0"/>
              <a:t>Межбюджетные трансферты</a:t>
            </a:r>
            <a:r>
              <a:rPr lang="ru-RU" altLang="ru-RU" sz="1300" dirty="0"/>
              <a:t> – 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это средства,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предоставляемые одним бюджетом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бюджетной системы Российской Федерации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другому бюджету бюджетной системы 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Российской Федерации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827584" y="4653136"/>
            <a:ext cx="3313063" cy="18380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300" b="1" i="1" dirty="0"/>
              <a:t>Субвенции</a:t>
            </a:r>
            <a:r>
              <a:rPr lang="ru-RU" sz="1300" dirty="0"/>
              <a:t> (от лат. "</a:t>
            </a:r>
            <a:r>
              <a:rPr lang="en-US" sz="1300" dirty="0" err="1"/>
              <a:t>Subvenire</a:t>
            </a:r>
            <a:r>
              <a:rPr lang="ru-RU" sz="1300" dirty="0"/>
              <a:t>" –</a:t>
            </a:r>
            <a:r>
              <a:rPr lang="en-US" sz="1300" dirty="0"/>
              <a:t> </a:t>
            </a:r>
            <a:r>
              <a:rPr lang="ru-RU" sz="1300" dirty="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340768"/>
            <a:ext cx="849694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400" b="1" i="1" u="sng" kern="0" dirty="0">
                <a:latin typeface="Cambria" pitchFamily="18" charset="0"/>
                <a:ea typeface="Cambria" pitchFamily="18" charset="0"/>
              </a:rPr>
              <a:t>Межбюджетные отношения</a:t>
            </a:r>
            <a:r>
              <a:rPr lang="ru-RU" altLang="ru-RU" sz="1400" u="sng" kern="0" dirty="0">
                <a:latin typeface="Cambria" pitchFamily="18" charset="0"/>
                <a:ea typeface="Cambria" pitchFamily="18" charset="0"/>
              </a:rPr>
              <a:t> </a:t>
            </a:r>
            <a:r>
              <a:rPr lang="ru-RU" altLang="ru-RU" sz="1400" kern="0" dirty="0">
                <a:latin typeface="Cambria" pitchFamily="18" charset="0"/>
                <a:ea typeface="Cambria" pitchFamily="18" charset="0"/>
              </a:rPr>
              <a:t>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51520" y="2204864"/>
            <a:ext cx="2232248" cy="2376264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300" b="1" i="1" dirty="0">
                <a:solidFill>
                  <a:schemeClr val="tx1"/>
                </a:solidFill>
              </a:rPr>
              <a:t>Дотации</a:t>
            </a:r>
            <a:r>
              <a:rPr lang="ru-RU" sz="1300" i="1" dirty="0">
                <a:solidFill>
                  <a:schemeClr val="tx1"/>
                </a:solidFill>
              </a:rPr>
              <a:t> (</a:t>
            </a:r>
            <a:r>
              <a:rPr lang="ru-RU" sz="1300" dirty="0">
                <a:solidFill>
                  <a:schemeClr val="tx1"/>
                </a:solidFill>
              </a:rPr>
              <a:t>от лат. "</a:t>
            </a:r>
            <a:r>
              <a:rPr lang="en-US" sz="1300" dirty="0">
                <a:solidFill>
                  <a:schemeClr val="tx1"/>
                </a:solidFill>
              </a:rPr>
              <a:t>Dotatio</a:t>
            </a:r>
            <a:r>
              <a:rPr lang="ru-RU" sz="1300" dirty="0">
                <a:solidFill>
                  <a:schemeClr val="tx1"/>
                </a:solidFill>
              </a:rPr>
              <a:t>" – дар, пожертвование</a:t>
            </a:r>
            <a:r>
              <a:rPr lang="ru-RU" sz="1300" i="1" dirty="0">
                <a:solidFill>
                  <a:schemeClr val="tx1"/>
                </a:solidFill>
              </a:rPr>
              <a:t>) – </a:t>
            </a:r>
            <a:r>
              <a:rPr lang="ru-RU" sz="1300" dirty="0">
                <a:solidFill>
                  <a:schemeClr val="tx1"/>
                </a:solidFill>
              </a:rPr>
              <a:t>предоставляются без определения конкретной цели их использования</a:t>
            </a:r>
            <a:endParaRPr lang="ru-RU" sz="1300" i="1" dirty="0">
              <a:solidFill>
                <a:schemeClr val="tx1"/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732240" y="2060848"/>
            <a:ext cx="2232248" cy="2304256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300" b="1" i="1" dirty="0">
                <a:solidFill>
                  <a:schemeClr val="tx1"/>
                </a:solidFill>
              </a:rPr>
              <a:t>Иные межбюджетные трансферты</a:t>
            </a:r>
            <a:r>
              <a:rPr lang="ru-RU" sz="1300" dirty="0">
                <a:solidFill>
                  <a:schemeClr val="tx1"/>
                </a:solidFill>
              </a:rPr>
              <a:t> – предоставляются на определённые цели</a:t>
            </a:r>
          </a:p>
        </p:txBody>
      </p:sp>
      <p:sp>
        <p:nvSpPr>
          <p:cNvPr id="19" name="Document"/>
          <p:cNvSpPr>
            <a:spLocks noEditPoints="1" noChangeArrowheads="1"/>
          </p:cNvSpPr>
          <p:nvPr/>
        </p:nvSpPr>
        <p:spPr bwMode="auto">
          <a:xfrm>
            <a:off x="4716016" y="4653136"/>
            <a:ext cx="3600400" cy="1800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300" b="1" i="1" dirty="0"/>
              <a:t>Субсидии</a:t>
            </a:r>
            <a:r>
              <a:rPr lang="ru-RU" sz="1300" dirty="0"/>
              <a:t> (от лат. "</a:t>
            </a:r>
            <a:r>
              <a:rPr lang="en-US" sz="1300" dirty="0" err="1"/>
              <a:t>Subsidium</a:t>
            </a:r>
            <a:r>
              <a:rPr lang="ru-RU" sz="1300" dirty="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412776"/>
            <a:ext cx="7848872" cy="5040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Муниципальная программа «Развитие культуры»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87624" y="1844824"/>
            <a:ext cx="5256584" cy="223224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 </a:t>
            </a:r>
          </a:p>
          <a:p>
            <a:pPr marL="0">
              <a:spcBef>
                <a:spcPts val="0"/>
              </a:spcBef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284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рублей, 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3487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рублей,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3487,59 тыс. рублей.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628800"/>
            <a:ext cx="7920880" cy="48245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"Развитие газификации на территории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поселения"</a:t>
            </a:r>
            <a:endParaRPr lang="ru-RU" sz="2400" b="1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060848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170,00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170,00 тыс. рублей.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628800"/>
            <a:ext cx="7920880" cy="48245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"Ремонт автомобильных дорог местного значения в границах населенных пунктов их обустройство и содержание в </a:t>
            </a:r>
            <a:r>
              <a:rPr lang="ru-RU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Печменском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сельском поселении"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700808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1589,20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991,00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991,00 тыс. рублей.</a:t>
            </a:r>
          </a:p>
        </p:txBody>
      </p:sp>
      <p:pic>
        <p:nvPicPr>
          <p:cNvPr id="6" name="Рисунок 5" descr="дороги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752" y="3717032"/>
            <a:ext cx="424847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772816"/>
            <a:ext cx="7920880" cy="4680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физической культуры и спорта, формирования здорового образа жизни населения» в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Печменском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сельском поселении"</a:t>
            </a:r>
            <a:endParaRPr lang="ru-RU" sz="2400" b="1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060848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25,00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25,00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25,00 тыс. рублей.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700808"/>
            <a:ext cx="7920880" cy="47525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"Комплексные меры противодействия злоупотреблению наркотиками и их незаконному обороту на 2020-2022 годы"</a:t>
            </a:r>
            <a:endParaRPr lang="ru-RU" sz="2400" b="1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060848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2,00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2,00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2,00 тыс. рублей.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628800"/>
            <a:ext cx="7920880" cy="48245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"Пожарная безопасность на территории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поселения»</a:t>
            </a:r>
            <a:endParaRPr lang="ru-RU" sz="2400" b="1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060848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1185,12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1200,12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1200,12 тыс. рублей.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772816"/>
            <a:ext cx="7776864" cy="47525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192688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Муниципальная программа «Благоустройство территории 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Печменского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сельского поселения»</a:t>
            </a: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132856"/>
            <a:ext cx="55446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,40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118,73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118,73 тыс. рублей.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19256" cy="1080120"/>
          </a:xfrm>
        </p:spPr>
        <p:txBody>
          <a:bodyPr>
            <a:normAutofit fontScale="90000"/>
          </a:bodyPr>
          <a:lstStyle/>
          <a:p>
            <a:r>
              <a:rPr lang="ru-RU" sz="1600" b="0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Бюджетный процесс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проверке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, рассмотрению и утверждению бюджетной отчётности.</a:t>
            </a:r>
            <a:r>
              <a:rPr lang="x-none" sz="1600" b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                </a:t>
            </a:r>
            <a:r>
              <a:rPr lang="ru-RU" sz="1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1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3"/>
          <p:cNvSpPr>
            <a:spLocks noGrp="1" noChangeArrowheads="1"/>
          </p:cNvSpPr>
          <p:nvPr>
            <p:ph idx="1"/>
          </p:nvPr>
        </p:nvSpPr>
        <p:spPr bwMode="auto">
          <a:xfrm>
            <a:off x="6012160" y="2132856"/>
            <a:ext cx="2376264" cy="14554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Рассмотрение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проекта </a:t>
            </a:r>
            <a:r>
              <a:rPr lang="ru-RU" altLang="ru-RU" sz="1800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очередного года</a:t>
            </a:r>
            <a:endParaRPr lang="ru-RU" altLang="ru-RU" sz="1800" b="1" dirty="0">
              <a:solidFill>
                <a:srgbClr val="37796E"/>
              </a:solidFill>
            </a:endParaRPr>
          </a:p>
        </p:txBody>
      </p:sp>
      <p:sp>
        <p:nvSpPr>
          <p:cNvPr id="5" name="AutoShape 49"/>
          <p:cNvSpPr>
            <a:spLocks noChangeArrowheads="1"/>
          </p:cNvSpPr>
          <p:nvPr/>
        </p:nvSpPr>
        <p:spPr bwMode="auto">
          <a:xfrm>
            <a:off x="8244408" y="3212976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6" name="AutoShape 55"/>
          <p:cNvSpPr>
            <a:spLocks noChangeArrowheads="1"/>
          </p:cNvSpPr>
          <p:nvPr/>
        </p:nvSpPr>
        <p:spPr bwMode="auto">
          <a:xfrm rot="9600000">
            <a:off x="6208334" y="533916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6228184" y="4005064"/>
            <a:ext cx="2520950" cy="14398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очередного года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3275856" y="5157192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3059832" y="1268760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3347864" y="2924944"/>
            <a:ext cx="2519363" cy="151288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Бюджетный</a:t>
            </a:r>
          </a:p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процесс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395536" y="2276872"/>
            <a:ext cx="2736850" cy="15843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 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auto">
          <a:xfrm rot="20046344">
            <a:off x="2398387" y="1908064"/>
            <a:ext cx="719137" cy="43385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467544" y="4221088"/>
            <a:ext cx="2665413" cy="1511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Формирование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 rot="1453066">
            <a:off x="5997071" y="182930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6"/>
          <p:cNvSpPr>
            <a:spLocks noChangeArrowheads="1"/>
          </p:cNvSpPr>
          <p:nvPr/>
        </p:nvSpPr>
        <p:spPr bwMode="auto">
          <a:xfrm rot="12000000">
            <a:off x="2607933" y="548317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 rot="16200000">
            <a:off x="-72552" y="3825082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4644008" y="4437112"/>
            <a:ext cx="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H="1">
            <a:off x="3059830" y="4221088"/>
            <a:ext cx="720081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3131840" y="2996952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4572000" y="2492896"/>
            <a:ext cx="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5724128" y="306896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>
            <a:off x="5652120" y="4149080"/>
            <a:ext cx="647824" cy="359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80728"/>
            <a:ext cx="8352928" cy="54726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Спасибо </a:t>
            </a: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за внимание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84784"/>
            <a:ext cx="8496944" cy="50887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«О бюджете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сформировано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06 октября 2003 года № 131-ФЗ «Об общих принципах организации местного самоуправления в Российской Федерации», Уставом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Бюджетным процессом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прогноза социально-экономического развития 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годы.</a:t>
            </a:r>
          </a:p>
          <a:p>
            <a:pPr algn="just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Основными 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Отличительной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проекта решения о бюджете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</a:p>
        </p:txBody>
      </p:sp>
      <p:pic>
        <p:nvPicPr>
          <p:cNvPr id="5" name="Рисунок 4" descr="http://www.bankgorodov.ru/system/img.php?f=/public//photos/coa/308181_bi.png&amp;w=172&amp;h=300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8" y="548680"/>
            <a:ext cx="1008113" cy="9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6805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бюджета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Печменского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сформирована с учетом прогноза  социально-экономического развития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 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предлагаются в сумме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8959,00 тыс. рублей, из них налоговые и неналоговые запланированы в сумме 2609,00 тыс.руб. Безвозмездные поступления запланированы в сумме 6350,00 тыс.руб.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доходы  в решении о бюджете поселения предлагаются законопроектом в сумме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7653,78 тыс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с уменьшением доходов 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1305,22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относительно параметров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Данное уменьшение обусловлено снижением уровня дохода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дотации в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 в бюджете поселения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запланированы в объеме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8017,78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с уменьшением  относительно уровня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941,22 тыс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8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88224" y="1700808"/>
            <a:ext cx="2160240" cy="23762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(выплачиваемые из бюджета денежные средства (социальные выплаты населению, содержание муниципальных учреждений (образование, культура и другие) капитальные ремонты, благоустройство и другие)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1700808"/>
            <a:ext cx="2160240" cy="23762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поступающие в бюджет денежные средства (налоги юридических и физических лиц, штрафы, административные платежи и сборы, финансовая помощь)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700808"/>
            <a:ext cx="2160240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(от </a:t>
            </a:r>
            <a:r>
              <a:rPr lang="ru-RU" sz="1200" dirty="0" err="1" smtClean="0">
                <a:solidFill>
                  <a:sysClr val="windowText" lastClr="000000"/>
                </a:solidFill>
              </a:rPr>
              <a:t>старонормандского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bougette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–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7648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Что такое бюджет?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827584" y="5373216"/>
            <a:ext cx="7776864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Сбалансированность бюджета по доходам и расходам  - основополагающее требование, предъявляемое к органам , составляющим и утверждающим бюджет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611560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07904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Доходы бюджета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Расходы бюджета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4293096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Если расходная часть бюджета превышает доходную, то бюджет формируется с 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дефицитом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Превышение доходов над расходами образует положительный остаток бюджета (</a:t>
            </a:r>
            <a:r>
              <a:rPr lang="ru-RU" sz="1400" b="1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профицит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Доходы бюджета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7858120" cy="4800600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– это безвозмездные и безвозвратные поступления денежных средств в бюджет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1988840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бюджета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996952"/>
            <a:ext cx="2160240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35896" y="3068960"/>
            <a:ext cx="2160240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Неналоговые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2996952"/>
            <a:ext cx="2160240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Безвозмездные поступления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4637658" y="339006"/>
            <a:ext cx="12700" cy="5328592"/>
          </a:xfrm>
          <a:prstGeom prst="bentConnector3">
            <a:avLst>
              <a:gd name="adj1" fmla="val 180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2"/>
            <a:endCxn id="13" idx="0"/>
          </p:cNvCxnSpPr>
          <p:nvPr/>
        </p:nvCxnSpPr>
        <p:spPr>
          <a:xfrm>
            <a:off x="4716016" y="2564904"/>
            <a:ext cx="0" cy="50405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419872" y="3645024"/>
            <a:ext cx="2520280" cy="288032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3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доходы от использования муниципального  имущества и земли;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штрафные санкции;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300" dirty="0" smtClean="0">
                <a:solidFill>
                  <a:schemeClr val="bg1"/>
                </a:solidFill>
              </a:rPr>
              <a:t>другие.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1560" y="3573016"/>
            <a:ext cx="2448272" cy="288032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уплаты налогов, установленных Налоговым кодексом Российской Федерации, </a:t>
            </a:r>
            <a:r>
              <a:rPr lang="ru-RU" sz="13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налог на прибыль организаций;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акцизы;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налог на доходы физических лиц;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другие налоги.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300192" y="3573016"/>
            <a:ext cx="2448272" cy="288032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других бюджетов бюджетной системы (межбюджетные трансферты), граждан (кроме налоговых и неналоговых доходов0).</a:t>
            </a:r>
            <a:endParaRPr lang="ru-RU" sz="1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04856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Структура налоговых и неналоговых доходов бюджета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поселения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тыс.руб.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55576" y="1988840"/>
            <a:ext cx="1800200" cy="936104"/>
          </a:xfrm>
          <a:prstGeom prst="wedgeRoundRectCallout">
            <a:avLst>
              <a:gd name="adj1" fmla="val -18375"/>
              <a:gd name="adj2" fmla="val 4838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Налоговые и </a:t>
            </a:r>
          </a:p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988840"/>
            <a:ext cx="1706488" cy="936104"/>
          </a:xfrm>
          <a:prstGeom prst="wedgeRoundRectCallout">
            <a:avLst>
              <a:gd name="adj1" fmla="val -20833"/>
              <a:gd name="adj2" fmla="val 49400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372200" y="1988840"/>
            <a:ext cx="1872208" cy="936104"/>
          </a:xfrm>
          <a:prstGeom prst="wedgeRoundRectCallout">
            <a:avLst>
              <a:gd name="adj1" fmla="val -20833"/>
              <a:gd name="adj2" fmla="val 47337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331640" y="4005064"/>
          <a:ext cx="72728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83568" y="3036944"/>
            <a:ext cx="7776864" cy="1040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2020 г – 2609,00                           2020 г – 2518,00                       2020 г – 91,00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2021 г - 2609,00                             2021 г – 2518,00                        2021 г – 91,00 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2022 г - 2609,00                            2022 г – 2518,00                        2020 г – 91,00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64807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7992888" cy="49685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ru-RU" sz="1600" b="1" dirty="0"/>
              <a:t>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Расходы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разделам и подразделам;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программам и непрограммным направлениям)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25144"/>
            <a:ext cx="2160239" cy="144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3203</TotalTime>
  <Words>1146</Words>
  <Application>Microsoft Office PowerPoint</Application>
  <PresentationFormat>Экран (4:3)</PresentationFormat>
  <Paragraphs>215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Бюджет Печменского сельского поселения Бардымского  муниципального района Пермского края на 2020 и плановый период 2021-2022    </vt:lpstr>
      <vt:lpstr>Бюджетный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  </vt:lpstr>
      <vt:lpstr>Слайд 4</vt:lpstr>
      <vt:lpstr>Что такое бюджет?</vt:lpstr>
      <vt:lpstr>Доходы бюджета</vt:lpstr>
      <vt:lpstr>      Структура налоговых и неналоговых доходов бюджета Печменского сельского  поселения                                                                     тыс.руб.</vt:lpstr>
      <vt:lpstr>     Динамика безвозмездных поступлений</vt:lpstr>
      <vt:lpstr>      Расходы  бюджета Печменского             сельского поселения</vt:lpstr>
      <vt:lpstr>Динамика расходов бюджета Печменского              сельского поселения                                                        (тыс.руб.)</vt:lpstr>
      <vt:lpstr>          Структура расходов бюджета Печменского  сельского поселения на 2020 год</vt:lpstr>
      <vt:lpstr>   Основные сведения о межбюджетных отношениях </vt:lpstr>
      <vt:lpstr>Муниципальная программа «Развитие культуры»</vt:lpstr>
      <vt:lpstr>Муниципальная программа "Развитие газификации на территории Печменского сельского поселения"</vt:lpstr>
      <vt:lpstr> Муниципальная программа "Ремонт автомобильных дорог местного значения в границах населенных пунктов их обустройство и содержание в Печменском сельском поселении"</vt:lpstr>
      <vt:lpstr>Муниципальная программа «Развитие физической культуры и спорта, формирования здорового образа жизни населения» в Печменском сельском поселении"</vt:lpstr>
      <vt:lpstr>Муниципальная программа "Комплексные меры противодействия злоупотреблению наркотиками и их незаконному обороту на 2020-2022 годы"</vt:lpstr>
      <vt:lpstr>Муниципальная программа "Пожарная безопасность на территории Печменского сельского поселения»</vt:lpstr>
      <vt:lpstr>Муниципальная программа «Благоустройство территории  Печменского сельского поселения»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341</cp:revision>
  <dcterms:created xsi:type="dcterms:W3CDTF">2017-05-24T17:51:22Z</dcterms:created>
  <dcterms:modified xsi:type="dcterms:W3CDTF">2020-03-20T03:12:57Z</dcterms:modified>
</cp:coreProperties>
</file>