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notesMasterIdLst>
    <p:notesMasterId r:id="rId11"/>
  </p:notesMasterIdLst>
  <p:sldIdLst>
    <p:sldId id="256" r:id="rId2"/>
    <p:sldId id="275" r:id="rId3"/>
    <p:sldId id="278" r:id="rId4"/>
    <p:sldId id="264" r:id="rId5"/>
    <p:sldId id="265" r:id="rId6"/>
    <p:sldId id="277" r:id="rId7"/>
    <p:sldId id="267" r:id="rId8"/>
    <p:sldId id="276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40" autoAdjust="0"/>
  </p:normalViewPr>
  <p:slideViewPr>
    <p:cSldViewPr>
      <p:cViewPr>
        <p:scale>
          <a:sx n="69" d="100"/>
          <a:sy n="69" d="100"/>
        </p:scale>
        <p:origin x="-132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3813453351518864E-3"/>
          <c:y val="0.20677779097341675"/>
          <c:w val="0.68905726331333683"/>
          <c:h val="0.734432285301630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3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002060"/>
                        </a:solidFill>
                      </a:rPr>
                      <a:t>96</a:t>
                    </a:r>
                    <a:r>
                      <a:rPr lang="en-US" dirty="0" smtClean="0">
                        <a:solidFill>
                          <a:srgbClr val="002060"/>
                        </a:solidFill>
                      </a:rPr>
                      <a:t>%</a:t>
                    </a:r>
                    <a:endParaRPr lang="en-US" dirty="0">
                      <a:solidFill>
                        <a:srgbClr val="002060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002060"/>
                        </a:solidFill>
                      </a:rPr>
                      <a:t>4</a:t>
                    </a:r>
                    <a:r>
                      <a:rPr lang="en-US" dirty="0" smtClean="0">
                        <a:solidFill>
                          <a:srgbClr val="002060"/>
                        </a:solidFill>
                      </a:rPr>
                      <a:t>%</a:t>
                    </a:r>
                    <a:endParaRPr lang="en-US" dirty="0">
                      <a:solidFill>
                        <a:srgbClr val="002060"/>
                      </a:solidFill>
                    </a:endParaRPr>
                  </a:p>
                </c:rich>
              </c:tx>
              <c:showVal val="1"/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0.96000000000000008</c:v>
                </c:pt>
                <c:pt idx="1">
                  <c:v>4.0000000000000008E-2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E0-4BF0-9ECB-0FC0BC83E4D2}"/>
            </c:ext>
          </c:extLst>
        </c:ser>
      </c:pie3DChart>
    </c:plotArea>
    <c:legend>
      <c:legendPos val="r"/>
      <c:layout>
        <c:manualLayout>
          <c:xMode val="edge"/>
          <c:yMode val="edge"/>
          <c:x val="0.71534617996990157"/>
          <c:y val="0.41592936033927713"/>
          <c:w val="0.2438949202403437"/>
          <c:h val="0.28530079149454973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9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9.8610455141102619E-3"/>
          <c:y val="0"/>
          <c:w val="0.95867125343470827"/>
          <c:h val="0.8806274217387251"/>
        </c:manualLayout>
      </c:layout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3.0344902760398591E-2"/>
                  <c:y val="-5.330000044384682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2">
                            <a:lumMod val="90000"/>
                          </a:schemeClr>
                        </a:solidFill>
                      </a:rPr>
                      <a:t>3013,2</a:t>
                    </a:r>
                    <a:endParaRPr lang="en-US" dirty="0">
                      <a:solidFill>
                        <a:schemeClr val="tx2">
                          <a:lumMod val="9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1.8631805652227652E-2"/>
                  <c:y val="-4.5558425764415017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tx2">
                            <a:lumMod val="90000"/>
                          </a:schemeClr>
                        </a:solidFill>
                      </a:defRPr>
                    </a:pPr>
                    <a:r>
                      <a:rPr lang="ru-RU" b="0" dirty="0" smtClean="0">
                        <a:solidFill>
                          <a:schemeClr val="tx2">
                            <a:lumMod val="90000"/>
                          </a:schemeClr>
                        </a:solidFill>
                      </a:rPr>
                      <a:t>2978,5</a:t>
                    </a:r>
                    <a:endParaRPr lang="en-US" dirty="0">
                      <a:solidFill>
                        <a:schemeClr val="tx2">
                          <a:lumMod val="90000"/>
                        </a:schemeClr>
                      </a:solidFill>
                    </a:endParaRPr>
                  </a:p>
                </c:rich>
              </c:tx>
              <c:spPr/>
              <c:showVal val="1"/>
            </c:dLbl>
            <c:dLbl>
              <c:idx val="2"/>
              <c:layout>
                <c:manualLayout>
                  <c:x val="2.4397396015827348E-2"/>
                  <c:y val="-6.9762647900233593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5</a:t>
                    </a:r>
                    <a:r>
                      <a:rPr lang="ru-RU" dirty="0" smtClean="0"/>
                      <a:t>203,37</a:t>
                    </a:r>
                    <a:endParaRPr lang="en-US" dirty="0"/>
                  </a:p>
                </c:rich>
              </c:tx>
              <c:showVal val="1"/>
            </c:dLbl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план 2018г</c:v>
                </c:pt>
                <c:pt idx="1">
                  <c:v>факт 2018г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3013.2</c:v>
                </c:pt>
                <c:pt idx="1">
                  <c:v>2978.5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B2-49FB-8B95-BF40810981DE}"/>
            </c:ext>
          </c:extLst>
        </c:ser>
        <c:shape val="cylinder"/>
        <c:axId val="126394368"/>
        <c:axId val="126395904"/>
        <c:axId val="98712640"/>
      </c:bar3DChart>
      <c:catAx>
        <c:axId val="12639436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>
                <a:solidFill>
                  <a:schemeClr val="tx2">
                    <a:lumMod val="90000"/>
                  </a:schemeClr>
                </a:solidFill>
              </a:defRPr>
            </a:pPr>
            <a:endParaRPr lang="ru-RU"/>
          </a:p>
        </c:txPr>
        <c:crossAx val="126395904"/>
        <c:crosses val="autoZero"/>
        <c:auto val="1"/>
        <c:lblAlgn val="ctr"/>
        <c:lblOffset val="100"/>
      </c:catAx>
      <c:valAx>
        <c:axId val="126395904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26394368"/>
        <c:crosses val="autoZero"/>
        <c:crossBetween val="between"/>
      </c:valAx>
      <c:serAx>
        <c:axId val="98712640"/>
        <c:scaling>
          <c:orientation val="minMax"/>
        </c:scaling>
        <c:delete val="1"/>
        <c:axPos val="b"/>
        <c:tickLblPos val="none"/>
        <c:crossAx val="126395904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1"/>
  <c:chart>
    <c:autoTitleDeleted val="1"/>
    <c:plotArea>
      <c:layout>
        <c:manualLayout>
          <c:layoutTarget val="inner"/>
          <c:xMode val="edge"/>
          <c:yMode val="edge"/>
          <c:x val="0.1146510176117997"/>
          <c:y val="8.5933031348598629E-2"/>
          <c:w val="0.46481475603239852"/>
          <c:h val="0.8105591637913520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explosion val="4"/>
          </c:dPt>
          <c:dLbls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программы</c:v>
                </c:pt>
                <c:pt idx="1">
                  <c:v>непрограммные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0.65000000000000013</c:v>
                </c:pt>
                <c:pt idx="1">
                  <c:v>0.35000000000000003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D5-4717-9BBE-B38433A5F694}"/>
            </c:ext>
          </c:extLst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0.05556</cdr:x>
      <cdr:y>0</cdr:y>
    </cdr:from>
    <cdr:to>
      <cdr:x>0.17536</cdr:x>
      <cdr:y>0.06392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2048" y="0"/>
          <a:ext cx="93166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solidFill>
                <a:schemeClr val="tx2">
                  <a:lumMod val="75000"/>
                </a:schemeClr>
              </a:solidFill>
            </a:rPr>
            <a:t>т</a:t>
          </a:r>
          <a:r>
            <a:rPr lang="ru-RU" sz="1400" dirty="0" smtClean="0">
              <a:solidFill>
                <a:schemeClr val="tx2">
                  <a:lumMod val="75000"/>
                </a:schemeClr>
              </a:solidFill>
            </a:rPr>
            <a:t>ыс. руб</a:t>
          </a:r>
          <a:r>
            <a:rPr lang="ru-RU" sz="1400" dirty="0" smtClean="0"/>
            <a:t>.</a:t>
          </a:r>
          <a:endParaRPr lang="ru-RU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44514-81D2-4D03-83E1-89ABBA271674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103F0-6F9A-4D57-9B90-474E3341A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03F0-6F9A-4D57-9B90-474E3341A48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Отчет об исполнении бюджета</a:t>
            </a:r>
            <a:b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</a:b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Печменского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 сельского поселения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Бардымского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 муниципального района Пермского края </a:t>
            </a: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/>
            </a:r>
            <a:b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</a:b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за 2018 год</a:t>
            </a:r>
            <a:endParaRPr lang="ru-RU" sz="24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Cambria" pitchFamily="18" charset="0"/>
            </a:endParaRPr>
          </a:p>
        </p:txBody>
      </p:sp>
      <p:pic>
        <p:nvPicPr>
          <p:cNvPr id="10242" name="Picture 2" descr="https://im0-tub-ru.yandex.net/i?id=1325334608a615b59ed32125b8baf380-l&amp;n=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2163" y="1989138"/>
            <a:ext cx="5019674" cy="4183062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2016224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Виды доходов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бюджета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476672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B050"/>
                </a:solidFill>
              </a:rPr>
              <a:t>Что такое бюджет? </a:t>
            </a:r>
          </a:p>
          <a:p>
            <a:pPr algn="ctr"/>
            <a:r>
              <a:rPr lang="ru-RU" sz="1600" u="sng" dirty="0" smtClean="0">
                <a:solidFill>
                  <a:srgbClr val="00B050"/>
                </a:solidFill>
              </a:rPr>
              <a:t>Бюджет</a:t>
            </a:r>
            <a:r>
              <a:rPr lang="ru-RU" sz="1600" dirty="0" smtClean="0">
                <a:solidFill>
                  <a:srgbClr val="00B050"/>
                </a:solidFill>
              </a:rPr>
              <a:t> – это план доходов и расходов</a:t>
            </a:r>
          </a:p>
          <a:p>
            <a:pPr algn="ctr"/>
            <a:endParaRPr lang="ru-RU" sz="1600" dirty="0" smtClean="0">
              <a:solidFill>
                <a:srgbClr val="00B050"/>
              </a:solidFill>
            </a:endParaRPr>
          </a:p>
          <a:p>
            <a:pPr algn="ctr"/>
            <a:r>
              <a:rPr lang="ru-RU" sz="1600" u="sng" dirty="0" smtClean="0">
                <a:solidFill>
                  <a:srgbClr val="00B050"/>
                </a:solidFill>
              </a:rPr>
              <a:t>Доходы бюджета</a:t>
            </a:r>
            <a:r>
              <a:rPr lang="ru-RU" sz="1600" dirty="0" smtClean="0">
                <a:solidFill>
                  <a:srgbClr val="00B050"/>
                </a:solidFill>
              </a:rPr>
              <a:t> – поступающие в бюджет денежные средства</a:t>
            </a:r>
            <a:endParaRPr lang="ru-RU" sz="1600" dirty="0">
              <a:solidFill>
                <a:srgbClr val="00B05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16216" y="1628800"/>
            <a:ext cx="2232248" cy="273630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/>
              <a:t>Неналоговые доходы</a:t>
            </a:r>
            <a:r>
              <a:rPr lang="ru-RU" sz="1200" dirty="0" smtClean="0"/>
              <a:t> – доходы от сдачи в аренду имущества, находящегося в муниципальной собственности, в т.ч. аренда земли, продажа имущества, от эксплуатации дорог местного значения, от штрафных санкций</a:t>
            </a:r>
            <a:endParaRPr lang="ru-RU" sz="12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1628800"/>
            <a:ext cx="2232248" cy="2736304"/>
          </a:xfrm>
          <a:prstGeom prst="roundRect">
            <a:avLst>
              <a:gd name="adj" fmla="val 13564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/>
              <a:t>Налоговые доходы</a:t>
            </a:r>
            <a:r>
              <a:rPr lang="ru-RU" sz="1200" dirty="0" smtClean="0"/>
              <a:t>  - налоги от юридических и физических лиц, предусмотренные налоговым законодательством (налог на доходы физических лиц, земельный налог, налог на  имущество физических лиц и другие)</a:t>
            </a:r>
            <a:endParaRPr lang="ru-RU" sz="12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699792" y="4005064"/>
            <a:ext cx="3672408" cy="187220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/>
              <a:t>Безвозмездные поступления</a:t>
            </a:r>
            <a:r>
              <a:rPr lang="ru-RU" sz="1200" dirty="0" smtClean="0"/>
              <a:t> – средства, поступающие в бюджет на безвозвратной и безвозмездной основе (межбюджетные трансферты в виде дотаций, субсидий, субвенций), а так же добровольные пожертвования от физических и юридических лиц</a:t>
            </a:r>
            <a:endParaRPr lang="ru-RU" sz="1200" dirty="0"/>
          </a:p>
        </p:txBody>
      </p:sp>
      <p:sp>
        <p:nvSpPr>
          <p:cNvPr id="12" name="Стрелка вправо 11"/>
          <p:cNvSpPr/>
          <p:nvPr/>
        </p:nvSpPr>
        <p:spPr>
          <a:xfrm rot="10800000">
            <a:off x="5724128" y="2636912"/>
            <a:ext cx="792088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2627784" y="2636912"/>
            <a:ext cx="864096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6200000">
            <a:off x="4103948" y="3320988"/>
            <a:ext cx="864096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704856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chemeClr val="tx2"/>
                </a:solidFill>
              </a:rPr>
              <a:t>     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Структура налоговых и неналоговых доходов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бюджета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Печменского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сельского поселения</a:t>
            </a:r>
            <a:r>
              <a:rPr lang="ru-RU" sz="24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sz="24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Cambria" pitchFamily="18" charset="0"/>
                <a:ea typeface="Cambria" pitchFamily="18" charset="0"/>
              </a:rPr>
            </a:b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                                                                   тыс.руб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00808"/>
            <a:ext cx="8208912" cy="46085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/>
              <a:t>              </a:t>
            </a:r>
            <a:r>
              <a:rPr lang="ru-RU" sz="1600" dirty="0" smtClean="0"/>
              <a:t>                                                                                                                                                                       </a:t>
            </a: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3563888" y="1772816"/>
            <a:ext cx="1706488" cy="900680"/>
          </a:xfrm>
          <a:prstGeom prst="wedgeRoundRectCallout">
            <a:avLst>
              <a:gd name="adj1" fmla="val -20021"/>
              <a:gd name="adj2" fmla="val 105570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effectLst>
            <a:outerShdw blurRad="76200" dist="50800" dir="5400000" rotWithShape="0">
              <a:srgbClr val="4E3B30">
                <a:alpha val="60000"/>
              </a:srgbClr>
            </a:outerShdw>
            <a:reflection blurRad="6350" stA="50000" endA="300" endPos="90000" dist="50800" dir="5400000" sy="-100000" algn="bl" rotWithShape="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</a:rPr>
              <a:t>Налоговые                                                                    </a:t>
            </a:r>
          </a:p>
          <a:p>
            <a:pPr algn="ctr"/>
            <a:r>
              <a:rPr lang="ru-RU" sz="1200" b="1" dirty="0">
                <a:solidFill>
                  <a:srgbClr val="002060"/>
                </a:solidFill>
              </a:rPr>
              <a:t> доходы</a:t>
            </a: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6660232" y="1772816"/>
            <a:ext cx="1656184" cy="900680"/>
          </a:xfrm>
          <a:prstGeom prst="wedgeRoundRectCallout">
            <a:avLst>
              <a:gd name="adj1" fmla="val -15150"/>
              <a:gd name="adj2" fmla="val 100958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effectLst>
            <a:outerShdw blurRad="76200" dist="50800" dir="5400000" rotWithShape="0">
              <a:srgbClr val="4E3B30">
                <a:alpha val="60000"/>
              </a:srgbClr>
            </a:outerShdw>
            <a:reflection blurRad="6350" stA="50000" endA="300" endPos="90000" dist="50800" dir="5400000" sy="-100000" algn="bl" rotWithShape="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</a:rPr>
              <a:t>Неналоговые доходы           </a:t>
            </a: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683568" y="3645024"/>
          <a:ext cx="7992888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Скругленная прямоугольная выноска 7"/>
          <p:cNvSpPr/>
          <p:nvPr/>
        </p:nvSpPr>
        <p:spPr>
          <a:xfrm>
            <a:off x="683568" y="1844824"/>
            <a:ext cx="1706488" cy="900680"/>
          </a:xfrm>
          <a:prstGeom prst="wedgeRoundRectCallout">
            <a:avLst>
              <a:gd name="adj1" fmla="val -20021"/>
              <a:gd name="adj2" fmla="val 105570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effectLst>
            <a:outerShdw blurRad="76200" dist="50800" dir="5400000" rotWithShape="0">
              <a:srgbClr val="4E3B30">
                <a:alpha val="60000"/>
              </a:srgbClr>
            </a:outerShdw>
            <a:reflection blurRad="6350" stA="50000" endA="300" endPos="90000" dist="50800" dir="5400000" sy="-100000" algn="bl" rotWithShape="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Налоговые и неналоговые                                                                    </a:t>
            </a:r>
            <a:endParaRPr lang="ru-RU" sz="1200" b="1" dirty="0">
              <a:solidFill>
                <a:srgbClr val="002060"/>
              </a:solidFill>
            </a:endParaRPr>
          </a:p>
          <a:p>
            <a:pPr algn="ctr"/>
            <a:r>
              <a:rPr lang="ru-RU" sz="1200" b="1" dirty="0">
                <a:solidFill>
                  <a:srgbClr val="002060"/>
                </a:solidFill>
              </a:rPr>
              <a:t> </a:t>
            </a:r>
            <a:r>
              <a:rPr lang="ru-RU" sz="1200" b="1" dirty="0" smtClean="0">
                <a:solidFill>
                  <a:srgbClr val="002060"/>
                </a:solidFill>
              </a:rPr>
              <a:t>доходы (всего)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335699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7805,0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48264" y="3356992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282,8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79912" y="335699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7522,2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488832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    </a:t>
            </a:r>
            <a:r>
              <a:rPr lang="ru-RU" sz="32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  <a:cs typeface="Arial" pitchFamily="34" charset="0"/>
              </a:rPr>
              <a:t>Динамика безвозмездных поступлений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3568" y="1412776"/>
          <a:ext cx="7776863" cy="4506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2390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     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Расходы  бюджета </a:t>
            </a:r>
            <a:r>
              <a:rPr lang="ru-RU" sz="2700" b="1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Печменского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br>
              <a:rPr lang="ru-RU" sz="27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</a:b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                     сельского поселения</a:t>
            </a:r>
            <a:endParaRPr lang="ru-RU" sz="2700" b="1" dirty="0">
              <a:solidFill>
                <a:schemeClr val="tx2">
                  <a:lumMod val="75000"/>
                </a:schemeClr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84784"/>
            <a:ext cx="756084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    </a:t>
            </a:r>
            <a:r>
              <a:rPr lang="ru-RU" sz="1600" b="1" u="sng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местного бюджета</a:t>
            </a:r>
            <a:r>
              <a:rPr lang="ru-RU" sz="16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денежные средства, направляемые на финансовое обеспечение задач и функций органов местного самоуправления.</a:t>
            </a:r>
          </a:p>
          <a:p>
            <a:pPr>
              <a:buNone/>
            </a:pPr>
            <a:r>
              <a:rPr lang="ru-RU" sz="16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Расходы бюджета </a:t>
            </a:r>
            <a:r>
              <a:rPr lang="ru-RU" sz="16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Печменского</a:t>
            </a:r>
            <a:r>
              <a:rPr lang="ru-RU" sz="16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 формируются по отдельным направлениям необходимым для исполнения полномочий органов местного самоуправления сельского поселения в соответствии с Федеральным законом от 06.10.2003г № 131-ФЗ «Об общих принципах организации местного самоуправления в Российской Федерации»</a:t>
            </a:r>
          </a:p>
          <a:p>
            <a:pPr>
              <a:buNone/>
            </a:pPr>
            <a:r>
              <a:rPr lang="ru-RU" sz="16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Расходы бюджета сельского поселения классифицируются:</a:t>
            </a:r>
          </a:p>
          <a:p>
            <a:pPr>
              <a:buNone/>
            </a:pPr>
            <a:r>
              <a:rPr lang="ru-RU" sz="16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разделам и подразделам;</a:t>
            </a:r>
          </a:p>
          <a:p>
            <a:pPr>
              <a:buNone/>
            </a:pPr>
            <a:r>
              <a:rPr lang="ru-RU" sz="16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целевым статьям(муниципальным </a:t>
            </a:r>
          </a:p>
          <a:p>
            <a:pPr>
              <a:buNone/>
            </a:pPr>
            <a:r>
              <a:rPr lang="ru-RU" sz="16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программам и непрограммным направлениям)</a:t>
            </a:r>
          </a:p>
          <a:p>
            <a:pPr>
              <a:buNone/>
            </a:pPr>
            <a:r>
              <a:rPr lang="ru-RU" sz="16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группам и подгруппам видов расходов</a:t>
            </a:r>
            <a:r>
              <a:rPr lang="ru-RU" sz="18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08912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/>
              <a:t>                  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Исполнение расходов бюджета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Печменского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сельского поселения за 2018 год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           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тыс. руб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844824"/>
          <a:ext cx="8424936" cy="4536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29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439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026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6337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5438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38248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Наименование</a:t>
                      </a:r>
                      <a:endParaRPr lang="ru-RU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059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11273,8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10849,1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96,2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9706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0100</a:t>
                      </a: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3672,9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3522,2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95,9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706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0200</a:t>
                      </a: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203,5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203,5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10013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9706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1553,2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1484,8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95,6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9706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2840,5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2642,0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93,0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9706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Культура , кинематография</a:t>
                      </a: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2795,2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2795,2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9706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141,5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134,4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95,0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970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</a:t>
                      </a:r>
                      <a:r>
                        <a:rPr lang="ru-RU" sz="1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культура и спорт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45,0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45,0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9706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9468544" y="1700808"/>
          <a:ext cx="208280" cy="1011381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101138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mpd="sng">
                      <a:solidFill>
                        <a:srgbClr val="FFFFFF"/>
                      </a:solidFill>
                      <a:prstDash val="solid"/>
                    </a:lnL>
                    <a:lnR w="19050" cmpd="sng">
                      <a:solidFill>
                        <a:srgbClr val="FFFFFF"/>
                      </a:solidFill>
                      <a:prstDash val="solid"/>
                    </a:lnR>
                    <a:lnT w="19050" cmpd="sng">
                      <a:solidFill>
                        <a:srgbClr val="FFFFFF"/>
                      </a:solidFill>
                      <a:prstDash val="solid"/>
                    </a:lnT>
                    <a:lnB w="19050" cmpd="sng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283152" cy="936104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расходов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</a:t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Печменского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691680" y="2348880"/>
          <a:ext cx="6696744" cy="3831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2132856"/>
            <a:ext cx="7488832" cy="720080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Доходы  10783,5 тыс. руб.</a:t>
            </a:r>
            <a:endParaRPr lang="ru-RU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76672"/>
            <a:ext cx="8064896" cy="9361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orbel (Основной текст)"/>
              </a:rPr>
              <a:t>Исполнение основных показателей бюджета </a:t>
            </a:r>
            <a:r>
              <a:rPr lang="ru-RU" b="1" dirty="0" err="1" smtClean="0">
                <a:solidFill>
                  <a:schemeClr val="bg1"/>
                </a:solidFill>
                <a:latin typeface="Corbel (Основной текст)"/>
              </a:rPr>
              <a:t>Печменского</a:t>
            </a:r>
            <a:r>
              <a:rPr lang="ru-RU" b="1" dirty="0" smtClean="0">
                <a:solidFill>
                  <a:schemeClr val="bg1"/>
                </a:solidFill>
                <a:latin typeface="Corbel (Основной текст)"/>
              </a:rPr>
              <a:t>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Corbel (Основной текст)"/>
              </a:rPr>
              <a:t>сельского поселения за 2018 год</a:t>
            </a:r>
            <a:endParaRPr lang="ru-RU" b="1" dirty="0">
              <a:solidFill>
                <a:schemeClr val="bg1"/>
              </a:solidFill>
              <a:latin typeface="Corbel (Основной текст)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3573016"/>
            <a:ext cx="7488832" cy="720080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Расходы  10849,1 тыс. руб.  </a:t>
            </a:r>
            <a:endParaRPr lang="ru-RU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4941168"/>
            <a:ext cx="7488832" cy="936104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Превышение расходов над доходами</a:t>
            </a:r>
          </a:p>
          <a:p>
            <a:pPr algn="ctr"/>
            <a:r>
              <a:rPr lang="ru-RU" smtClean="0">
                <a:solidFill>
                  <a:schemeClr val="accent1">
                    <a:lumMod val="25000"/>
                  </a:schemeClr>
                </a:solidFill>
              </a:rPr>
              <a:t>(дефицит</a:t>
            </a:r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) </a:t>
            </a:r>
          </a:p>
          <a:p>
            <a:pPr algn="ctr"/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65,6 тыс. руб.</a:t>
            </a:r>
            <a:endParaRPr lang="ru-RU" dirty="0">
              <a:solidFill>
                <a:schemeClr val="accent1">
                  <a:lumMod val="25000"/>
                </a:schemeClr>
              </a:solidFill>
            </a:endParaRPr>
          </a:p>
        </p:txBody>
      </p:sp>
      <p:cxnSp>
        <p:nvCxnSpPr>
          <p:cNvPr id="11" name="Shape 10"/>
          <p:cNvCxnSpPr>
            <a:stCxn id="6" idx="1"/>
            <a:endCxn id="6" idx="3"/>
          </p:cNvCxnSpPr>
          <p:nvPr/>
        </p:nvCxnSpPr>
        <p:spPr>
          <a:xfrm rot="10800000" flipH="1">
            <a:off x="899592" y="249289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/>
          <p:nvPr/>
        </p:nvCxnSpPr>
        <p:spPr>
          <a:xfrm rot="10800000" flipH="1">
            <a:off x="899592" y="393305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/>
          <p:nvPr/>
        </p:nvCxnSpPr>
        <p:spPr>
          <a:xfrm rot="10800000" flipH="1">
            <a:off x="971600" y="5445224"/>
            <a:ext cx="7488832" cy="12700"/>
          </a:xfrm>
          <a:prstGeom prst="bentConnector5">
            <a:avLst>
              <a:gd name="adj1" fmla="val -3053"/>
              <a:gd name="adj2" fmla="val -5510490"/>
              <a:gd name="adj3" fmla="val 103238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44824"/>
            <a:ext cx="7293496" cy="1656184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/>
              <a:t>                                                              </a:t>
            </a:r>
            <a:r>
              <a:rPr lang="ru-RU" sz="4400" b="1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Спасибо за внимание</a:t>
            </a:r>
            <a:r>
              <a:rPr lang="ru-RU" sz="54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5400" b="1" dirty="0">
                <a:solidFill>
                  <a:schemeClr val="tx2">
                    <a:lumMod val="75000"/>
                  </a:schemeClr>
                </a:solidFill>
              </a:rPr>
            </a:br>
            <a:endParaRPr lang="ru-RU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2331</TotalTime>
  <Words>380</Words>
  <Application>Microsoft Office PowerPoint</Application>
  <PresentationFormat>Экран (4:3)</PresentationFormat>
  <Paragraphs>99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Литейная</vt:lpstr>
      <vt:lpstr>Отчет об исполнении бюджета  Печменского сельского поселения Бардымского муниципального района Пермского края  за 2018 год</vt:lpstr>
      <vt:lpstr>Слайд 2</vt:lpstr>
      <vt:lpstr>      Структура налоговых и неналоговых доходов бюджета Печменского сельского поселения                                                                     тыс.руб.</vt:lpstr>
      <vt:lpstr>     Динамика безвозмездных поступлений</vt:lpstr>
      <vt:lpstr>      Расходы  бюджета Печменского                        сельского поселения</vt:lpstr>
      <vt:lpstr>                   Исполнение расходов бюджета Печменского сельского поселения за 2018 год                                                                                     тыс. руб.</vt:lpstr>
      <vt:lpstr> Структура расходов бюджета Печменского сельского поселения  на 2018 год</vt:lpstr>
      <vt:lpstr>Слайд 8</vt:lpstr>
      <vt:lpstr>                                                              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Красноясыльского сельского поселения Ординского района за 2016 год</dc:title>
  <dc:creator>Lega</dc:creator>
  <cp:lastModifiedBy>Пользователь</cp:lastModifiedBy>
  <cp:revision>256</cp:revision>
  <dcterms:created xsi:type="dcterms:W3CDTF">2017-05-24T17:51:22Z</dcterms:created>
  <dcterms:modified xsi:type="dcterms:W3CDTF">2019-04-19T10:58:44Z</dcterms:modified>
</cp:coreProperties>
</file>