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72"/>
          <c:h val="0.73443228530163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70</a:t>
                    </a:r>
                    <a:r>
                      <a:rPr lang="en-US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1">
                            <a:lumMod val="75000"/>
                          </a:schemeClr>
                        </a:solidFill>
                      </a:defRPr>
                    </a:pPr>
                    <a:r>
                      <a:rPr lang="ru-RU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30%</a:t>
                    </a:r>
                    <a:endParaRPr lang="en-US" b="0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0.70000000000000029</c:v>
                </c:pt>
                <c:pt idx="1">
                  <c:v>0.30000000000000016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13"/>
          <c:w val="0.2438949202403437"/>
          <c:h val="0.2853007914945497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191537641848648E-2"/>
          <c:y val="4.9478480091254884E-2"/>
          <c:w val="0.94234080828625877"/>
          <c:h val="0.8298956365959355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883277486048E-2"/>
                  <c:y val="-5.33000004438467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4971,7</a:t>
                    </a:r>
                    <a:endParaRPr lang="en-US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79705171609684E-2"/>
                  <c:y val="-3.9921572282659391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4971,4</a:t>
                    </a:r>
                    <a:endParaRPr lang="en-US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8E-2"/>
                  <c:y val="-6.97626479002335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4971.7</c:v>
                </c:pt>
                <c:pt idx="1">
                  <c:v>4971.4000000000005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</c:numCache>
            </c:numRef>
          </c:val>
        </c:ser>
        <c:shape val="cylinder"/>
        <c:axId val="112371968"/>
        <c:axId val="112390144"/>
        <c:axId val="112335488"/>
      </c:bar3DChart>
      <c:catAx>
        <c:axId val="112371968"/>
        <c:scaling>
          <c:orientation val="minMax"/>
        </c:scaling>
        <c:axPos val="b"/>
        <c:numFmt formatCode="General" sourceLinked="0"/>
        <c:tickLblPos val="nextTo"/>
        <c:crossAx val="112390144"/>
        <c:crosses val="autoZero"/>
        <c:auto val="1"/>
        <c:lblAlgn val="ctr"/>
        <c:lblOffset val="100"/>
      </c:catAx>
      <c:valAx>
        <c:axId val="11239014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2371968"/>
        <c:crosses val="autoZero"/>
        <c:crossBetween val="between"/>
      </c:valAx>
      <c:serAx>
        <c:axId val="112335488"/>
        <c:scaling>
          <c:orientation val="minMax"/>
        </c:scaling>
        <c:delete val="1"/>
        <c:axPos val="b"/>
        <c:tickLblPos val="none"/>
        <c:crossAx val="11239014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312780061474611"/>
          <c:y val="9.7649547022897965E-2"/>
          <c:w val="0.46481475603239852"/>
          <c:h val="0.810559163791352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0.16038</cdr:x>
      <cdr:y>0.06392</cdr:y>
    </cdr:from>
    <cdr:to>
      <cdr:x>0.28018</cdr:x>
      <cdr:y>0.17578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88032"/>
          <a:ext cx="914415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accent2">
                  <a:lumMod val="75000"/>
                </a:schemeClr>
              </a:solidFill>
            </a:rPr>
            <a:t>т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ыс. руб</a:t>
          </a:r>
          <a:r>
            <a:rPr lang="ru-RU" sz="1400" dirty="0" smtClean="0"/>
            <a:t>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29614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Отчет об исполнении бюджета</a:t>
            </a:r>
            <a:b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Брюзлинского</a:t>
            </a:r>
            <a: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2400" b="1" dirty="0" err="1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муниципального района Пермского края </a:t>
            </a:r>
            <a:b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400" b="1" dirty="0" smtClean="0">
                <a:ln>
                  <a:prstDash val="solid"/>
                </a:ln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за 2020 год</a:t>
            </a:r>
            <a:endParaRPr lang="ru-RU" sz="2400" b="1" dirty="0">
              <a:ln>
                <a:prstDash val="solid"/>
              </a:ln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Содержимое 7" descr="business52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6">
                    <a:lumMod val="25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accent6">
                    <a:lumMod val="25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2132856"/>
            <a:ext cx="2232248" cy="27363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800" y="4581128"/>
            <a:ext cx="3672408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3068960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483768" y="3068960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75956" y="389705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Брюзлинского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dirty="0" smtClean="0">
                <a:solidFill>
                  <a:schemeClr val="accent6">
                    <a:lumMod val="25000"/>
                  </a:schemeClr>
                </a:solidFill>
              </a:rPr>
              <a:t>.</a:t>
            </a:r>
            <a:endParaRPr lang="ru-RU" sz="18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628800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876256" y="1628800"/>
            <a:ext cx="1800200" cy="972688"/>
          </a:xfrm>
          <a:prstGeom prst="wedgeRoundRectCallout">
            <a:avLst>
              <a:gd name="adj1" fmla="val -22457"/>
              <a:gd name="adj2" fmla="val 99533"/>
              <a:gd name="adj3" fmla="val 16667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11560" y="1628800"/>
            <a:ext cx="1800200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доходы (всего)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95536" y="2924944"/>
            <a:ext cx="8291264" cy="364959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1372,0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961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,6                                               410,4</a:t>
            </a:r>
          </a:p>
          <a:p>
            <a:pPr>
              <a:buNone/>
            </a:pP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Брюзлинского</a:t>
            </a:r>
            <a:r>
              <a:rPr lang="ru-RU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      сельского поселения</a:t>
            </a:r>
            <a:endParaRPr lang="ru-RU" sz="2700" b="1" dirty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800" b="1" u="sng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800" b="1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Брюзлинского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Исполнение расходов бюджета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Брюзлинского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 за 2020 год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                                         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тыс. руб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640962" cy="36489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92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4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5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0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65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ru-RU" sz="1200" dirty="0" smtClean="0"/>
                        <a:t>  Наименование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          </a:t>
                      </a:r>
                      <a:r>
                        <a:rPr lang="ru-RU" sz="1200" dirty="0" smtClean="0"/>
                        <a:t>   Утверждено   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6363,6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6087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95,7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1039,8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1668,6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1562,1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2744,0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2744,0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87208" cy="93610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</a:rPr>
              <a:t>   </a:t>
            </a:r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Структура расходов </a:t>
            </a: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бюджета</a:t>
            </a:r>
            <a:b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Брюзлинского</a:t>
            </a: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сельского </a:t>
            </a: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поселения</a:t>
            </a:r>
            <a:b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на </a:t>
            </a:r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2020 </a:t>
            </a:r>
            <a:r>
              <a:rPr lang="ru-RU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Доходы  6343,4 тыс. руб.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bg1">
                    <a:lumMod val="50000"/>
                    <a:lumOff val="50000"/>
                  </a:schemeClr>
                </a:solidFill>
                <a:latin typeface="Corbel (Основной текст)"/>
              </a:rPr>
              <a:t>Брюзлинского</a:t>
            </a:r>
            <a:r>
              <a:rPr lang="ru-RU" b="1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orbel (Основной текст)"/>
              </a:rPr>
              <a:t>сельского поселения </a:t>
            </a:r>
            <a:r>
              <a:rPr lang="ru-RU" b="1" smtClean="0">
                <a:solidFill>
                  <a:schemeClr val="bg1">
                    <a:lumMod val="50000"/>
                    <a:lumOff val="50000"/>
                  </a:schemeClr>
                </a:solidFill>
                <a:latin typeface="Corbel (Основной текст)"/>
              </a:rPr>
              <a:t>за 2020 </a:t>
            </a:r>
            <a:r>
              <a:rPr lang="ru-RU" b="1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orbel (Основной текст)"/>
              </a:rPr>
              <a:t>год</a:t>
            </a:r>
            <a:endParaRPr lang="ru-RU" b="1" dirty="0">
              <a:solidFill>
                <a:schemeClr val="bg1">
                  <a:lumMod val="50000"/>
                  <a:lumOff val="50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Расходы  6087,5  тыс. руб.  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профицит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)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255,9 тыс. руб.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65353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2274</TotalTime>
  <Words>365</Words>
  <Application>Microsoft Office PowerPoint</Application>
  <PresentationFormat>Экран (4:3)</PresentationFormat>
  <Paragraphs>88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Отчет об исполнении бюджета  Брюзлинского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Брюзлинского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Брюзлинского        сельского поселения</vt:lpstr>
      <vt:lpstr>                   Исполнение расходов бюджета Брюзлинского сельского поселения за 2020 год                                                                                     тыс. руб.</vt:lpstr>
      <vt:lpstr>   Структура расходов бюджета  Брюзлинского сельского поселения  на 2020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265</cp:revision>
  <dcterms:created xsi:type="dcterms:W3CDTF">2017-05-24T17:51:22Z</dcterms:created>
  <dcterms:modified xsi:type="dcterms:W3CDTF">2021-04-13T09:59:14Z</dcterms:modified>
</cp:coreProperties>
</file>