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0" r:id="rId3"/>
    <p:sldId id="261" r:id="rId4"/>
    <p:sldId id="262" r:id="rId5"/>
    <p:sldId id="275" r:id="rId6"/>
    <p:sldId id="276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0.84</c:v>
                </c:pt>
                <c:pt idx="1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534525099063067"/>
          <c:y val="0.54687505985924934"/>
          <c:w val="0.34363166824056585"/>
          <c:h val="0.2893969635557734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6372978287978386E-2"/>
                  <c:y val="-6.4668740510313724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4202,90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6262845145970224E-2"/>
                  <c:y val="-7.054771692034218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4134</a:t>
                    </a:r>
                    <a:r>
                      <a:rPr lang="ru-RU" smtClean="0"/>
                      <a:t>,00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813142257298514E-2"/>
                  <c:y val="-5.2910787690256637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4202.8999999999996</c:v>
                </c:pt>
                <c:pt idx="1">
                  <c:v>4134</c:v>
                </c:pt>
                <c:pt idx="2">
                  <c:v>4410.29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62540800"/>
        <c:axId val="62744064"/>
        <c:axId val="0"/>
      </c:bar3DChart>
      <c:catAx>
        <c:axId val="62540800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62744064"/>
        <c:crosses val="autoZero"/>
        <c:auto val="1"/>
        <c:lblAlgn val="ctr"/>
        <c:lblOffset val="100"/>
      </c:catAx>
      <c:valAx>
        <c:axId val="62744064"/>
        <c:scaling>
          <c:orientation val="minMax"/>
        </c:scaling>
        <c:axPos val="l"/>
        <c:numFmt formatCode="General" sourceLinked="1"/>
        <c:majorTickMark val="none"/>
        <c:tickLblPos val="none"/>
        <c:crossAx val="625408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764704"/>
            <a:ext cx="5328592" cy="302433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rgbClr val="FFC000"/>
                </a:solidFill>
              </a:rPr>
              <a:t>Бюджет </a:t>
            </a:r>
            <a:r>
              <a:rPr lang="ru-RU" sz="3100" dirty="0" err="1" smtClean="0">
                <a:solidFill>
                  <a:srgbClr val="FFC000"/>
                </a:solidFill>
              </a:rPr>
              <a:t>Брюзлинского</a:t>
            </a:r>
            <a:r>
              <a:rPr lang="ru-RU" sz="3100" dirty="0" smtClean="0">
                <a:solidFill>
                  <a:srgbClr val="FFC000"/>
                </a:solidFill>
              </a:rPr>
              <a:t> </a:t>
            </a:r>
            <a:r>
              <a:rPr lang="ru-RU" sz="3100" dirty="0">
                <a:solidFill>
                  <a:srgbClr val="FFC000"/>
                </a:solidFill>
              </a:rPr>
              <a:t>сельского поселения </a:t>
            </a:r>
            <a:r>
              <a:rPr lang="ru-RU" sz="3100" dirty="0" err="1" smtClean="0">
                <a:solidFill>
                  <a:srgbClr val="FFC000"/>
                </a:solidFill>
              </a:rPr>
              <a:t>Бардымского</a:t>
            </a:r>
            <a:r>
              <a:rPr lang="ru-RU" sz="3100" dirty="0" smtClean="0">
                <a:solidFill>
                  <a:srgbClr val="FFC000"/>
                </a:solidFill>
              </a:rPr>
              <a:t>  </a:t>
            </a:r>
            <a:r>
              <a:rPr lang="ru-RU" sz="3100" dirty="0">
                <a:solidFill>
                  <a:srgbClr val="FFC000"/>
                </a:solidFill>
              </a:rPr>
              <a:t>муниципального </a:t>
            </a:r>
            <a:r>
              <a:rPr lang="ru-RU" sz="3100" dirty="0" smtClean="0">
                <a:solidFill>
                  <a:srgbClr val="FFC000"/>
                </a:solidFill>
              </a:rPr>
              <a:t>района Пермского края </a:t>
            </a:r>
            <a:r>
              <a:rPr lang="ru-RU" sz="3100" dirty="0">
                <a:solidFill>
                  <a:srgbClr val="FFC000"/>
                </a:solidFill>
              </a:rPr>
              <a:t>на </a:t>
            </a:r>
            <a:r>
              <a:rPr lang="ru-RU" sz="3100" dirty="0" smtClean="0">
                <a:solidFill>
                  <a:srgbClr val="FFC000"/>
                </a:solidFill>
              </a:rPr>
              <a:t>2020 </a:t>
            </a:r>
            <a:r>
              <a:rPr lang="ru-RU" sz="3100" dirty="0">
                <a:solidFill>
                  <a:srgbClr val="FFC000"/>
                </a:solidFill>
              </a:rPr>
              <a:t>и плановый период </a:t>
            </a:r>
            <a:r>
              <a:rPr lang="ru-RU" sz="3100" dirty="0" smtClean="0">
                <a:solidFill>
                  <a:srgbClr val="FFC000"/>
                </a:solidFill>
              </a:rPr>
              <a:t>2021-2022 </a:t>
            </a:r>
            <a:r>
              <a:rPr lang="ru-RU" sz="3100" dirty="0">
                <a:solidFill>
                  <a:srgbClr val="FFC000"/>
                </a:solidFill>
              </a:rPr>
              <a:t>гг.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077072"/>
            <a:ext cx="3672408" cy="3600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620688"/>
            <a:ext cx="1944216" cy="1955242"/>
          </a:xfrm>
          <a:prstGeom prst="rect">
            <a:avLst/>
          </a:prstGeom>
          <a:noFill/>
        </p:spPr>
      </p:pic>
      <p:pic>
        <p:nvPicPr>
          <p:cNvPr id="4" name="Picture 2" descr="http://orda.permarea.ru/upload/pages/11437/image_1362538724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3501008"/>
            <a:ext cx="3752646" cy="2304256"/>
          </a:xfrm>
          <a:prstGeom prst="rect">
            <a:avLst/>
          </a:prstGeom>
          <a:noFill/>
        </p:spPr>
      </p:pic>
      <p:pic>
        <p:nvPicPr>
          <p:cNvPr id="6" name="Рисунок 5" descr="http://static.panoramio.com/photos/large/79159162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076056" y="4581128"/>
            <a:ext cx="30963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93610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       </a:t>
            </a:r>
            <a:r>
              <a:rPr lang="ru-RU" sz="2400" dirty="0" smtClean="0"/>
              <a:t>        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>Динамика расходов бюджета </a:t>
            </a:r>
            <a:r>
              <a:rPr lang="ru-RU" sz="2700" dirty="0" err="1" smtClean="0">
                <a:solidFill>
                  <a:schemeClr val="accent6">
                    <a:lumMod val="75000"/>
                  </a:schemeClr>
                </a:solidFill>
              </a:rPr>
              <a:t>Брюзлинского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                 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>сельского 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</a:rPr>
              <a:t>поселения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9" y="1484785"/>
          <a:ext cx="8496944" cy="500947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885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3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8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51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055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                                 Наименование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Совета депутатов </a:t>
                      </a:r>
                      <a:r>
                        <a:rPr lang="ru-RU" sz="12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Брюзлинского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сельского поселения 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              №        </a:t>
                      </a:r>
                      <a:r>
                        <a:rPr lang="ru-RU" sz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«О бюджете </a:t>
                      </a:r>
                      <a:r>
                        <a:rPr lang="ru-RU" sz="12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Брюзлинского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2020-2022 </a:t>
                      </a:r>
                      <a:r>
                        <a:rPr lang="ru-RU" sz="12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8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2020г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2021г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2022г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5290,90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5099,35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5252,99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1632,76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529,90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858,90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89,70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94,90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697,00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645,56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1744,55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1563,99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2221,38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2322,00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2322,00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cs typeface="+mn-cs"/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Условно утвержденные расходы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191,55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37,91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5447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404664"/>
            <a:ext cx="10307488" cy="12961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      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Структура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расходов бюджета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Брюзлинскогоского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сельского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поселения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2020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19256" cy="411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95320" cy="360040"/>
          </a:xfrm>
        </p:spPr>
        <p:txBody>
          <a:bodyPr>
            <a:normAutofit fontScale="90000"/>
          </a:bodyPr>
          <a:lstStyle/>
          <a:p>
            <a:r>
              <a:rPr lang="ru-RU" altLang="ru-RU" sz="27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kern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2700" kern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altLang="ru-RU" sz="2700" kern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700" kern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1916832"/>
            <a:ext cx="3960440" cy="2016224"/>
          </a:xfrm>
          <a:prstGeom prst="octagon">
            <a:avLst>
              <a:gd name="adj" fmla="val 29287"/>
            </a:avLst>
          </a:prstGeom>
          <a:solidFill>
            <a:schemeClr val="accent6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Межбюджетные трансферты</a:t>
            </a: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 </a:t>
            </a:r>
          </a:p>
          <a:p>
            <a:pPr algn="ctr">
              <a:buNone/>
            </a:pP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827584" y="4509120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Субвенции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</a:rPr>
              <a:t>(от лат. "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</a:rPr>
              <a:t>Subvenire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</a:rPr>
              <a:t>" –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124745"/>
            <a:ext cx="84969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600" b="1" i="1" u="sng" kern="0" dirty="0">
                <a:solidFill>
                  <a:schemeClr val="accent4">
                    <a:lumMod val="75000"/>
                  </a:schemeClr>
                </a:solidFill>
              </a:rPr>
              <a:t>Межбюджетные отношения</a:t>
            </a:r>
            <a:r>
              <a:rPr lang="ru-RU" altLang="ru-RU" sz="1600" kern="0" dirty="0">
                <a:solidFill>
                  <a:schemeClr val="accent4">
                    <a:lumMod val="75000"/>
                  </a:schemeClr>
                </a:solidFill>
              </a:rPr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9512" y="2060848"/>
            <a:ext cx="2232248" cy="2376264"/>
          </a:xfrm>
          <a:prstGeom prst="horizontalScroll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Дотации</a:t>
            </a:r>
            <a:r>
              <a:rPr lang="ru-RU" sz="1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от лат. "</a:t>
            </a: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Dotatio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" – дар, пожертвование</a:t>
            </a:r>
            <a:r>
              <a:rPr lang="ru-RU" sz="14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) – 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предоставляются без определения конкретной цели их использования</a:t>
            </a:r>
            <a:endParaRPr lang="ru-RU" sz="14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660232" y="2060848"/>
            <a:ext cx="2232248" cy="2304256"/>
          </a:xfrm>
          <a:prstGeom prst="horizontalScroll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Иные межбюджетные трансферты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860032" y="4509120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Субсидии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</a:rPr>
              <a:t>(от лат. "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</a:rPr>
              <a:t>Subsidium</a:t>
            </a:r>
            <a:r>
              <a:rPr lang="ru-RU" sz="1400" dirty="0">
                <a:solidFill>
                  <a:schemeClr val="accent4">
                    <a:lumMod val="75000"/>
                  </a:schemeClr>
                </a:solidFill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Муниципальная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/>
              </a:rPr>
              <a:t>программа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effectLst/>
              </a:rPr>
              <a:t> 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«Развитие культуры»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498383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2221,38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2322,00 тыс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</a:t>
            </a:r>
          </a:p>
          <a:p>
            <a:pPr>
              <a:buFont typeface="Courier New" pitchFamily="49" charset="0"/>
              <a:buChar char="o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2322,00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endParaRPr lang="ru-RU" dirty="0"/>
          </a:p>
        </p:txBody>
      </p:sp>
      <p:pic>
        <p:nvPicPr>
          <p:cNvPr id="5" name="Рисунок 4" descr="http://static.panoramio.com/photos/large/87173140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15816" y="3933056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1268760"/>
            <a:ext cx="7920880" cy="51845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72008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Муниципальная программа</a:t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«Развитие дорожного хозяйства»</a:t>
            </a:r>
            <a:endParaRPr lang="ru-RU" sz="27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34076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697,00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407,00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407,00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3573016"/>
            <a:ext cx="432048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632848" cy="46805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Муниципальная программа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«Благоустройство территории 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Брюзлинского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сельского поселения»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55679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645,56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1130,05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999,49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468544" cy="158417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ffectLst/>
              </a:rPr>
              <a:t>                                                              Спасибо 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pic>
        <p:nvPicPr>
          <p:cNvPr id="6" name="Содержимое 5" descr="den_rozhdenie_67_let_036_jp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924944"/>
            <a:ext cx="5213855" cy="345638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75264"/>
          </a:xfrm>
        </p:spPr>
        <p:txBody>
          <a:bodyPr>
            <a:normAutofit/>
          </a:bodyPr>
          <a:lstStyle/>
          <a:p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Бюджетный процесс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600"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latin typeface="Arial" pitchFamily="34" charset="0"/>
                <a:cs typeface="Arial" pitchFamily="34" charset="0"/>
              </a:rPr>
            </a:b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156176" y="2708920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dirty="0" smtClean="0">
                <a:solidFill>
                  <a:srgbClr val="0070C0"/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dirty="0" smtClean="0">
                <a:solidFill>
                  <a:srgbClr val="0070C0"/>
                </a:solidFill>
              </a:rPr>
              <a:t>проекта </a:t>
            </a:r>
            <a:r>
              <a:rPr lang="ru-RU" altLang="ru-RU" sz="1800" dirty="0">
                <a:solidFill>
                  <a:srgbClr val="0070C0"/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dirty="0" smtClean="0">
                <a:solidFill>
                  <a:srgbClr val="0070C0"/>
                </a:solidFill>
              </a:rPr>
              <a:t>очередного года</a:t>
            </a:r>
            <a:endParaRPr lang="ru-RU" altLang="ru-RU" sz="1800" dirty="0">
              <a:solidFill>
                <a:srgbClr val="0070C0"/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 rot="21376025">
            <a:off x="8388424" y="3789040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136326" y="584321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084168" y="4437112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бюджета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131840" y="5301208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844824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3356992"/>
            <a:ext cx="2519363" cy="1512887"/>
          </a:xfrm>
          <a:prstGeom prst="ellipse">
            <a:avLst/>
          </a:prstGeom>
          <a:ln w="57150">
            <a:solidFill>
              <a:schemeClr val="tx1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251520" y="263691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 бюджета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1000000">
            <a:off x="2299772" y="2264022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509120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бюджета </a:t>
            </a:r>
          </a:p>
          <a:p>
            <a:pPr algn="ctr" eaLnBrk="1" hangingPunct="1"/>
            <a:r>
              <a:rPr lang="ru-RU" altLang="ru-RU" dirty="0">
                <a:solidFill>
                  <a:srgbClr val="0070C0"/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200000">
            <a:off x="6064317" y="2314824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463917" y="591522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216568" y="425713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572000" y="4869160"/>
            <a:ext cx="0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2987824" y="4581128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2987824" y="3573016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4572000" y="3140968"/>
            <a:ext cx="0" cy="1438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868144" y="3645024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724128" y="450912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496944" cy="51125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Совета депутатов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</a:t>
            </a:r>
          </a:p>
          <a:p>
            <a:pPr algn="just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особенностью проекта решения о бюджете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7" y="293998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5703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just">
              <a:buClr>
                <a:schemeClr val="tx2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chemeClr val="tx2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5290,90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из них налоговые и неналоговые запланированы в сумме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1088,00 тыс.руб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Безвозмездные поступления запланированы в сумме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4202,90 тыс.руб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2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5222,00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68,90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в 2021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chemeClr val="tx2">
                  <a:lumMod val="25000"/>
                </a:schemeClr>
              </a:buClr>
              <a:buFont typeface="Wingdings" pitchFamily="2" charset="2"/>
              <a:buChar char="q"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объеме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5498,29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увеличением 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уровня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207,39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376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3762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764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7776864" cy="7920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Доходы бюджета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Расходы бюджета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365104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565650" y="-21034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858120" cy="7920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900" b="1" dirty="0" smtClean="0">
                <a:solidFill>
                  <a:schemeClr val="accent6">
                    <a:lumMod val="75000"/>
                  </a:schemeClr>
                </a:solidFill>
              </a:rPr>
              <a:t>Доходы бюджета </a:t>
            </a:r>
            <a:r>
              <a:rPr lang="ru-RU" sz="2900" dirty="0" smtClean="0">
                <a:solidFill>
                  <a:schemeClr val="accent6">
                    <a:lumMod val="75000"/>
                  </a:schemeClr>
                </a:solidFill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628800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2636912"/>
            <a:ext cx="216024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Налоговые доходы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1880" y="2924944"/>
            <a:ext cx="216024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Неналоговые доходы</a:t>
            </a:r>
            <a:endParaRPr lang="ru-RU" sz="1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6176" y="2636912"/>
            <a:ext cx="2160240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Безвозмездные поступления</a:t>
            </a:r>
            <a:endParaRPr lang="ru-RU" sz="1600" b="1" dirty="0"/>
          </a:p>
        </p:txBody>
      </p: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572000" y="2204864"/>
            <a:ext cx="0" cy="72008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347864" y="3501008"/>
            <a:ext cx="2520280" cy="2880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другие.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3568" y="321297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другие налоги.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084168" y="3212976"/>
            <a:ext cx="2448272" cy="2880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86409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effectLst/>
              </a:rPr>
              <a:t>      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ffectLst/>
              </a:rPr>
              <a:t>Структура налоговых и неналоговых доходов бюджета</a:t>
            </a:r>
            <a:br>
              <a:rPr lang="ru-RU" sz="27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ffectLst/>
              </a:rPr>
              <a:t>                  </a:t>
            </a:r>
            <a:r>
              <a:rPr lang="ru-RU" sz="270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Брюзлинского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ffectLst/>
              </a:rPr>
              <a:t>сельского поселения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</a:rPr>
              <a:t>тыс.руб.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2020г  -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1088,00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2020г  -911,00                                   2020г  -177,00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2021г  -1088,00                                     2021г  -911,00                                   2021г  -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177,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00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2022г  -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1088,00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2022г  -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911,00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2022г  -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177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,00                             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772816"/>
            <a:ext cx="1800200" cy="936104"/>
          </a:xfrm>
          <a:prstGeom prst="wedgeRoundRectCallout">
            <a:avLst>
              <a:gd name="adj1" fmla="val -21603"/>
              <a:gd name="adj2" fmla="val 4923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Налоговые и </a:t>
            </a:r>
          </a:p>
          <a:p>
            <a:pPr algn="ctr"/>
            <a:r>
              <a:rPr lang="ru-RU" dirty="0"/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51920" y="1772816"/>
            <a:ext cx="1706488" cy="936104"/>
          </a:xfrm>
          <a:prstGeom prst="wedgeRoundRectCallout">
            <a:avLst>
              <a:gd name="adj1" fmla="val -20021"/>
              <a:gd name="adj2" fmla="val 4711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Налоговые                                                                    </a:t>
            </a:r>
          </a:p>
          <a:p>
            <a:pPr algn="ctr"/>
            <a:r>
              <a:rPr lang="ru-RU" dirty="0"/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04248" y="1772816"/>
            <a:ext cx="1706488" cy="972688"/>
          </a:xfrm>
          <a:prstGeom prst="wedgeRoundRectCallout">
            <a:avLst>
              <a:gd name="adj1" fmla="val -20021"/>
              <a:gd name="adj2" fmla="val 4825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619672" y="4221088"/>
          <a:ext cx="6912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     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Расходы  бюджета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</a:rPr>
              <a:t>Брюзлинского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6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Брюзлинского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D4E1ED"/>
      </a:dk1>
      <a:lt1>
        <a:srgbClr val="F8E5DA"/>
      </a:lt1>
      <a:dk2>
        <a:srgbClr val="AFCAC4"/>
      </a:dk2>
      <a:lt2>
        <a:srgbClr val="EBDDC3"/>
      </a:lt2>
      <a:accent1>
        <a:srgbClr val="94B6D2"/>
      </a:accent1>
      <a:accent2>
        <a:srgbClr val="7AA89D"/>
      </a:accent2>
      <a:accent3>
        <a:srgbClr val="A5AB81"/>
      </a:accent3>
      <a:accent4>
        <a:srgbClr val="395750"/>
      </a:accent4>
      <a:accent5>
        <a:srgbClr val="7BA79D"/>
      </a:accent5>
      <a:accent6>
        <a:srgbClr val="968C8C"/>
      </a:accent6>
      <a:hlink>
        <a:srgbClr val="716767"/>
      </a:hlink>
      <a:folHlink>
        <a:srgbClr val="84A9C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2171</TotalTime>
  <Words>849</Words>
  <Application>Microsoft Office PowerPoint</Application>
  <PresentationFormat>Экран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  Бюджет Брюзлинского сельского поселения Бардымского  муниципального района Пермского края на 2020 и плановый период 2021-2022 гг.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                  Брюзлинского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Брюзлинского    сельского поселения</vt:lpstr>
      <vt:lpstr>               Динамика расходов бюджета Брюзлинского                 сельского поселения                                                        (тыс.руб.)</vt:lpstr>
      <vt:lpstr>               Структура расходов бюджета Брюзлинскогоского сельского поселения        на 2020 год</vt:lpstr>
      <vt:lpstr> Основные сведения   о межбюджетных отношениях </vt:lpstr>
      <vt:lpstr>Муниципальная программа    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Брюзлинского сельского поселения»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237</cp:revision>
  <dcterms:created xsi:type="dcterms:W3CDTF">2017-05-24T17:51:22Z</dcterms:created>
  <dcterms:modified xsi:type="dcterms:W3CDTF">2020-03-17T09:22:51Z</dcterms:modified>
</cp:coreProperties>
</file>