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0" r:id="rId1"/>
  </p:sldMasterIdLst>
  <p:notesMasterIdLst>
    <p:notesMasterId r:id="rId11"/>
  </p:notesMasterIdLst>
  <p:sldIdLst>
    <p:sldId id="256" r:id="rId2"/>
    <p:sldId id="275" r:id="rId3"/>
    <p:sldId id="278" r:id="rId4"/>
    <p:sldId id="264" r:id="rId5"/>
    <p:sldId id="265" r:id="rId6"/>
    <p:sldId id="277" r:id="rId7"/>
    <p:sldId id="267" r:id="rId8"/>
    <p:sldId id="276" r:id="rId9"/>
    <p:sldId id="27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40" autoAdjust="0"/>
  </p:normalViewPr>
  <p:slideViewPr>
    <p:cSldViewPr>
      <p:cViewPr>
        <p:scale>
          <a:sx n="69" d="100"/>
          <a:sy n="69" d="100"/>
        </p:scale>
        <p:origin x="-132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3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9.3813453351518864E-3"/>
          <c:y val="0.20677779097341675"/>
          <c:w val="0.68905726331333594"/>
          <c:h val="0.7344322853016318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rgbClr val="002060"/>
                        </a:solidFill>
                      </a:rPr>
                      <a:t>86</a:t>
                    </a:r>
                    <a:r>
                      <a:rPr lang="en-US" dirty="0" smtClean="0">
                        <a:solidFill>
                          <a:srgbClr val="002060"/>
                        </a:solidFill>
                      </a:rPr>
                      <a:t>%</a:t>
                    </a:r>
                    <a:endParaRPr lang="en-US" dirty="0">
                      <a:solidFill>
                        <a:srgbClr val="002060"/>
                      </a:solidFill>
                    </a:endParaRP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rgbClr val="002060"/>
                        </a:solidFill>
                      </a:rPr>
                      <a:t>14</a:t>
                    </a:r>
                    <a:r>
                      <a:rPr lang="en-US" dirty="0" smtClean="0">
                        <a:solidFill>
                          <a:srgbClr val="002060"/>
                        </a:solidFill>
                      </a:rPr>
                      <a:t>%</a:t>
                    </a:r>
                    <a:endParaRPr lang="en-US" dirty="0">
                      <a:solidFill>
                        <a:srgbClr val="002060"/>
                      </a:solidFill>
                    </a:endParaRPr>
                  </a:p>
                </c:rich>
              </c:tx>
              <c:showVal val="1"/>
            </c:dLbl>
            <c:delete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налоговые</c:v>
                </c:pt>
                <c:pt idx="1">
                  <c:v>неналоговые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0.86</c:v>
                </c:pt>
                <c:pt idx="1">
                  <c:v>0.14000000000000001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AE0-4BF0-9ECB-0FC0BC83E4D2}"/>
            </c:ext>
          </c:extLst>
        </c:ser>
      </c:pie3DChart>
    </c:plotArea>
    <c:legend>
      <c:legendPos val="r"/>
      <c:layout>
        <c:manualLayout>
          <c:xMode val="edge"/>
          <c:yMode val="edge"/>
          <c:x val="0.71534617996990157"/>
          <c:y val="0.41592936033927641"/>
          <c:w val="0.2438949202403437"/>
          <c:h val="0.28530079149454901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9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2.6191537641848648E-2"/>
          <c:y val="4.9478480091254884E-2"/>
          <c:w val="0.94234080828625877"/>
          <c:h val="0.82989563659593413"/>
        </c:manualLayout>
      </c:layout>
      <c:bar3DChart>
        <c:barDir val="col"/>
        <c:grouping val="standar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3.0344902760398577E-2"/>
                  <c:y val="-5.33000004438467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5455,5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3.4962314847919784E-2"/>
                  <c:y val="-4.5558425764415031E-2"/>
                </c:manualLayout>
              </c:layout>
              <c:tx>
                <c:rich>
                  <a:bodyPr/>
                  <a:lstStyle/>
                  <a:p>
                    <a:r>
                      <a:rPr lang="ru-RU" b="0" dirty="0" smtClean="0">
                        <a:solidFill>
                          <a:schemeClr val="tx1"/>
                        </a:solidFill>
                      </a:rPr>
                      <a:t>5171,8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2.4397396015827317E-2"/>
                  <c:y val="-6.9762647900233427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chemeClr val="tx1"/>
                        </a:solidFill>
                      </a:rPr>
                      <a:t>5</a:t>
                    </a:r>
                    <a:r>
                      <a:rPr lang="ru-RU" dirty="0" smtClean="0"/>
                      <a:t>203,37</a:t>
                    </a:r>
                    <a:endParaRPr lang="en-US" dirty="0"/>
                  </a:p>
                </c:rich>
              </c:tx>
              <c:showVal val="1"/>
            </c:dLbl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2"/>
                <c:pt idx="0">
                  <c:v>план 2018г</c:v>
                </c:pt>
                <c:pt idx="1">
                  <c:v>факт 2018г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3"/>
                <c:pt idx="0">
                  <c:v>5455.5</c:v>
                </c:pt>
                <c:pt idx="1">
                  <c:v>5171.8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3B2-49FB-8B95-BF40810981DE}"/>
            </c:ext>
          </c:extLst>
        </c:ser>
        <c:shape val="cylinder"/>
        <c:axId val="111998848"/>
        <c:axId val="112000384"/>
        <c:axId val="111972352"/>
      </c:bar3DChart>
      <c:catAx>
        <c:axId val="111998848"/>
        <c:scaling>
          <c:orientation val="minMax"/>
        </c:scaling>
        <c:axPos val="b"/>
        <c:numFmt formatCode="General" sourceLinked="0"/>
        <c:tickLblPos val="nextTo"/>
        <c:crossAx val="112000384"/>
        <c:crosses val="autoZero"/>
        <c:auto val="1"/>
        <c:lblAlgn val="ctr"/>
        <c:lblOffset val="100"/>
      </c:catAx>
      <c:valAx>
        <c:axId val="112000384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111998848"/>
        <c:crosses val="autoZero"/>
        <c:crossBetween val="between"/>
      </c:valAx>
      <c:serAx>
        <c:axId val="111972352"/>
        <c:scaling>
          <c:orientation val="minMax"/>
        </c:scaling>
        <c:delete val="1"/>
        <c:axPos val="b"/>
        <c:tickLblPos val="none"/>
        <c:crossAx val="112000384"/>
        <c:crosses val="autoZero"/>
      </c:serAx>
      <c:spPr>
        <a:noFill/>
        <a:ln w="25400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"/>
  <c:chart>
    <c:autoTitleDeleted val="1"/>
    <c:plotArea>
      <c:layout>
        <c:manualLayout>
          <c:layoutTarget val="inner"/>
          <c:xMode val="edge"/>
          <c:yMode val="edge"/>
          <c:x val="0.1331278006147463"/>
          <c:y val="9.7649547022897965E-2"/>
          <c:w val="0.46481475603239852"/>
          <c:h val="0.8105591637913529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Val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программы</c:v>
                </c:pt>
                <c:pt idx="1">
                  <c:v>непрограммные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0.65</c:v>
                </c:pt>
                <c:pt idx="1">
                  <c:v>0.35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DD5-4717-9BBE-B38433A5F694}"/>
            </c:ext>
          </c:extLst>
        </c:ser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0.16038</cdr:x>
      <cdr:y>0.06392</cdr:y>
    </cdr:from>
    <cdr:to>
      <cdr:x>0.28018</cdr:x>
      <cdr:y>0.17578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24136" y="288032"/>
          <a:ext cx="914415" cy="504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/>
            <a:t>т</a:t>
          </a:r>
          <a:r>
            <a:rPr lang="ru-RU" sz="1400" dirty="0" smtClean="0"/>
            <a:t>ыс. руб.</a:t>
          </a:r>
          <a:endParaRPr lang="ru-RU" sz="14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944514-81D2-4D03-83E1-89ABBA271674}" type="datetimeFigureOut">
              <a:rPr lang="ru-RU" smtClean="0"/>
              <a:pPr/>
              <a:t>17.04.2019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1103F0-6F9A-4D57-9B90-474E3341A48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1103F0-6F9A-4D57-9B90-474E3341A486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17.04.2019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229600" cy="936104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  <a:t>Отчет об исполнении бюджета</a:t>
            </a:r>
            <a:br>
              <a:rPr lang="ru-RU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</a:br>
            <a:r>
              <a:rPr lang="ru-RU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  <a:t> </a:t>
            </a:r>
            <a:r>
              <a:rPr lang="ru-RU" sz="24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  <a:t>Брюзлинского</a:t>
            </a:r>
            <a:r>
              <a:rPr lang="ru-RU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  <a:t> </a:t>
            </a:r>
            <a:r>
              <a:rPr lang="ru-RU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  <a:t>сельского поселения </a:t>
            </a:r>
            <a:r>
              <a:rPr lang="ru-RU" sz="24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  <a:t>Бардымского</a:t>
            </a:r>
            <a:r>
              <a:rPr lang="ru-RU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  <a:t> муниципального района Пермского края </a:t>
            </a:r>
            <a:br>
              <a:rPr lang="ru-RU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</a:br>
            <a:r>
              <a:rPr lang="ru-RU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  <a:t>за 2018 год</a:t>
            </a:r>
            <a:endParaRPr lang="ru-RU" sz="2400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ea typeface="Cambria" pitchFamily="18" charset="0"/>
            </a:endParaRPr>
          </a:p>
        </p:txBody>
      </p:sp>
      <p:pic>
        <p:nvPicPr>
          <p:cNvPr id="8" name="Содержимое 7" descr="business522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907704" y="2492896"/>
            <a:ext cx="5352595" cy="4014446"/>
          </a:xfrm>
          <a:prstGeom prst="rect">
            <a:avLst/>
          </a:prstGeom>
          <a:noFill/>
          <a:ln w="38100">
            <a:solidFill>
              <a:schemeClr val="accent4">
                <a:lumMod val="20000"/>
                <a:lumOff val="8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51520" y="1988840"/>
            <a:ext cx="8712968" cy="4320520"/>
          </a:xfrm>
        </p:spPr>
        <p:txBody>
          <a:bodyPr/>
          <a:lstStyle/>
          <a:p>
            <a:pPr algn="ctr"/>
            <a:endParaRPr lang="ru-RU" dirty="0" smtClean="0"/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Виды доходов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бюджета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15616" y="332656"/>
            <a:ext cx="7632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Что такое бюджет? </a:t>
            </a:r>
          </a:p>
          <a:p>
            <a:pPr algn="ctr"/>
            <a:r>
              <a:rPr lang="ru-RU" u="sng" dirty="0" smtClean="0">
                <a:solidFill>
                  <a:srgbClr val="7030A0"/>
                </a:solidFill>
              </a:rPr>
              <a:t>Бюджет</a:t>
            </a:r>
            <a:r>
              <a:rPr lang="ru-RU" dirty="0" smtClean="0">
                <a:solidFill>
                  <a:srgbClr val="7030A0"/>
                </a:solidFill>
              </a:rPr>
              <a:t> – это план доходов и расходов</a:t>
            </a:r>
          </a:p>
          <a:p>
            <a:pPr algn="ctr"/>
            <a:endParaRPr lang="ru-RU" dirty="0" smtClean="0">
              <a:solidFill>
                <a:srgbClr val="7030A0"/>
              </a:solidFill>
            </a:endParaRPr>
          </a:p>
          <a:p>
            <a:pPr algn="ctr"/>
            <a:r>
              <a:rPr lang="ru-RU" u="sng" dirty="0" smtClean="0">
                <a:solidFill>
                  <a:srgbClr val="7030A0"/>
                </a:solidFill>
              </a:rPr>
              <a:t>Доходы бюджета</a:t>
            </a:r>
            <a:r>
              <a:rPr lang="ru-RU" dirty="0" smtClean="0">
                <a:solidFill>
                  <a:srgbClr val="7030A0"/>
                </a:solidFill>
              </a:rPr>
              <a:t> – поступающие в бюджет денежные средства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660232" y="2132856"/>
            <a:ext cx="2232248" cy="27363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u="sng" dirty="0" smtClean="0"/>
              <a:t>Неналоговые доходы</a:t>
            </a:r>
            <a:r>
              <a:rPr lang="ru-RU" sz="1400" dirty="0" smtClean="0"/>
              <a:t> – доходы от сдачи в аренду имущества, находящегося в муниципальной собственности, в т.ч. аренда земли, продажа имущества, от эксплуатации дорог местного значения, от штрафных санкций</a:t>
            </a:r>
            <a:endParaRPr lang="ru-RU" sz="14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3528" y="2132856"/>
            <a:ext cx="2232248" cy="27363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u="sng" dirty="0" smtClean="0"/>
              <a:t>Налоговые доходы</a:t>
            </a:r>
            <a:r>
              <a:rPr lang="ru-RU" sz="1400" dirty="0" smtClean="0"/>
              <a:t>  - налоги от юридических и физических лиц, предусмотренные налоговым законодательством (налог на доходы физических лиц, земельный налог, налог на  имущество физических лиц и другие)</a:t>
            </a:r>
            <a:endParaRPr lang="ru-RU" sz="14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843808" y="4581128"/>
            <a:ext cx="3672408" cy="18722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u="sng" dirty="0" smtClean="0"/>
              <a:t>Безвозмездные поступления</a:t>
            </a:r>
            <a:r>
              <a:rPr lang="ru-RU" sz="1400" dirty="0" smtClean="0"/>
              <a:t> – средства, поступающие в бюджет на безвозвратной и безвозмездной основе (межбюджетные трансферты в виде дотаций, субсидий, субвенций), а так же добровольные пожертвования от физических и юридических лиц</a:t>
            </a:r>
            <a:endParaRPr lang="ru-RU" sz="1400" dirty="0"/>
          </a:p>
        </p:txBody>
      </p:sp>
      <p:sp>
        <p:nvSpPr>
          <p:cNvPr id="12" name="Стрелка вправо 11"/>
          <p:cNvSpPr/>
          <p:nvPr/>
        </p:nvSpPr>
        <p:spPr>
          <a:xfrm rot="10800000">
            <a:off x="5868144" y="3068960"/>
            <a:ext cx="792088" cy="504056"/>
          </a:xfrm>
          <a:prstGeom prst="rightArrow">
            <a:avLst>
              <a:gd name="adj1" fmla="val 39006"/>
              <a:gd name="adj2" fmla="val 50000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2555776" y="3068960"/>
            <a:ext cx="864096" cy="504056"/>
          </a:xfrm>
          <a:prstGeom prst="rightArrow">
            <a:avLst>
              <a:gd name="adj1" fmla="val 39006"/>
              <a:gd name="adj2" fmla="val 50000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 rot="16200000">
            <a:off x="4175956" y="3897052"/>
            <a:ext cx="864096" cy="504056"/>
          </a:xfrm>
          <a:prstGeom prst="rightArrow">
            <a:avLst>
              <a:gd name="adj1" fmla="val 39006"/>
              <a:gd name="adj2" fmla="val 50000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908720"/>
            <a:ext cx="7704856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>
                <a:solidFill>
                  <a:schemeClr val="tx2"/>
                </a:solidFill>
              </a:rPr>
              <a:t>      </a:t>
            </a:r>
            <a:r>
              <a:rPr lang="ru-RU" sz="2400" b="1" dirty="0">
                <a:solidFill>
                  <a:srgbClr val="7030A0"/>
                </a:solidFill>
                <a:latin typeface="Cambria" pitchFamily="18" charset="0"/>
                <a:ea typeface="Cambria" pitchFamily="18" charset="0"/>
              </a:rPr>
              <a:t>Структура налоговых и неналоговых доходов </a:t>
            </a:r>
            <a:r>
              <a:rPr lang="ru-RU" sz="2400" b="1" dirty="0" smtClean="0">
                <a:solidFill>
                  <a:srgbClr val="7030A0"/>
                </a:solidFill>
                <a:latin typeface="Cambria" pitchFamily="18" charset="0"/>
                <a:ea typeface="Cambria" pitchFamily="18" charset="0"/>
              </a:rPr>
              <a:t>бюджета</a:t>
            </a:r>
            <a:r>
              <a:rPr lang="ru-RU" sz="2400" b="1" dirty="0">
                <a:solidFill>
                  <a:srgbClr val="7030A0"/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ru-RU" sz="2400" b="1" dirty="0" err="1" smtClean="0">
                <a:solidFill>
                  <a:srgbClr val="7030A0"/>
                </a:solidFill>
                <a:latin typeface="Cambria" pitchFamily="18" charset="0"/>
                <a:ea typeface="Cambria" pitchFamily="18" charset="0"/>
              </a:rPr>
              <a:t>брюзлинского</a:t>
            </a:r>
            <a:r>
              <a:rPr lang="ru-RU" sz="2400" b="1" dirty="0" smtClean="0">
                <a:solidFill>
                  <a:srgbClr val="7030A0"/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ru-RU" sz="2400" b="1" dirty="0">
                <a:solidFill>
                  <a:srgbClr val="7030A0"/>
                </a:solidFill>
                <a:latin typeface="Cambria" pitchFamily="18" charset="0"/>
                <a:ea typeface="Cambria" pitchFamily="18" charset="0"/>
              </a:rPr>
              <a:t>сельского поселения</a:t>
            </a:r>
            <a:r>
              <a:rPr lang="ru-RU" sz="2400" b="0" dirty="0">
                <a:solidFill>
                  <a:srgbClr val="C00000"/>
                </a:solidFill>
                <a:latin typeface="Cambria" pitchFamily="18" charset="0"/>
                <a:ea typeface="Cambria" pitchFamily="18" charset="0"/>
              </a:rPr>
              <a:t/>
            </a:r>
            <a:br>
              <a:rPr lang="ru-RU" sz="2400" b="0" dirty="0">
                <a:solidFill>
                  <a:srgbClr val="C00000"/>
                </a:solidFill>
                <a:latin typeface="Cambria" pitchFamily="18" charset="0"/>
                <a:ea typeface="Cambria" pitchFamily="18" charset="0"/>
              </a:rPr>
            </a:br>
            <a:r>
              <a:rPr lang="ru-RU" sz="1600" dirty="0" smtClean="0">
                <a:solidFill>
                  <a:srgbClr val="C00000"/>
                </a:solidFill>
                <a:latin typeface="Cambria" pitchFamily="18" charset="0"/>
                <a:ea typeface="Cambria" pitchFamily="18" charset="0"/>
              </a:rPr>
              <a:t>                                                                 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  тыс.руб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ru-RU" sz="1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700808"/>
            <a:ext cx="8208912" cy="460851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1600" dirty="0"/>
              <a:t>              20                                                                                                                                                                       </a:t>
            </a:r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</a:rPr>
              <a:t>        </a:t>
            </a: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</a:rPr>
              <a:t>1996,5</a:t>
            </a: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</a:rPr>
              <a:t>    </a:t>
            </a: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</a:rPr>
              <a:t>                                     </a:t>
            </a: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</a:rPr>
              <a:t>1726,3                                      270,2</a:t>
            </a:r>
            <a:endParaRPr lang="ru-RU" sz="1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6" name="Скругленная прямоугольная выноска 15"/>
          <p:cNvSpPr/>
          <p:nvPr/>
        </p:nvSpPr>
        <p:spPr>
          <a:xfrm>
            <a:off x="3635896" y="1628800"/>
            <a:ext cx="1706488" cy="900680"/>
          </a:xfrm>
          <a:prstGeom prst="wedgeRoundRectCallout">
            <a:avLst>
              <a:gd name="adj1" fmla="val -20021"/>
              <a:gd name="adj2" fmla="val 105570"/>
              <a:gd name="adj3" fmla="val 16667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effectLst>
            <a:outerShdw blurRad="76200" dist="50800" dir="5400000" rotWithShape="0">
              <a:srgbClr val="4E3B30">
                <a:alpha val="60000"/>
              </a:srgbClr>
            </a:outerShdw>
            <a:reflection blurRad="6350" stA="50000" endA="300" endPos="90000" dist="50800" dir="5400000" sy="-100000" algn="bl" rotWithShape="0"/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002060"/>
                </a:solidFill>
              </a:rPr>
              <a:t>Налоговые                                                                    </a:t>
            </a:r>
          </a:p>
          <a:p>
            <a:pPr algn="ctr"/>
            <a:r>
              <a:rPr lang="ru-RU" sz="1600" b="1" dirty="0">
                <a:solidFill>
                  <a:srgbClr val="002060"/>
                </a:solidFill>
              </a:rPr>
              <a:t> доходы</a:t>
            </a:r>
          </a:p>
        </p:txBody>
      </p:sp>
      <p:sp>
        <p:nvSpPr>
          <p:cNvPr id="17" name="Скругленная прямоугольная выноска 16"/>
          <p:cNvSpPr/>
          <p:nvPr/>
        </p:nvSpPr>
        <p:spPr>
          <a:xfrm>
            <a:off x="6444208" y="1628800"/>
            <a:ext cx="1706488" cy="972688"/>
          </a:xfrm>
          <a:prstGeom prst="wedgeRoundRectCallout">
            <a:avLst>
              <a:gd name="adj1" fmla="val -15150"/>
              <a:gd name="adj2" fmla="val 100958"/>
              <a:gd name="adj3" fmla="val 16667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effectLst>
            <a:outerShdw blurRad="76200" dist="50800" dir="5400000" rotWithShape="0">
              <a:srgbClr val="4E3B30">
                <a:alpha val="60000"/>
              </a:srgbClr>
            </a:outerShdw>
            <a:reflection blurRad="6350" stA="50000" endA="300" endPos="90000" dist="50800" dir="5400000" sy="-100000" algn="bl" rotWithShape="0"/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002060"/>
                </a:solidFill>
              </a:rPr>
              <a:t>Неналоговые доходы           </a:t>
            </a:r>
          </a:p>
        </p:txBody>
      </p:sp>
      <p:graphicFrame>
        <p:nvGraphicFramePr>
          <p:cNvPr id="21" name="Диаграмма 20"/>
          <p:cNvGraphicFramePr/>
          <p:nvPr/>
        </p:nvGraphicFramePr>
        <p:xfrm>
          <a:off x="683568" y="4149080"/>
          <a:ext cx="7992888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Скругленная прямоугольная выноска 7"/>
          <p:cNvSpPr/>
          <p:nvPr/>
        </p:nvSpPr>
        <p:spPr>
          <a:xfrm>
            <a:off x="611560" y="1628800"/>
            <a:ext cx="1706488" cy="900680"/>
          </a:xfrm>
          <a:prstGeom prst="wedgeRoundRectCallout">
            <a:avLst>
              <a:gd name="adj1" fmla="val -20021"/>
              <a:gd name="adj2" fmla="val 105570"/>
              <a:gd name="adj3" fmla="val 16667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effectLst>
            <a:outerShdw blurRad="76200" dist="50800" dir="5400000" rotWithShape="0">
              <a:srgbClr val="4E3B30">
                <a:alpha val="60000"/>
              </a:srgbClr>
            </a:outerShdw>
            <a:reflection blurRad="6350" stA="50000" endA="300" endPos="90000" dist="50800" dir="5400000" sy="-100000" algn="bl" rotWithShape="0"/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Налоговые и неналоговые                                                                    </a:t>
            </a:r>
            <a:endParaRPr lang="ru-RU" sz="1600" b="1" dirty="0">
              <a:solidFill>
                <a:srgbClr val="002060"/>
              </a:solidFill>
            </a:endParaRPr>
          </a:p>
          <a:p>
            <a:pPr algn="ctr"/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</a:rPr>
              <a:t>доходы (всего)</a:t>
            </a:r>
            <a:endParaRPr lang="ru-RU" sz="1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7488832" cy="4926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/>
              <a:t>    </a:t>
            </a:r>
            <a:r>
              <a:rPr lang="ru-RU" sz="32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Cambria" pitchFamily="18" charset="0"/>
                <a:ea typeface="Cambria" pitchFamily="18" charset="0"/>
                <a:cs typeface="Arial" pitchFamily="34" charset="0"/>
              </a:rPr>
              <a:t>Динамика безвозмездных поступлений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83568" y="1484784"/>
          <a:ext cx="7776863" cy="45060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239000" cy="8047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>
                <a:solidFill>
                  <a:schemeClr val="accent5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      </a:t>
            </a:r>
            <a:r>
              <a:rPr lang="ru-RU" sz="2700" b="1" dirty="0" smtClean="0">
                <a:solidFill>
                  <a:schemeClr val="accent5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Расходы  бюджета </a:t>
            </a:r>
            <a:r>
              <a:rPr lang="ru-RU" sz="2700" b="1" dirty="0" err="1" smtClean="0">
                <a:solidFill>
                  <a:schemeClr val="accent5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Брюзлинского</a:t>
            </a:r>
            <a:r>
              <a:rPr lang="ru-RU" sz="2700" b="1" dirty="0" smtClean="0">
                <a:solidFill>
                  <a:schemeClr val="accent5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ru-RU" sz="2700" b="1" dirty="0" smtClean="0">
                <a:solidFill>
                  <a:schemeClr val="accent5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/>
            </a:r>
            <a:br>
              <a:rPr lang="ru-RU" sz="2700" b="1" dirty="0" smtClean="0">
                <a:solidFill>
                  <a:schemeClr val="accent5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</a:br>
            <a:r>
              <a:rPr lang="ru-RU" sz="2700" b="1" dirty="0" smtClean="0">
                <a:solidFill>
                  <a:schemeClr val="accent5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                      сельского поселения</a:t>
            </a:r>
            <a:endParaRPr lang="ru-RU" sz="2700" b="1" dirty="0">
              <a:solidFill>
                <a:schemeClr val="accent5">
                  <a:lumMod val="75000"/>
                </a:schemeClr>
              </a:solidFill>
              <a:latin typeface="Cambria" pitchFamily="18" charset="0"/>
              <a:ea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484784"/>
            <a:ext cx="7560840" cy="49685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     </a:t>
            </a:r>
            <a:r>
              <a:rPr lang="ru-RU" sz="1600" b="1" u="sng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Расходы местного бюджета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денежные средства, направляемые на финансовое обеспечение задач и функций органов местного самоуправления.</a:t>
            </a:r>
          </a:p>
          <a:p>
            <a:pPr>
              <a:buNone/>
            </a:pP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Расходы бюджета </a:t>
            </a:r>
            <a:r>
              <a:rPr lang="ru-RU" sz="16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Брюзлинского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сельского поселения формируются по отдельным направлениям необходимым для исполнения полномочий органов местного самоуправления сельского поселения в соответствии с Федеральным законом от 06.10.2003г № 131-ФЗ «Об общих принципах организации местного самоуправления в Российской Федерации»</a:t>
            </a:r>
          </a:p>
          <a:p>
            <a:pPr>
              <a:buNone/>
            </a:pP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Расходы бюджета сельского поселения классифицируются:</a:t>
            </a:r>
          </a:p>
          <a:p>
            <a:pPr>
              <a:buNone/>
            </a:pP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- по разделам и подразделам;</a:t>
            </a:r>
          </a:p>
          <a:p>
            <a:pPr>
              <a:buNone/>
            </a:pP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- по целевым статьям(муниципальным </a:t>
            </a:r>
          </a:p>
          <a:p>
            <a:pPr>
              <a:buNone/>
            </a:pP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программам и непрограммным направлениям)</a:t>
            </a:r>
          </a:p>
          <a:p>
            <a:pPr>
              <a:buNone/>
            </a:pP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- группам и подгруппам видов расходов</a:t>
            </a:r>
            <a:r>
              <a:rPr lang="ru-RU" sz="18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208912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/>
              <a:t>                  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Исполнение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расходов бюджета </a:t>
            </a:r>
            <a:r>
              <a:rPr lang="ru-RU" sz="2000" b="1" dirty="0" err="1" smtClean="0">
                <a:solidFill>
                  <a:schemeClr val="accent2">
                    <a:lumMod val="75000"/>
                  </a:schemeClr>
                </a:solidFill>
              </a:rPr>
              <a:t>Брюзлинского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сельского поселения за 2018 год</a:t>
            </a: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  <a:t>                </a:t>
            </a: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</a:rPr>
              <a:t>тыс. руб</a:t>
            </a: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  <a:endParaRPr lang="ru-RU" sz="2000" dirty="0">
              <a:solidFill>
                <a:srgbClr val="FFFF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268759"/>
          <a:ext cx="8496945" cy="44241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95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742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0214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7588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6510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14978"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Раздел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Наименование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Утверждено   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611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7213,3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7205,6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99,9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6112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 0100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2416,5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2415,5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6112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0200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81,5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81,5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24141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0300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6112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0400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670,6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670,4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6112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0500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2086,3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2079,8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99,7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6112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0800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Культура , кинематография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1953,2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1953,2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611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0900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Здравоохранение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6112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76112"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404664"/>
            <a:ext cx="7283152" cy="936104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</a:rPr>
              <a:t>               </a:t>
            </a:r>
            <a:r>
              <a:rPr lang="ru-RU" sz="1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расходов </a:t>
            </a:r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бюджета</a:t>
            </a:r>
            <a:br>
              <a:rPr lang="ru-RU" sz="1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Брюзлинского</a:t>
            </a:r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сельского </a:t>
            </a:r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поселения</a:t>
            </a:r>
            <a:br>
              <a:rPr lang="ru-RU" sz="1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sz="1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115616" y="1988840"/>
          <a:ext cx="7560840" cy="4335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99592" y="2132856"/>
            <a:ext cx="7488832" cy="72008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Доходы  </a:t>
            </a:r>
            <a:r>
              <a:rPr lang="ru-RU" dirty="0" smtClean="0">
                <a:solidFill>
                  <a:srgbClr val="C00000"/>
                </a:solidFill>
              </a:rPr>
              <a:t>7168,3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smtClean="0">
                <a:solidFill>
                  <a:srgbClr val="C00000"/>
                </a:solidFill>
              </a:rPr>
              <a:t>тыс. руб</a:t>
            </a:r>
            <a:r>
              <a:rPr lang="ru-RU" dirty="0" smtClean="0">
                <a:solidFill>
                  <a:srgbClr val="00B0F0"/>
                </a:solidFill>
              </a:rPr>
              <a:t>.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476672"/>
            <a:ext cx="8064896" cy="93610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Corbel (Основной текст)"/>
              </a:rPr>
              <a:t>Исполнение основных показателей бюджета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  <a:latin typeface="Corbel (Основной текст)"/>
              </a:rPr>
              <a:t>Брюзлинского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Corbel (Основной текст)"/>
              </a:rPr>
              <a:t> </a:t>
            </a:r>
            <a:endParaRPr lang="ru-RU" b="1" dirty="0" smtClean="0">
              <a:solidFill>
                <a:schemeClr val="accent2">
                  <a:lumMod val="75000"/>
                </a:schemeClr>
              </a:solidFill>
              <a:latin typeface="Corbel (Основной текст)"/>
            </a:endParaRPr>
          </a:p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Corbel (Основной текст)"/>
              </a:rPr>
              <a:t>сельского поселения за 2018 год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Corbel (Основной текст)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99592" y="3573016"/>
            <a:ext cx="7488832" cy="72008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Расходы  </a:t>
            </a:r>
            <a:r>
              <a:rPr lang="ru-RU" dirty="0" smtClean="0">
                <a:solidFill>
                  <a:srgbClr val="C00000"/>
                </a:solidFill>
              </a:rPr>
              <a:t>7205,6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smtClean="0">
                <a:solidFill>
                  <a:srgbClr val="C00000"/>
                </a:solidFill>
              </a:rPr>
              <a:t>тыс. руб. 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71600" y="4941168"/>
            <a:ext cx="7488832" cy="93610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Превышение расходов над доходами</a:t>
            </a:r>
          </a:p>
          <a:p>
            <a:pPr algn="ctr"/>
            <a:r>
              <a:rPr lang="ru-RU" dirty="0" smtClean="0">
                <a:solidFill>
                  <a:srgbClr val="C00000"/>
                </a:solidFill>
              </a:rPr>
              <a:t>(дефицит) </a:t>
            </a:r>
          </a:p>
          <a:p>
            <a:pPr algn="ctr"/>
            <a:r>
              <a:rPr lang="ru-RU" dirty="0" smtClean="0">
                <a:solidFill>
                  <a:srgbClr val="C00000"/>
                </a:solidFill>
              </a:rPr>
              <a:t>37,3 </a:t>
            </a:r>
            <a:r>
              <a:rPr lang="ru-RU" dirty="0" smtClean="0">
                <a:solidFill>
                  <a:srgbClr val="C00000"/>
                </a:solidFill>
              </a:rPr>
              <a:t>тыс. руб.</a:t>
            </a:r>
            <a:endParaRPr lang="ru-RU" dirty="0">
              <a:solidFill>
                <a:srgbClr val="C00000"/>
              </a:solidFill>
            </a:endParaRPr>
          </a:p>
        </p:txBody>
      </p:sp>
      <p:cxnSp>
        <p:nvCxnSpPr>
          <p:cNvPr id="11" name="Shape 10"/>
          <p:cNvCxnSpPr>
            <a:stCxn id="6" idx="1"/>
            <a:endCxn id="6" idx="3"/>
          </p:cNvCxnSpPr>
          <p:nvPr/>
        </p:nvCxnSpPr>
        <p:spPr>
          <a:xfrm rot="10800000" flipH="1">
            <a:off x="899592" y="2492896"/>
            <a:ext cx="7488832" cy="12700"/>
          </a:xfrm>
          <a:prstGeom prst="bentConnector5">
            <a:avLst>
              <a:gd name="adj1" fmla="val -3053"/>
              <a:gd name="adj2" fmla="val -5074128"/>
              <a:gd name="adj3" fmla="val 103238"/>
            </a:avLst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hape 21"/>
          <p:cNvCxnSpPr/>
          <p:nvPr/>
        </p:nvCxnSpPr>
        <p:spPr>
          <a:xfrm rot="10800000" flipH="1">
            <a:off x="899592" y="3933056"/>
            <a:ext cx="7488832" cy="12700"/>
          </a:xfrm>
          <a:prstGeom prst="bentConnector5">
            <a:avLst>
              <a:gd name="adj1" fmla="val -3053"/>
              <a:gd name="adj2" fmla="val -5074128"/>
              <a:gd name="adj3" fmla="val 103238"/>
            </a:avLst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hape 22"/>
          <p:cNvCxnSpPr/>
          <p:nvPr/>
        </p:nvCxnSpPr>
        <p:spPr>
          <a:xfrm rot="10800000" flipH="1">
            <a:off x="971600" y="5445224"/>
            <a:ext cx="7488832" cy="12700"/>
          </a:xfrm>
          <a:prstGeom prst="bentConnector5">
            <a:avLst>
              <a:gd name="adj1" fmla="val -3053"/>
              <a:gd name="adj2" fmla="val -5510490"/>
              <a:gd name="adj3" fmla="val 103238"/>
            </a:avLst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844824"/>
            <a:ext cx="7293496" cy="1656184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/>
              <a:t>                                                              </a:t>
            </a:r>
            <a:r>
              <a:rPr lang="ru-RU" sz="4400" b="1" dirty="0">
                <a:solidFill>
                  <a:srgbClr val="C00000"/>
                </a:solidFill>
                <a:latin typeface="Cambria" pitchFamily="18" charset="0"/>
                <a:ea typeface="Cambria" pitchFamily="18" charset="0"/>
              </a:rPr>
              <a:t>Спасибо за внимание</a:t>
            </a:r>
            <a:r>
              <a:rPr lang="ru-RU" sz="5400" b="1" dirty="0"/>
              <a:t/>
            </a:r>
            <a:br>
              <a:rPr lang="ru-RU" sz="5400" b="1" dirty="0"/>
            </a:br>
            <a:endParaRPr lang="ru-RU" sz="54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2103</TotalTime>
  <Words>379</Words>
  <Application>Microsoft Office PowerPoint</Application>
  <PresentationFormat>Экран (4:3)</PresentationFormat>
  <Paragraphs>101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Отчет об исполнении бюджета  Брюзлинского сельского поселения Бардымского муниципального района Пермского края  за 2018 год</vt:lpstr>
      <vt:lpstr>Слайд 2</vt:lpstr>
      <vt:lpstr>      Структура налоговых и неналоговых доходов бюджета брюзлинского сельского поселения                                                                     тыс.руб.</vt:lpstr>
      <vt:lpstr>     Динамика безвозмездных поступлений</vt:lpstr>
      <vt:lpstr>      Расходы  бюджета Брюзлинского                        сельского поселения</vt:lpstr>
      <vt:lpstr>                   Исполнение расходов бюджета Брюзлинского сельского поселения за 2018 год                  тыс. руб.</vt:lpstr>
      <vt:lpstr>               Структура расходов бюджета  Брюзлинского сельского поселения  на 2018 год</vt:lpstr>
      <vt:lpstr>Слайд 8</vt:lpstr>
      <vt:lpstr>                                                              Спасибо за внимание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бюджета Красноясыльского сельского поселения Ординского района за 2016 год</dc:title>
  <dc:creator>Lega</dc:creator>
  <cp:lastModifiedBy>Пользователь</cp:lastModifiedBy>
  <cp:revision>230</cp:revision>
  <dcterms:created xsi:type="dcterms:W3CDTF">2017-05-24T17:51:22Z</dcterms:created>
  <dcterms:modified xsi:type="dcterms:W3CDTF">2019-04-17T11:24:17Z</dcterms:modified>
</cp:coreProperties>
</file>