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0" autoAdjust="0"/>
  </p:normalViewPr>
  <p:slideViewPr>
    <p:cSldViewPr>
      <p:cViewPr>
        <p:scale>
          <a:sx n="69" d="100"/>
          <a:sy n="69" d="100"/>
        </p:scale>
        <p:origin x="-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0.8600000000000001</c:v>
                </c:pt>
                <c:pt idx="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2019г</c:v>
                </c:pt>
                <c:pt idx="1">
                  <c:v>план 2020г</c:v>
                </c:pt>
                <c:pt idx="2">
                  <c:v>план 2021г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2921.4700000000007</c:v>
                </c:pt>
                <c:pt idx="1">
                  <c:v>2813.3500000000008</c:v>
                </c:pt>
                <c:pt idx="2">
                  <c:v>2685.68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118462720"/>
        <c:axId val="132853760"/>
        <c:axId val="0"/>
      </c:bar3DChart>
      <c:catAx>
        <c:axId val="11846272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2853760"/>
        <c:crosses val="autoZero"/>
        <c:auto val="1"/>
        <c:lblAlgn val="ctr"/>
        <c:lblOffset val="100"/>
      </c:catAx>
      <c:valAx>
        <c:axId val="132853760"/>
        <c:scaling>
          <c:orientation val="minMax"/>
        </c:scaling>
        <c:axPos val="l"/>
        <c:numFmt formatCode="General" sourceLinked="1"/>
        <c:majorTickMark val="none"/>
        <c:tickLblPos val="none"/>
        <c:crossAx val="11846272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0.68</c:v>
                </c:pt>
                <c:pt idx="1">
                  <c:v>0.32000000000000034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60648"/>
            <a:ext cx="5328592" cy="424847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>Бюджет </a:t>
            </a:r>
            <a:r>
              <a:rPr lang="ru-RU" sz="4000" dirty="0" err="1" smtClean="0"/>
              <a:t>Брюзлинского</a:t>
            </a:r>
            <a:r>
              <a:rPr lang="ru-RU" sz="4000" dirty="0" smtClean="0"/>
              <a:t> </a:t>
            </a:r>
            <a:r>
              <a:rPr lang="ru-RU" sz="4000" dirty="0"/>
              <a:t>сельского поселения </a:t>
            </a:r>
            <a:r>
              <a:rPr lang="ru-RU" sz="4000" dirty="0" err="1" smtClean="0"/>
              <a:t>Бардымского</a:t>
            </a:r>
            <a:r>
              <a:rPr lang="ru-RU" sz="4000" dirty="0" smtClean="0"/>
              <a:t>  </a:t>
            </a:r>
            <a:r>
              <a:rPr lang="ru-RU" sz="4000" dirty="0"/>
              <a:t>муниципального </a:t>
            </a:r>
            <a:r>
              <a:rPr lang="ru-RU" sz="4000" dirty="0" smtClean="0"/>
              <a:t>района Пермского края </a:t>
            </a:r>
            <a:r>
              <a:rPr lang="ru-RU" sz="4000" dirty="0"/>
              <a:t>на </a:t>
            </a:r>
            <a:r>
              <a:rPr lang="ru-RU" sz="4000" dirty="0" smtClean="0"/>
              <a:t>2019 </a:t>
            </a:r>
            <a:r>
              <a:rPr lang="ru-RU" sz="4000" dirty="0"/>
              <a:t>и плановый период </a:t>
            </a:r>
            <a:r>
              <a:rPr lang="ru-RU" sz="4000" dirty="0" smtClean="0"/>
              <a:t>2020-2021 </a:t>
            </a:r>
            <a:r>
              <a:rPr lang="ru-RU" sz="4000" dirty="0"/>
              <a:t>гг.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509120"/>
            <a:ext cx="3672408" cy="3600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620688"/>
            <a:ext cx="1944216" cy="1955242"/>
          </a:xfrm>
          <a:prstGeom prst="rect">
            <a:avLst/>
          </a:prstGeom>
          <a:noFill/>
        </p:spPr>
      </p:pic>
      <p:pic>
        <p:nvPicPr>
          <p:cNvPr id="4" name="Picture 2" descr="http://orda.permarea.ru/upload/pages/11437/image_1362538724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077072"/>
            <a:ext cx="3752646" cy="2304256"/>
          </a:xfrm>
          <a:prstGeom prst="rect">
            <a:avLst/>
          </a:prstGeom>
          <a:noFill/>
        </p:spPr>
      </p:pic>
      <p:pic>
        <p:nvPicPr>
          <p:cNvPr id="6" name="Рисунок 5" descr="http://static.panoramio.com/photos/large/7915916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64088" y="4941168"/>
            <a:ext cx="30963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3610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         Динамика расходов бюджета </a:t>
            </a:r>
            <a:r>
              <a:rPr lang="ru-RU" sz="2400" dirty="0" err="1" smtClean="0"/>
              <a:t>Брюзлинского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                                      сельского поселения</a:t>
            </a:r>
            <a:br>
              <a:rPr lang="ru-RU" sz="2400" dirty="0"/>
            </a:br>
            <a:r>
              <a:rPr lang="ru-RU" sz="2400" dirty="0"/>
              <a:t>                                                       </a:t>
            </a:r>
            <a:r>
              <a:rPr lang="ru-RU" sz="1800" dirty="0"/>
              <a:t>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9" y="1052737"/>
          <a:ext cx="8496943" cy="479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5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53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2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58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5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913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                        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Наименование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Совета депутатов </a:t>
                      </a:r>
                      <a:r>
                        <a:rPr lang="ru-RU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Брюзлинского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21.12.2018 № 203 </a:t>
                      </a:r>
                      <a:r>
                        <a:rPr lang="ru-RU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бюджете </a:t>
                      </a:r>
                      <a:r>
                        <a:rPr lang="ru-RU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Брюзлинского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6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4780,45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4631,55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4503,88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9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0100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1846,30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1802,06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1802,06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9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90,60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9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406,98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366,20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366,20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9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368,52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269,43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269,43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9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2059,35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1985,04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1745,90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9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7963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120,42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229,69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7963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/>
          </a:bodyPr>
          <a:lstStyle/>
          <a:p>
            <a:r>
              <a:rPr lang="ru-RU" sz="1800" b="1" dirty="0"/>
              <a:t>                            Структура расходов бюджета </a:t>
            </a:r>
            <a:r>
              <a:rPr lang="ru-RU" sz="1800" b="1" dirty="0" err="1" smtClean="0"/>
              <a:t>Брюзлинскогоского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сельского поселения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                                                           на </a:t>
            </a:r>
            <a:r>
              <a:rPr lang="ru-RU" sz="1800" b="1" dirty="0" smtClean="0"/>
              <a:t>2019 </a:t>
            </a:r>
            <a:r>
              <a:rPr lang="ru-RU" sz="1800" b="1" dirty="0"/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19256" cy="433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440160"/>
          </a:xfrm>
        </p:spPr>
        <p:txBody>
          <a:bodyPr>
            <a:normAutofit fontScale="90000"/>
          </a:bodyPr>
          <a:lstStyle/>
          <a:p>
            <a:r>
              <a:rPr lang="ru-RU" altLang="ru-RU" sz="27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Основные сведения </a:t>
            </a:r>
            <a:br>
              <a:rPr lang="ru-RU" altLang="ru-RU" sz="27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555776" y="2060848"/>
            <a:ext cx="3960440" cy="2016224"/>
          </a:xfrm>
          <a:prstGeom prst="octagon">
            <a:avLst>
              <a:gd name="adj" fmla="val 29287"/>
            </a:avLst>
          </a:prstGeom>
          <a:solidFill>
            <a:schemeClr val="accent6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Межбюджетные трансферты</a:t>
            </a: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– </a:t>
            </a:r>
          </a:p>
          <a:p>
            <a:pPr algn="ctr">
              <a:buNone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250825" y="486916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Субвенции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(от лат. "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Subvenire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" –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24745"/>
            <a:ext cx="849694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i="1" kern="0" dirty="0"/>
              <a:t>Межбюджетные отношения</a:t>
            </a:r>
            <a:r>
              <a:rPr lang="ru-RU" altLang="ru-RU" kern="0" dirty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9512" y="2060848"/>
            <a:ext cx="2232248" cy="2376264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Дотации</a:t>
            </a:r>
            <a:r>
              <a:rPr lang="ru-RU" sz="1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от лат. "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Dotatio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" – дар, пожертвование</a:t>
            </a:r>
            <a:r>
              <a:rPr lang="ru-RU" sz="1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–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предоставляются без определения конкретной цели их использования</a:t>
            </a:r>
            <a:endParaRPr lang="ru-RU" sz="1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2060848"/>
            <a:ext cx="2232248" cy="2304256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Иные межбюджетные трансферты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5220072" y="4869160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Субсидии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(от лат. "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Subsidium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                            </a:t>
            </a:r>
            <a:r>
              <a:rPr lang="ru-RU" sz="2000" b="1" dirty="0"/>
              <a:t>Муниципальная программа</a:t>
            </a:r>
            <a:br>
              <a:rPr lang="ru-RU" sz="2000" b="1" dirty="0"/>
            </a:br>
            <a:r>
              <a:rPr lang="ru-RU" sz="2000" b="1" dirty="0"/>
              <a:t>    </a:t>
            </a:r>
            <a:r>
              <a:rPr lang="ru-RU" sz="2000" b="1" dirty="0" smtClean="0"/>
              <a:t>«Развитие культуры»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983832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Брюзлинского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2213,60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1987,70тыс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1750,50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96752"/>
            <a:ext cx="8208912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static.panoramio.com/photos/large/8717314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95736" y="3501008"/>
            <a:ext cx="49685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</a:t>
            </a:r>
            <a:r>
              <a:rPr lang="ru-RU" sz="2000" b="1" dirty="0" smtClean="0"/>
              <a:t>Муниципальная программа</a:t>
            </a:r>
            <a:br>
              <a:rPr lang="ru-RU" sz="2000" b="1" dirty="0" smtClean="0"/>
            </a:br>
            <a:r>
              <a:rPr lang="ru-RU" sz="2000" b="1" dirty="0" smtClean="0"/>
              <a:t> «Развитие дорожного хозяйства»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340768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Брюзлинского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366,20 тыс. рублей,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366,20 тыс. рублей,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366,20 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5736" y="3429000"/>
            <a:ext cx="4608512" cy="2736304"/>
          </a:xfrm>
          <a:prstGeom prst="rect">
            <a:avLst/>
          </a:prstGeom>
          <a:noFill/>
        </p:spPr>
      </p:pic>
      <p:pic>
        <p:nvPicPr>
          <p:cNvPr id="7" name="Рисунок 6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48136" y="3581400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75040" cy="86409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Муниципальная программа</a:t>
            </a:r>
            <a:br>
              <a:rPr lang="ru-RU" sz="1800" b="1" dirty="0" smtClean="0"/>
            </a:br>
            <a:r>
              <a:rPr lang="ru-RU" sz="1800" b="1" dirty="0" smtClean="0"/>
              <a:t> «Благоустройство территории  </a:t>
            </a:r>
            <a:r>
              <a:rPr lang="ru-RU" sz="1800" b="1" dirty="0" err="1" smtClean="0"/>
              <a:t>Брюзлинского</a:t>
            </a:r>
            <a:r>
              <a:rPr lang="ru-RU" sz="1800" b="1" dirty="0" smtClean="0"/>
              <a:t> сельского поселения»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Брюзлинского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269,40 тыс. рублей,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269,40 тыс. рублей,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269,40 тыс. рублей.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47248" cy="79208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                                                              </a:t>
            </a:r>
            <a:r>
              <a:rPr lang="ru-RU" sz="3100" b="1" dirty="0"/>
              <a:t>Спасибо за внимание</a:t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6" name="Содержимое 5" descr="den_rozhdenie_67_let_036_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7929407" cy="52565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75264"/>
          </a:xfrm>
        </p:spPr>
        <p:txBody>
          <a:bodyPr>
            <a:normAutofit/>
          </a:bodyPr>
          <a:lstStyle/>
          <a:p>
            <a:r>
              <a:rPr lang="ru-RU" sz="1600" b="1" u="sng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Бюджетный процесс</a:t>
            </a:r>
            <a:r>
              <a:rPr lang="ru-RU" sz="1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60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156176" y="2708920"/>
            <a:ext cx="2376264" cy="145544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dirty="0" smtClean="0">
                <a:solidFill>
                  <a:srgbClr val="0070C0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dirty="0" smtClean="0">
                <a:solidFill>
                  <a:srgbClr val="0070C0"/>
                </a:solidFill>
              </a:rPr>
              <a:t>проекта </a:t>
            </a:r>
            <a:r>
              <a:rPr lang="ru-RU" altLang="ru-RU" sz="1800" dirty="0">
                <a:solidFill>
                  <a:srgbClr val="0070C0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dirty="0" smtClean="0">
                <a:solidFill>
                  <a:srgbClr val="0070C0"/>
                </a:solidFill>
              </a:rPr>
              <a:t>очередного года</a:t>
            </a:r>
            <a:endParaRPr lang="ru-RU" altLang="ru-RU" sz="1800" dirty="0">
              <a:solidFill>
                <a:srgbClr val="0070C0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604448" y="3573016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9600000">
            <a:off x="6136326" y="584321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84168" y="4293096"/>
            <a:ext cx="2520950" cy="1439862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бюджета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131840" y="5301208"/>
            <a:ext cx="2952750" cy="12954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844824"/>
            <a:ext cx="2952750" cy="12954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3284984"/>
            <a:ext cx="2519363" cy="1512887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251520" y="2636912"/>
            <a:ext cx="2736850" cy="158432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1000000">
            <a:off x="2299772" y="2264022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509120"/>
            <a:ext cx="2665413" cy="15113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dirty="0">
                <a:solidFill>
                  <a:srgbClr val="0070C0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6064317" y="2314824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463917" y="591522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216568" y="425713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572000" y="486916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2987824" y="4581128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2987824" y="3573016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306896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868144" y="3645024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724128" y="450912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671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Решение Совета депутатов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Брюзлинского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Брюзлинского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Брюзлинского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Бюджетным процессом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Брюзлинского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Отличительной особенностью проекта решения 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293998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34387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Брюзлинского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4780,45 тыс. рублей, из них налоговые и неналоговые запланированы в сумме 1858,98 тыс.руб. Безвозмездные поступления запланированы в сумме 2921,47 тыс.руб.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4631,55 тыс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148,90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от реализации имущества и дотации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4503,88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276,57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sposelenie.ru/upload/images/%D0%A1%D0%BB%D0%B0%D0%B9%D0%B42(1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1513" y="260648"/>
            <a:ext cx="854494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0466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79208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/>
              <a:t>                    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     </a:t>
            </a:r>
          </a:p>
        </p:txBody>
      </p:sp>
      <p:pic>
        <p:nvPicPr>
          <p:cNvPr id="9" name="Рисунок 8" descr="http://images.myshared.ru/9/926944/slide_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80920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86409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Структура налоговых и неналоговых доходов бюджета</a:t>
            </a:r>
            <a:br>
              <a:rPr lang="ru-RU" sz="2400" dirty="0"/>
            </a:br>
            <a:r>
              <a:rPr lang="ru-RU" sz="2400" dirty="0"/>
              <a:t>                  </a:t>
            </a:r>
            <a:r>
              <a:rPr lang="ru-RU" sz="2400" dirty="0" err="1" smtClean="0"/>
              <a:t>Брюзлинского</a:t>
            </a:r>
            <a:r>
              <a:rPr lang="ru-RU" sz="2400" dirty="0" smtClean="0"/>
              <a:t> </a:t>
            </a:r>
            <a:r>
              <a:rPr lang="ru-RU" sz="2400" dirty="0"/>
              <a:t>сельского поселения</a:t>
            </a:r>
            <a:br>
              <a:rPr lang="ru-RU" sz="2400" dirty="0"/>
            </a:br>
            <a:r>
              <a:rPr lang="ru-RU" sz="2000" dirty="0"/>
              <a:t>                                                                    тыс.руб.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20                                                                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2019г  -4780,45                                       2019г  -1603,98                              2019г  -255,00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2020г  -4631,55                                       2020г  -1563,20                              2020г  -255,00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2021г  -4503,88                                       2021г  -1563,20                              2021г  -255,00                             </a:t>
            </a:r>
            <a:endParaRPr lang="ru-RU" sz="16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11560" y="1700808"/>
            <a:ext cx="1800200" cy="10446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и </a:t>
            </a:r>
          </a:p>
          <a:p>
            <a:pPr algn="ctr"/>
            <a:r>
              <a:rPr lang="ru-RU" dirty="0"/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851920" y="1772816"/>
            <a:ext cx="1706488" cy="9006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                                                                   </a:t>
            </a:r>
          </a:p>
          <a:p>
            <a:pPr algn="ctr"/>
            <a:r>
              <a:rPr lang="ru-RU" dirty="0"/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804248" y="1772816"/>
            <a:ext cx="1706488" cy="9726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619672" y="4293096"/>
          <a:ext cx="69127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792088"/>
          </a:xfrm>
        </p:spPr>
        <p:txBody>
          <a:bodyPr>
            <a:normAutofit/>
          </a:bodyPr>
          <a:lstStyle/>
          <a:p>
            <a:r>
              <a:rPr lang="ru-RU" sz="3200" dirty="0"/>
              <a:t>     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700808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      Расходы  бюджета </a:t>
            </a:r>
            <a:r>
              <a:rPr lang="ru-RU" sz="3200" dirty="0" err="1" smtClean="0"/>
              <a:t>Брюзлинского</a:t>
            </a:r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Расходы бюджета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Брюзлинского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по разделам и подразделам;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программам и непрограммным направлениям)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5037179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1976</TotalTime>
  <Words>626</Words>
  <Application>Microsoft Office PowerPoint</Application>
  <PresentationFormat>Экран (4:3)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    Бюджет Брюзлинского сельского поселения Бардымского  муниципального района Пермского края на 2019 и плановый период 2020-2021 гг.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Слайд 5</vt:lpstr>
      <vt:lpstr>                     </vt:lpstr>
      <vt:lpstr>      Структура налоговых и неналоговых доходов бюджета                   Брюзлинского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Брюзлинского                        сельского поселения</vt:lpstr>
      <vt:lpstr>                   Динамика расходов бюджета Брюзлинского                                            сельского поселения                                                        (тыс.руб.)</vt:lpstr>
      <vt:lpstr>                            Структура расходов бюджета Брюзлинскогоского                                                       сельского поселения                                                            на 2019 год</vt:lpstr>
      <vt:lpstr>                                     Основные сведения                            о межбюджетных отношениях </vt:lpstr>
      <vt:lpstr>                                      Муниципальная программа     «Развитие культуры»</vt:lpstr>
      <vt:lpstr> Муниципальная программа  «Развитие дорожного хозяйства»</vt:lpstr>
      <vt:lpstr>Муниципальная программа  «Благоустройство территории  Брюзлинского сельского поселения»</vt:lpstr>
      <vt:lpstr>                                                         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214</cp:revision>
  <dcterms:created xsi:type="dcterms:W3CDTF">2017-05-24T17:51:22Z</dcterms:created>
  <dcterms:modified xsi:type="dcterms:W3CDTF">2019-03-13T04:44:24Z</dcterms:modified>
</cp:coreProperties>
</file>