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79" r:id="rId8"/>
    <p:sldId id="278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FF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783"/>
          <c:h val="0.734432285301630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2">
                  <a:lumMod val="75000"/>
                </a:schemeClr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0.86000000000000021</c:v>
                </c:pt>
                <c:pt idx="1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8"/>
          <c:w val="0.2438949202403437"/>
          <c:h val="0.285300791494550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AngAx val="1"/>
    </c:view3D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82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12775,1</a:t>
                    </a:r>
                    <a:endParaRPr lang="en-US" dirty="0">
                      <a:solidFill>
                        <a:schemeClr val="accent5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12737,6</a:t>
                    </a:r>
                    <a:endParaRPr lang="en-US" dirty="0">
                      <a:solidFill>
                        <a:schemeClr val="accent5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9E-2"/>
                  <c:y val="-6.976264790023387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12775.1</c:v>
                </c:pt>
                <c:pt idx="1">
                  <c:v>12737.6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33921792"/>
        <c:axId val="133931776"/>
        <c:axId val="133927360"/>
      </c:bar3DChart>
      <c:catAx>
        <c:axId val="1339217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5">
                    <a:lumMod val="75000"/>
                  </a:schemeClr>
                </a:solidFill>
              </a:defRPr>
            </a:pPr>
            <a:endParaRPr lang="ru-RU"/>
          </a:p>
        </c:txPr>
        <c:crossAx val="133931776"/>
        <c:crosses val="autoZero"/>
        <c:auto val="1"/>
        <c:lblAlgn val="ctr"/>
        <c:lblOffset val="100"/>
      </c:catAx>
      <c:valAx>
        <c:axId val="1339317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33921792"/>
        <c:crosses val="autoZero"/>
        <c:crossBetween val="between"/>
      </c:valAx>
      <c:serAx>
        <c:axId val="133927360"/>
        <c:scaling>
          <c:orientation val="minMax"/>
        </c:scaling>
        <c:delete val="1"/>
        <c:axPos val="b"/>
        <c:tickLblPos val="none"/>
        <c:crossAx val="13393177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1"/>
  <c:chart>
    <c:autoTitleDeleted val="1"/>
    <c:plotArea>
      <c:layout>
        <c:manualLayout>
          <c:layoutTarget val="inner"/>
          <c:xMode val="edge"/>
          <c:yMode val="edge"/>
          <c:x val="0.11465101761179965"/>
          <c:y val="8.5933031348598629E-2"/>
          <c:w val="0.46481475603239852"/>
          <c:h val="0.810559163791350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0.87000000000000022</c:v>
                </c:pt>
                <c:pt idx="1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1600" y="836712"/>
            <a:ext cx="7941568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Сарашевского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2020 год</a:t>
            </a:r>
            <a:endParaRPr lang="ru-RU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6674" name="Picture 2" descr="https://im0-tub-ru.yandex.net/i?id=34aff8962c3d7834c33d60367315c877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9752" y="2276872"/>
            <a:ext cx="5199360" cy="3899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Бюджет</a:t>
            </a:r>
            <a:r>
              <a:rPr lang="ru-RU" dirty="0" smtClean="0">
                <a:solidFill>
                  <a:srgbClr val="002060"/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Доходы бюджета</a:t>
            </a:r>
            <a:r>
              <a:rPr lang="ru-RU" dirty="0" smtClean="0">
                <a:solidFill>
                  <a:srgbClr val="002060"/>
                </a:solidFill>
              </a:rPr>
              <a:t> – поступающие в бюджет денежные средства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accent3">
                    <a:lumMod val="50000"/>
                  </a:schemeClr>
                </a:solidFill>
              </a:rPr>
              <a:t>Неналоговые доходы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accent3">
                    <a:lumMod val="50000"/>
                  </a:schemeClr>
                </a:solidFill>
              </a:rPr>
              <a:t>Налоговые доходы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chemeClr val="accent3">
                    <a:lumMod val="50000"/>
                  </a:schemeClr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4"/>
                </a:solidFill>
              </a:rPr>
              <a:t>      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Сарашевского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</a:t>
            </a:r>
            <a:r>
              <a:rPr lang="ru-RU" sz="1800" b="1" dirty="0">
                <a:solidFill>
                  <a:schemeClr val="accent4"/>
                </a:solidFill>
                <a:latin typeface="Cambria" pitchFamily="18" charset="0"/>
                <a:ea typeface="Cambria" pitchFamily="18" charset="0"/>
              </a:rPr>
              <a:t> тыс.руб</a:t>
            </a:r>
            <a:r>
              <a:rPr lang="ru-RU" sz="18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187624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и 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 (всего)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043608" y="3717032"/>
          <a:ext cx="727280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727684" y="2456892"/>
            <a:ext cx="504056" cy="100811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752020" y="2456892"/>
            <a:ext cx="504056" cy="100811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704348" y="2456892"/>
            <a:ext cx="504056" cy="100811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75656" y="292494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Arial Black" pitchFamily="34" charset="0"/>
              </a:rPr>
              <a:t>  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2511,7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212976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2164,9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0312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346,8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413995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702027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8883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4"/>
                </a:solidFill>
              </a:rPr>
              <a:t>     </a:t>
            </a:r>
            <a:r>
              <a:rPr lang="ru-RU" sz="2400" b="1" dirty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поступлений</a:t>
            </a:r>
            <a:b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                 </a:t>
            </a:r>
            <a:r>
              <a:rPr lang="ru-RU" sz="1600" b="1" dirty="0" err="1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тыс.руб</a:t>
            </a:r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endParaRPr lang="ru-RU" sz="2400" b="1" dirty="0">
              <a:solidFill>
                <a:schemeClr val="accent4"/>
              </a:solidFill>
              <a:latin typeface="Comic Sans MS" pitchFamily="66" charset="0"/>
              <a:ea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      </a:t>
            </a:r>
            <a:r>
              <a:rPr lang="ru-RU" sz="2800" b="1" dirty="0" smtClean="0">
                <a:solidFill>
                  <a:schemeClr val="accent4"/>
                </a:solidFill>
                <a:latin typeface="Comic Sans MS" pitchFamily="66" charset="0"/>
              </a:rPr>
              <a:t>Расходы  бюджета </a:t>
            </a:r>
            <a:r>
              <a:rPr lang="ru-RU" sz="2800" b="1" dirty="0" err="1" smtClean="0">
                <a:solidFill>
                  <a:schemeClr val="accent4"/>
                </a:solidFill>
                <a:latin typeface="Comic Sans MS" pitchFamily="66" charset="0"/>
              </a:rPr>
              <a:t>Сарашевского</a:t>
            </a:r>
            <a:r>
              <a:rPr lang="ru-RU" sz="28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br>
              <a:rPr lang="ru-RU" sz="28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4"/>
                </a:solidFill>
                <a:latin typeface="Comic Sans MS" pitchFamily="66" charset="0"/>
              </a:rPr>
              <a:t>       сельского поселения</a:t>
            </a:r>
            <a:endParaRPr lang="ru-RU" sz="28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344816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Сарашевского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692696"/>
            <a:ext cx="85689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Исполнение расходов бюджета </a:t>
            </a:r>
            <a:b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200" b="1" dirty="0" err="1" smtClean="0">
                <a:solidFill>
                  <a:schemeClr val="accent4"/>
                </a:solidFill>
                <a:latin typeface="Comic Sans MS" pitchFamily="66" charset="0"/>
              </a:rPr>
              <a:t>Сарашевского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 сельского поселения </a:t>
            </a:r>
            <a:b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за 2020 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год</a:t>
            </a:r>
            <a:b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</a:b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                                    </a:t>
            </a:r>
            <a:r>
              <a:rPr lang="ru-RU" sz="1600" b="1" dirty="0" smtClean="0">
                <a:solidFill>
                  <a:schemeClr val="accent4"/>
                </a:solidFill>
                <a:latin typeface="Comic Sans MS" pitchFamily="66" charset="0"/>
              </a:rPr>
              <a:t>тыс.руб</a:t>
            </a:r>
            <a:r>
              <a:rPr lang="ru-RU" sz="2200" b="1" dirty="0" smtClean="0">
                <a:solidFill>
                  <a:schemeClr val="accent4"/>
                </a:solidFill>
                <a:latin typeface="Comic Sans MS" pitchFamily="66" charset="0"/>
              </a:rPr>
              <a:t>.</a:t>
            </a:r>
            <a:endParaRPr lang="ru-RU" sz="22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700808"/>
          <a:ext cx="7776865" cy="38418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8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5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97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85526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15858,6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15556,1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1670,1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457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250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1797,0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3827,8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3591,2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2247,1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2246,0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6063,4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6063,4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16824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бюджета</a:t>
            </a:r>
            <a:b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Сарашевского</a:t>
            </a:r>
            <a: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2020 </a:t>
            </a:r>
            <a:r>
              <a:rPr lang="ru-RU" sz="2400" b="1" dirty="0">
                <a:solidFill>
                  <a:schemeClr val="accent4"/>
                </a:solidFill>
                <a:effectLst/>
                <a:latin typeface="Comic Sans MS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73448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Доходы  15249,3 тыс. руб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.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4"/>
                </a:solidFill>
                <a:latin typeface="Comic Sans MS" pitchFamily="66" charset="0"/>
              </a:rPr>
              <a:t>Сарашевского</a:t>
            </a:r>
            <a:r>
              <a:rPr lang="ru-RU" b="1" dirty="0" smtClean="0">
                <a:solidFill>
                  <a:schemeClr val="accent4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4"/>
                </a:solidFill>
                <a:latin typeface="Comic Sans MS" pitchFamily="66" charset="0"/>
              </a:rPr>
              <a:t>сельского поселения за 2020 год</a:t>
            </a:r>
            <a:endParaRPr lang="ru-RU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01008"/>
            <a:ext cx="7488832" cy="7920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Расходы  15566,1 тыс. руб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Превышение расходов над  доходами</a:t>
            </a:r>
          </a:p>
          <a:p>
            <a:pPr algn="ctr"/>
            <a:r>
              <a:rPr lang="ru-RU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(дефицит) </a:t>
            </a:r>
            <a:endParaRPr lang="ru-RU" dirty="0" smtClean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316,8 тыс. руб.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4"/>
                </a:solidFill>
                <a:latin typeface="Comic Sans MS" pitchFamily="66" charset="0"/>
              </a:rPr>
              <a:t>Спасибо за внимание</a:t>
            </a:r>
            <a:endParaRPr lang="ru-RU" sz="48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2701</TotalTime>
  <Words>364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Отчет об исполнении бюджета  Сарашевского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Сарашевского сельского поселения                                                                     тыс.руб.</vt:lpstr>
      <vt:lpstr>     Динамика безвозмездных поступлений                   тыс.руб </vt:lpstr>
      <vt:lpstr>      Расходы  бюджета Сарашевского         сельского поселения</vt:lpstr>
      <vt:lpstr> Исполнение расходов бюджета  Сарашевского сельского поселения  за 2020 год                                      тыс.руб.</vt:lpstr>
      <vt:lpstr> Структура расходов бюджета  Сарашевского сельского поселения  на 2020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286</cp:revision>
  <dcterms:created xsi:type="dcterms:W3CDTF">2017-05-24T17:51:22Z</dcterms:created>
  <dcterms:modified xsi:type="dcterms:W3CDTF">2021-04-13T09:46:09Z</dcterms:modified>
</cp:coreProperties>
</file>