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60" r:id="rId3"/>
    <p:sldId id="261" r:id="rId4"/>
    <p:sldId id="262" r:id="rId5"/>
    <p:sldId id="278" r:id="rId6"/>
    <p:sldId id="27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A58"/>
    <a:srgbClr val="6DDF98"/>
    <a:srgbClr val="37796E"/>
    <a:srgbClr val="5A92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1219" autoAdjust="0"/>
  </p:normalViewPr>
  <p:slideViewPr>
    <p:cSldViewPr>
      <p:cViewPr varScale="1">
        <p:scale>
          <a:sx n="62" d="100"/>
          <a:sy n="62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562696737399659E-2"/>
          <c:y val="0.10507165870458847"/>
          <c:w val="0.61277074538014364"/>
          <c:h val="0.74120308471472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E0-4BF0-9ECB-0FC0BC83E4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8898668579919195E-3"/>
          <c:y val="0"/>
          <c:w val="0.99011013314200758"/>
          <c:h val="1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6115654808195917E-2"/>
                  <c:y val="-5.945972333040439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9448</a:t>
                    </a:r>
                    <a:r>
                      <a: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,</a:t>
                    </a:r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10</a:t>
                    </a:r>
                    <a:endParaRPr lang="ru-RU" b="1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2.4650906843684036E-2"/>
                  <c:y val="-7.108216932125387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8498,73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0949934134302536E-2"/>
                  <c:y val="-6.707377631441631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9076,94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план 2020г</c:v>
                </c:pt>
                <c:pt idx="1">
                  <c:v>план 2021г</c:v>
                </c:pt>
                <c:pt idx="2">
                  <c:v>план 2022г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9448.1</c:v>
                </c:pt>
                <c:pt idx="1">
                  <c:v>8498.7300000000032</c:v>
                </c:pt>
                <c:pt idx="2">
                  <c:v>9076.94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B2-49FB-8B95-BF40810981DE}"/>
            </c:ext>
          </c:extLst>
        </c:ser>
        <c:dLbls>
          <c:showVal val="1"/>
        </c:dLbls>
        <c:gapWidth val="75"/>
        <c:shape val="cylinder"/>
        <c:axId val="162252672"/>
        <c:axId val="162254208"/>
        <c:axId val="0"/>
      </c:bar3DChart>
      <c:catAx>
        <c:axId val="162252672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62254208"/>
        <c:crosses val="autoZero"/>
        <c:auto val="1"/>
        <c:lblAlgn val="ctr"/>
        <c:lblOffset val="100"/>
      </c:catAx>
      <c:valAx>
        <c:axId val="162254208"/>
        <c:scaling>
          <c:orientation val="minMax"/>
        </c:scaling>
        <c:axPos val="l"/>
        <c:numFmt formatCode="General" sourceLinked="1"/>
        <c:majorTickMark val="none"/>
        <c:tickLblPos val="none"/>
        <c:crossAx val="162252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77969062627517"/>
          <c:y val="0.91686010297580778"/>
          <c:w val="0.66440618747449665"/>
          <c:h val="8.3139897024192305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программы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0.8500000000000002</c:v>
                </c:pt>
                <c:pt idx="1">
                  <c:v>0.15000000000000005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5-4717-9BBE-B38433A5F694}"/>
            </c:ext>
          </c:extLst>
        </c:ser>
        <c:firstSliceAng val="0"/>
      </c:pieChart>
    </c:plotArea>
    <c:legend>
      <c:legendPos val="r"/>
      <c:layout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32656"/>
            <a:ext cx="6336704" cy="4680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Бюджет </a:t>
            </a:r>
            <a:r>
              <a:rPr lang="ru-RU" sz="2900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Сарашевского</a:t>
            </a:r>
            <a:r>
              <a:rPr lang="ru-RU" sz="29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сельского поселения </a:t>
            </a:r>
            <a:r>
              <a:rPr lang="ru-RU" sz="2900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Бардымского</a:t>
            </a:r>
            <a:r>
              <a:rPr lang="ru-RU" sz="29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 муниципального района Пермского края на 20</a:t>
            </a:r>
            <a:r>
              <a:rPr lang="en-US" sz="29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20</a:t>
            </a:r>
            <a:r>
              <a:rPr lang="ru-RU" sz="29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и плановый период 202</a:t>
            </a:r>
            <a:r>
              <a:rPr lang="en-US" sz="29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ru-RU" sz="29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-202</a:t>
            </a:r>
            <a:r>
              <a:rPr lang="en-US" sz="29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ru-RU" sz="29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068960"/>
            <a:ext cx="3672408" cy="576064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  <a:ea typeface="Cambria" pitchFamily="18" charset="0"/>
              </a:rPr>
              <a:t>Бюджет для граждан</a:t>
            </a:r>
          </a:p>
        </p:txBody>
      </p:sp>
      <p:pic>
        <p:nvPicPr>
          <p:cNvPr id="4098" name="Picture 2" descr="http://www.bankgorodov.ru/system/img.php?f=/public//photos/coa/308181_bi.png&amp;w=172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620688"/>
            <a:ext cx="1440160" cy="1368152"/>
          </a:xfrm>
          <a:prstGeom prst="rect">
            <a:avLst/>
          </a:prstGeom>
          <a:noFill/>
        </p:spPr>
      </p:pic>
      <p:pic>
        <p:nvPicPr>
          <p:cNvPr id="29698" name="Picture 2" descr="https://sarachevskoeposelenie.files.wordpress.com/2012/04/x_918cef5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487898"/>
            <a:ext cx="6264696" cy="3037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856895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>
                <a:solidFill>
                  <a:schemeClr val="accent3"/>
                </a:solidFill>
                <a:effectLst/>
                <a:latin typeface="Cambria" pitchFamily="18" charset="0"/>
                <a:ea typeface="Cambria" pitchFamily="18" charset="0"/>
              </a:rPr>
              <a:t>                   Динамика расходов бюджета </a:t>
            </a:r>
            <a:r>
              <a:rPr lang="ru-RU" sz="2700" b="1" i="1" dirty="0" err="1" smtClean="0">
                <a:solidFill>
                  <a:schemeClr val="accent3"/>
                </a:solidFill>
                <a:effectLst/>
                <a:latin typeface="Cambria" pitchFamily="18" charset="0"/>
                <a:ea typeface="Cambria" pitchFamily="18" charset="0"/>
              </a:rPr>
              <a:t>Сарашевского</a:t>
            </a:r>
            <a:r>
              <a:rPr lang="ru-RU" sz="2700" b="1" i="1" dirty="0">
                <a:solidFill>
                  <a:schemeClr val="accent3"/>
                </a:solidFill>
                <a:effectLst/>
                <a:latin typeface="Cambria" pitchFamily="18" charset="0"/>
                <a:ea typeface="Cambria" pitchFamily="18" charset="0"/>
              </a:rPr>
              <a:t/>
            </a:r>
            <a:br>
              <a:rPr lang="ru-RU" sz="2700" b="1" i="1" dirty="0">
                <a:solidFill>
                  <a:schemeClr val="accent3"/>
                </a:solidFill>
                <a:effectLst/>
                <a:latin typeface="Cambria" pitchFamily="18" charset="0"/>
                <a:ea typeface="Cambria" pitchFamily="18" charset="0"/>
              </a:rPr>
            </a:br>
            <a:r>
              <a:rPr lang="ru-RU" sz="2700" b="1" i="1" dirty="0">
                <a:solidFill>
                  <a:schemeClr val="accent3"/>
                </a:solidFill>
                <a:effectLst/>
                <a:latin typeface="Cambria" pitchFamily="18" charset="0"/>
                <a:ea typeface="Cambria" pitchFamily="18" charset="0"/>
              </a:rPr>
              <a:t>                                           сельского поселения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400" b="1" i="1" dirty="0">
                <a:solidFill>
                  <a:schemeClr val="accent3"/>
                </a:solidFill>
                <a:latin typeface="Cambria" pitchFamily="18" charset="0"/>
                <a:ea typeface="Cambria" pitchFamily="18" charset="0"/>
              </a:rPr>
              <a:t>                                                       </a:t>
            </a:r>
            <a:r>
              <a:rPr lang="ru-RU" sz="1800" b="1" i="1" dirty="0">
                <a:solidFill>
                  <a:schemeClr val="accent3"/>
                </a:solidFill>
                <a:latin typeface="Cambria" pitchFamily="18" charset="0"/>
                <a:ea typeface="Cambria" pitchFamily="18" charset="0"/>
              </a:rPr>
              <a:t>(тыс.руб.)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568953" cy="520119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125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78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3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83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58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8362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3"/>
                          </a:solidFill>
                        </a:rPr>
                        <a:t>Раздел</a:t>
                      </a:r>
                      <a:endParaRPr lang="ru-RU" sz="12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3"/>
                          </a:solidFill>
                        </a:rPr>
                        <a:t>                                     Наименование</a:t>
                      </a:r>
                      <a:endParaRPr lang="ru-RU" sz="12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3"/>
                          </a:solidFill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accent3"/>
                          </a:solidFill>
                        </a:rPr>
                        <a:t> Совета депутатов </a:t>
                      </a:r>
                      <a:r>
                        <a:rPr lang="ru-RU" sz="1200" baseline="0" dirty="0" err="1" smtClean="0">
                          <a:solidFill>
                            <a:schemeClr val="accent3"/>
                          </a:solidFill>
                        </a:rPr>
                        <a:t>Сарашевского</a:t>
                      </a:r>
                      <a:r>
                        <a:rPr lang="ru-RU" sz="1200" baseline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accent3"/>
                          </a:solidFill>
                        </a:rPr>
                        <a:t>сельского поселения от </a:t>
                      </a:r>
                      <a:r>
                        <a:rPr lang="en-US" sz="1200" baseline="0" dirty="0" smtClean="0">
                          <a:solidFill>
                            <a:schemeClr val="accent3"/>
                          </a:solidFill>
                        </a:rPr>
                        <a:t>                </a:t>
                      </a:r>
                      <a:r>
                        <a:rPr lang="ru-RU" sz="1200" baseline="0" dirty="0" smtClean="0">
                          <a:solidFill>
                            <a:schemeClr val="accent3"/>
                          </a:solidFill>
                        </a:rPr>
                        <a:t>№ </a:t>
                      </a:r>
                      <a:r>
                        <a:rPr lang="en-US" sz="1200" baseline="0" dirty="0" smtClean="0">
                          <a:solidFill>
                            <a:schemeClr val="accent3"/>
                          </a:solidFill>
                        </a:rPr>
                        <a:t>   </a:t>
                      </a:r>
                      <a:r>
                        <a:rPr lang="ru-RU" sz="1200" baseline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accent3"/>
                          </a:solidFill>
                        </a:rPr>
                        <a:t>«О бюджете </a:t>
                      </a:r>
                      <a:r>
                        <a:rPr lang="ru-RU" sz="1200" baseline="0" dirty="0" err="1" smtClean="0">
                          <a:solidFill>
                            <a:schemeClr val="accent3"/>
                          </a:solidFill>
                        </a:rPr>
                        <a:t>Сарашевского</a:t>
                      </a:r>
                      <a:r>
                        <a:rPr lang="ru-RU" sz="1200" baseline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accent3"/>
                          </a:solidFill>
                        </a:rPr>
                        <a:t>сельского поселения на </a:t>
                      </a:r>
                      <a:r>
                        <a:rPr lang="ru-RU" sz="1200" baseline="0" dirty="0" smtClean="0">
                          <a:solidFill>
                            <a:schemeClr val="accent3"/>
                          </a:solidFill>
                        </a:rPr>
                        <a:t>20</a:t>
                      </a:r>
                      <a:r>
                        <a:rPr lang="en-US" sz="1200" baseline="0" dirty="0" smtClean="0">
                          <a:solidFill>
                            <a:schemeClr val="accent3"/>
                          </a:solidFill>
                        </a:rPr>
                        <a:t>20</a:t>
                      </a:r>
                      <a:r>
                        <a:rPr lang="ru-RU" sz="1200" baseline="0" dirty="0" smtClean="0">
                          <a:solidFill>
                            <a:schemeClr val="accent3"/>
                          </a:solidFill>
                        </a:rPr>
                        <a:t>-202</a:t>
                      </a:r>
                      <a:r>
                        <a:rPr lang="en-US" sz="1200" baseline="0" dirty="0" smtClean="0">
                          <a:solidFill>
                            <a:schemeClr val="accent3"/>
                          </a:solidFill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accent3"/>
                          </a:solidFill>
                        </a:rPr>
                        <a:t>годы»</a:t>
                      </a:r>
                      <a:endParaRPr lang="ru-RU" sz="12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27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chemeClr val="accent3"/>
                          </a:solidFill>
                        </a:rPr>
                        <a:t>   </a:t>
                      </a:r>
                      <a:r>
                        <a:rPr lang="ru-RU" sz="1400" b="1" dirty="0" smtClean="0">
                          <a:solidFill>
                            <a:schemeClr val="accent3"/>
                          </a:solidFill>
                        </a:rPr>
                        <a:t>2020г</a:t>
                      </a:r>
                      <a:endParaRPr lang="ru-RU" sz="1400" b="1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3"/>
                          </a:solidFill>
                        </a:rPr>
                        <a:t>     </a:t>
                      </a:r>
                      <a:r>
                        <a:rPr lang="ru-RU" sz="1400" b="1" dirty="0" smtClean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chemeClr val="accent3"/>
                          </a:solidFill>
                        </a:rPr>
                        <a:t>2021г</a:t>
                      </a:r>
                      <a:endParaRPr lang="ru-RU" sz="1400" b="1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accent3"/>
                          </a:solidFill>
                        </a:rPr>
                        <a:t>     </a:t>
                      </a:r>
                      <a:r>
                        <a:rPr lang="ru-RU" sz="1400" b="1" smtClean="0">
                          <a:solidFill>
                            <a:schemeClr val="accent3"/>
                          </a:solidFill>
                        </a:rPr>
                        <a:t>2022г</a:t>
                      </a:r>
                      <a:endParaRPr lang="ru-RU" sz="1400" b="1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278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11651,10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10441,73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10759,94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5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3,93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568,26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568,26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5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220,10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224,20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3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600" baseline="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правоохранительная деятельность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2005,76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2005,76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2215,76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50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1878,70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900,00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900,00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50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38,31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2091,51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2232,32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50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 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6098,10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4645,80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4600,00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5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6,20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6,20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6,20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0232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1209,37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891,16</a:t>
                      </a:r>
                      <a:endParaRPr lang="ru-RU" sz="1600" dirty="0">
                        <a:solidFill>
                          <a:schemeClr val="accent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0232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936104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                            </a:t>
            </a:r>
            <a:r>
              <a:rPr lang="ru-RU" sz="2700" b="1" i="1" dirty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700" b="1" i="1" dirty="0" err="1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Сарашевского</a:t>
            </a:r>
            <a:r>
              <a:rPr lang="ru-RU" sz="2700" b="1" i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    сельского поселения</a:t>
            </a:r>
            <a:r>
              <a:rPr lang="ru-RU" sz="2700" b="1" i="1" dirty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на </a:t>
            </a:r>
            <a:r>
              <a:rPr lang="ru-RU" sz="2700" b="1" i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700" b="1" i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700" b="1" i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19256" cy="433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332656"/>
            <a:ext cx="82192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100" b="1" i="1" kern="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3100" b="1" i="1" kern="0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100" b="1" i="1" kern="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r>
              <a:rPr lang="ru-RU" altLang="ru-RU" sz="3100" b="1" i="1" kern="0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100" b="1" i="1" kern="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b="1" i="1" kern="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i="1" kern="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 межбюджетных отношениях</a:t>
            </a:r>
            <a: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2483768" y="2060848"/>
            <a:ext cx="4176464" cy="2016224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altLang="ru-RU" sz="1400" b="1" i="1" dirty="0">
                <a:solidFill>
                  <a:schemeClr val="bg1"/>
                </a:solidFill>
              </a:rPr>
              <a:t>Межбюджетные трансферты</a:t>
            </a:r>
            <a:r>
              <a:rPr lang="ru-RU" altLang="ru-RU" sz="1400" dirty="0">
                <a:solidFill>
                  <a:schemeClr val="bg1"/>
                </a:solidFill>
              </a:rPr>
              <a:t> – </a:t>
            </a:r>
          </a:p>
          <a:p>
            <a:pPr algn="ctr">
              <a:buNone/>
            </a:pP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это средства,</a:t>
            </a:r>
          </a:p>
          <a:p>
            <a:pPr algn="ctr">
              <a:buNone/>
            </a:pP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предоставляемые одним бюджетом</a:t>
            </a:r>
          </a:p>
          <a:p>
            <a:pPr algn="ctr">
              <a:buNone/>
            </a:pP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бюджетной системы Российской Федерации</a:t>
            </a:r>
          </a:p>
          <a:p>
            <a:pPr algn="ctr">
              <a:buNone/>
            </a:pP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другому бюджету бюджетной системы </a:t>
            </a:r>
          </a:p>
          <a:p>
            <a:pPr algn="ctr">
              <a:buNone/>
            </a:pP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Российской Федерации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83568" y="4509120"/>
            <a:ext cx="3313063" cy="183802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i="1" dirty="0">
                <a:solidFill>
                  <a:schemeClr val="bg1"/>
                </a:solidFill>
              </a:rPr>
              <a:t>Субвенции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(от лат. "</a:t>
            </a:r>
            <a:r>
              <a:rPr lang="en-US" sz="1400" dirty="0" err="1">
                <a:solidFill>
                  <a:schemeClr val="bg1"/>
                </a:solidFill>
              </a:rPr>
              <a:t>Subvenire</a:t>
            </a:r>
            <a:r>
              <a:rPr lang="ru-RU" sz="1400" dirty="0">
                <a:solidFill>
                  <a:schemeClr val="bg1"/>
                </a:solidFill>
              </a:rPr>
              <a:t>" –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124745"/>
            <a:ext cx="84969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b="1" i="1" u="sng" kern="0" dirty="0">
                <a:solidFill>
                  <a:schemeClr val="accent3"/>
                </a:solidFill>
                <a:latin typeface="Cambria" pitchFamily="18" charset="0"/>
                <a:ea typeface="Cambria" pitchFamily="18" charset="0"/>
              </a:rPr>
              <a:t>Межбюджетные отношения</a:t>
            </a:r>
            <a:r>
              <a:rPr lang="ru-RU" altLang="ru-RU" sz="1600" u="sng" kern="0" dirty="0">
                <a:solidFill>
                  <a:schemeClr val="accent3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altLang="ru-RU" sz="1600" kern="0" dirty="0">
                <a:solidFill>
                  <a:schemeClr val="accent3"/>
                </a:solidFill>
                <a:latin typeface="Cambria" pitchFamily="18" charset="0"/>
                <a:ea typeface="Cambria" pitchFamily="18" charset="0"/>
              </a:rPr>
              <a:t>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9512" y="2060848"/>
            <a:ext cx="2232248" cy="237626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bg1"/>
                </a:solidFill>
              </a:rPr>
              <a:t>Дотации</a:t>
            </a:r>
            <a:r>
              <a:rPr lang="ru-RU" sz="1400" i="1" dirty="0">
                <a:solidFill>
                  <a:schemeClr val="bg1"/>
                </a:solidFill>
              </a:rPr>
              <a:t> (</a:t>
            </a:r>
            <a:r>
              <a:rPr lang="ru-RU" sz="1400" dirty="0">
                <a:solidFill>
                  <a:schemeClr val="bg1"/>
                </a:solidFill>
              </a:rPr>
              <a:t>от лат. "</a:t>
            </a:r>
            <a:r>
              <a:rPr lang="en-US" sz="1400" dirty="0">
                <a:solidFill>
                  <a:schemeClr val="bg1"/>
                </a:solidFill>
              </a:rPr>
              <a:t>Dotatio</a:t>
            </a:r>
            <a:r>
              <a:rPr lang="ru-RU" sz="1400" dirty="0">
                <a:solidFill>
                  <a:schemeClr val="bg1"/>
                </a:solidFill>
              </a:rPr>
              <a:t>" – дар, пожертвование</a:t>
            </a:r>
            <a:r>
              <a:rPr lang="ru-RU" sz="1400" i="1" dirty="0">
                <a:solidFill>
                  <a:schemeClr val="bg1"/>
                </a:solidFill>
              </a:rPr>
              <a:t>) – </a:t>
            </a:r>
            <a:r>
              <a:rPr lang="ru-RU" sz="1400" dirty="0">
                <a:solidFill>
                  <a:schemeClr val="bg1"/>
                </a:solidFill>
              </a:rPr>
              <a:t>предоставляются без определения конкретной цели их использования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732240" y="2060848"/>
            <a:ext cx="2232248" cy="230425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bg1"/>
                </a:solidFill>
              </a:rPr>
              <a:t>Иные межбюджетные трансферты</a:t>
            </a:r>
            <a:r>
              <a:rPr lang="ru-RU" sz="1400" dirty="0">
                <a:solidFill>
                  <a:schemeClr val="bg1"/>
                </a:solidFill>
              </a:rPr>
              <a:t> – предоставляются на определённые цели</a:t>
            </a:r>
          </a:p>
        </p:txBody>
      </p:sp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4788024" y="4509120"/>
            <a:ext cx="3600400" cy="1800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i="1" dirty="0">
                <a:solidFill>
                  <a:schemeClr val="bg1"/>
                </a:solidFill>
              </a:rPr>
              <a:t>Субсидии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(от лат. "</a:t>
            </a:r>
            <a:r>
              <a:rPr lang="en-US" sz="1400" dirty="0" err="1">
                <a:solidFill>
                  <a:schemeClr val="bg1"/>
                </a:solidFill>
              </a:rPr>
              <a:t>Subsidium</a:t>
            </a:r>
            <a:r>
              <a:rPr lang="ru-RU" sz="1400" dirty="0">
                <a:solidFill>
                  <a:schemeClr val="bg1"/>
                </a:solidFill>
              </a:rPr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 программа «Развитие культуры»</a:t>
            </a:r>
            <a:endParaRPr lang="ru-RU" sz="2800" b="1" i="1" dirty="0">
              <a:solidFill>
                <a:schemeClr val="accent3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предусмотрено:</a:t>
            </a:r>
          </a:p>
          <a:p>
            <a:pPr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6098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4645,80 тыс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4600,00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endParaRPr lang="ru-RU" dirty="0"/>
          </a:p>
        </p:txBody>
      </p:sp>
      <p:pic>
        <p:nvPicPr>
          <p:cNvPr id="17410" name="Picture 2" descr="http://v2011.kamwa.ru/u_pics/5_ispolnitelnitsy_v_d.Sara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3839677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052736"/>
            <a:ext cx="8064896" cy="540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1264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«Развитие дорожного хозяйства»</a:t>
            </a:r>
            <a:endParaRPr lang="ru-RU" sz="2800" b="1" i="1" dirty="0">
              <a:solidFill>
                <a:schemeClr val="accent3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412776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1878,70 тыс. рублей,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900,00 тыс. рублей,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2022 году 900,00 тыс. рублей.</a:t>
            </a:r>
          </a:p>
        </p:txBody>
      </p:sp>
      <p:pic>
        <p:nvPicPr>
          <p:cNvPr id="6" name="Рисунок 5" descr="дорог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83768" y="3717032"/>
            <a:ext cx="396044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1556792"/>
            <a:ext cx="7560840" cy="51125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264696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3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i="1" dirty="0" smtClean="0">
                <a:solidFill>
                  <a:schemeClr val="accent3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3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«Благоустройство территории  </a:t>
            </a:r>
            <a:r>
              <a:rPr lang="ru-RU" sz="2400" b="1" i="1" dirty="0" err="1" smtClean="0">
                <a:solidFill>
                  <a:schemeClr val="accent3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Сарашевского</a:t>
            </a:r>
            <a:r>
              <a:rPr lang="ru-RU" sz="2400" b="1" i="1" dirty="0" smtClean="0">
                <a:solidFill>
                  <a:schemeClr val="accent3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сельского поселения»</a:t>
            </a:r>
            <a:endParaRPr lang="ru-RU" sz="2400" i="1" dirty="0">
              <a:solidFill>
                <a:schemeClr val="accent3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6792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2091,51 тыс. рублей,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2232,32 тыс. рублей.</a:t>
            </a:r>
          </a:p>
        </p:txBody>
      </p:sp>
      <p:pic>
        <p:nvPicPr>
          <p:cNvPr id="14340" name="Picture 4" descr="http://permneft-portal.ru/upload/medialibrary/3e1/3e1c8bc60804f690ade021a2f2393c6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645024"/>
            <a:ext cx="4392487" cy="2808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3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i="1" dirty="0" smtClean="0">
                <a:solidFill>
                  <a:schemeClr val="accent3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3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«Пожарная безопасность </a:t>
            </a:r>
            <a:r>
              <a:rPr lang="ru-RU" sz="2400" b="1" i="1" dirty="0" err="1" smtClean="0">
                <a:solidFill>
                  <a:schemeClr val="accent3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Сарашевского</a:t>
            </a:r>
            <a:r>
              <a:rPr lang="ru-RU" sz="2400" b="1" i="1" dirty="0" smtClean="0">
                <a:solidFill>
                  <a:schemeClr val="accent3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сельского поселения»</a:t>
            </a:r>
            <a:endParaRPr lang="ru-RU" sz="2400" dirty="0"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предусмотрено: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1945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,56 тыс. рублей,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1945,56 тыс. рублей,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2155,56 тыс. рублей.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http://gov.cap.ru/UserFiles/photo/201406/02/Albom57204/img_5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8"/>
            <a:ext cx="3960440" cy="2829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1844824"/>
            <a:ext cx="7704856" cy="4752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147248" cy="792088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800" b="1" i="1" dirty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b="1" dirty="0"/>
          </a:p>
        </p:txBody>
      </p:sp>
      <p:pic>
        <p:nvPicPr>
          <p:cNvPr id="13314" name="Picture 2" descr="https://ic.pics.livejournal.com/klyaksina/12940359/773983/773983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92896"/>
            <a:ext cx="338584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76456" cy="108012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400" b="1" u="sng" cap="all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Бюджетный процесс</a:t>
            </a:r>
            <a:r>
              <a:rPr lang="ru-RU" sz="1400" b="1" cap="all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</a:t>
            </a:r>
            <a:r>
              <a:rPr lang="x-none" sz="1400" b="1" cap="all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endParaRPr lang="ru-RU" sz="1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3"/>
          <p:cNvSpPr>
            <a:spLocks noGrp="1" noChangeArrowheads="1"/>
          </p:cNvSpPr>
          <p:nvPr>
            <p:ph idx="1"/>
          </p:nvPr>
        </p:nvSpPr>
        <p:spPr bwMode="auto">
          <a:xfrm>
            <a:off x="6156176" y="2708920"/>
            <a:ext cx="2376264" cy="14554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Рассмотрение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проекта </a:t>
            </a:r>
            <a:r>
              <a:rPr lang="ru-RU" altLang="ru-RU" sz="1800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очередного года</a:t>
            </a:r>
            <a:endParaRPr lang="ru-RU" altLang="ru-RU" sz="1800" b="1" dirty="0">
              <a:solidFill>
                <a:srgbClr val="37796E"/>
              </a:solidFill>
            </a:endParaRP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8460432" y="3645024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 rot="8954101">
            <a:off x="6136761" y="5744776"/>
            <a:ext cx="719137" cy="403476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6084168" y="4293096"/>
            <a:ext cx="2520950" cy="14398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очередного года</a:t>
            </a: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3203848" y="5373216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3059832" y="1844824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347864" y="3284984"/>
            <a:ext cx="2519363" cy="15128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Бюджетный</a:t>
            </a:r>
          </a:p>
          <a:p>
            <a:pPr algn="ctr" eaLnBrk="1" hangingPunct="1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процесс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251520" y="2636912"/>
            <a:ext cx="2736850" cy="1584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 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 rot="21000000">
            <a:off x="2299772" y="2264022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67544" y="4509120"/>
            <a:ext cx="2665413" cy="151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Формирование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auto">
          <a:xfrm rot="1200000">
            <a:off x="6064317" y="2314824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2000000">
            <a:off x="2463917" y="591522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8"/>
          <p:cNvSpPr>
            <a:spLocks noChangeArrowheads="1"/>
          </p:cNvSpPr>
          <p:nvPr/>
        </p:nvSpPr>
        <p:spPr bwMode="auto">
          <a:xfrm rot="16200000">
            <a:off x="-144560" y="425713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4572000" y="486916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2987824" y="4581128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2987824" y="3573016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572000" y="306896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V="1">
            <a:off x="5868144" y="3645024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5724128" y="450912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8136904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«О бюджете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сформировано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06 октября 2003 года № 131-ФЗ «Об общих принципах организации местного самоуправления в Российской Федерации», Уставом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Бюджетным процессом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прогноза социально-экономического развития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годы.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Отличительной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проекта решения о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поселения. </a:t>
            </a:r>
          </a:p>
        </p:txBody>
      </p:sp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88640"/>
            <a:ext cx="1008113" cy="9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3438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бюджета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сформирована с учетом прогноза  социально-экономического развития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11651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,10 тыс. рублей, из них налоговые и неналоговые запланированы в сумме 2203,00 тыс.руб. Безвозмездные поступления запланированы в сумме 9448,10 тыс.руб.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доходы  в решении о бюджете поселения предлагаются законопроектом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10701,73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с уменьшением доходов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949,37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относительно параметров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Данное уменьшение обусловлено снижением уровня дохода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в 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запланированы в объеме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11279,94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уменьшением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уровня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371,16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algn="just">
              <a:buClr>
                <a:srgbClr val="00B0F0"/>
              </a:buClr>
              <a:buFont typeface="Wingdings" pitchFamily="2" charset="2"/>
              <a:buChar char="q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588224" y="1700808"/>
            <a:ext cx="2160240" cy="25922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</a:rPr>
              <a:t>(выплачиваемые из бюджета денежные средства (социальные выплаты населению, содержание муниципальных учреждений (образование, культура и другие) капитальные ремонты, благоустройство и другие)</a:t>
            </a:r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3888" y="1700808"/>
            <a:ext cx="2160240" cy="25922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</a:rPr>
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</a:r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700808"/>
            <a:ext cx="2160240" cy="2592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</a:rPr>
              <a:t>(от </a:t>
            </a:r>
            <a:r>
              <a:rPr lang="ru-RU" sz="1200" dirty="0" err="1" smtClean="0">
                <a:solidFill>
                  <a:sysClr val="windowText" lastClr="000000"/>
                </a:solidFill>
              </a:rPr>
              <a:t>старонормандского</a:t>
            </a:r>
            <a:r>
              <a:rPr lang="en-US" sz="1200" dirty="0" smtClean="0">
                <a:solidFill>
                  <a:sysClr val="windowText" lastClr="000000"/>
                </a:solidFill>
              </a:rPr>
              <a:t> </a:t>
            </a:r>
            <a:r>
              <a:rPr lang="en-US" sz="1200" dirty="0" err="1" smtClean="0">
                <a:solidFill>
                  <a:sysClr val="windowText" lastClr="000000"/>
                </a:solidFill>
              </a:rPr>
              <a:t>bougette</a:t>
            </a:r>
            <a:r>
              <a:rPr lang="en-US" sz="1200" dirty="0" smtClean="0">
                <a:solidFill>
                  <a:sysClr val="windowText" lastClr="000000"/>
                </a:solidFill>
              </a:rPr>
              <a:t> – </a:t>
            </a:r>
            <a:r>
              <a:rPr lang="ru-RU" sz="1200" dirty="0" smtClean="0">
                <a:solidFill>
                  <a:sysClr val="windowText" lastClr="000000"/>
                </a:solidFill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406640" cy="7648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Что такое бюджет?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395536" y="5445224"/>
            <a:ext cx="7920880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endParaRPr lang="ru-RU" sz="1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l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Сбалансированность бюджета по доходам и расходам  - основополагающее требование, предъявляемое к органам , составляющим и утверждающим бюджет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100" dirty="0"/>
          </a:p>
        </p:txBody>
      </p:sp>
      <p:sp>
        <p:nvSpPr>
          <p:cNvPr id="6" name="Овал 5"/>
          <p:cNvSpPr/>
          <p:nvPr/>
        </p:nvSpPr>
        <p:spPr>
          <a:xfrm>
            <a:off x="611560" y="1196752"/>
            <a:ext cx="1872208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Бюджет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07904" y="1196752"/>
            <a:ext cx="1872208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Доходы бюджета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32240" y="1196752"/>
            <a:ext cx="1872208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Расходы бюджета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4365104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Если расходная часть бюджета превышает доходную, то бюджет формируется с </a:t>
            </a:r>
            <a:r>
              <a:rPr lang="ru-RU" sz="1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дефицитом</a:t>
            </a:r>
            <a:r>
              <a:rPr lang="ru-RU" sz="14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. </a:t>
            </a:r>
          </a:p>
          <a:p>
            <a:r>
              <a:rPr lang="ru-RU" sz="14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Превышение доходов над расходами образует положительный остаток бюджета (</a:t>
            </a:r>
            <a:r>
              <a:rPr lang="ru-RU" sz="1400" b="1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профицит</a:t>
            </a:r>
            <a:r>
              <a:rPr lang="ru-RU" sz="14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)</a:t>
            </a:r>
            <a:endParaRPr lang="ru-RU" sz="1400" i="1" dirty="0">
              <a:solidFill>
                <a:schemeClr val="accent5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  <a:endParaRPr lang="ru-RU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7858120" cy="720080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– это безвозмездные и безвозвратные поступления денежных средств в бюджет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                  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1988840"/>
            <a:ext cx="25922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2996952"/>
            <a:ext cx="2160240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Налоговые доходы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3068960"/>
            <a:ext cx="2160240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Неналоговые доходы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2996952"/>
            <a:ext cx="2160240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Безвозмездные поступления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5400000" flipH="1" flipV="1">
            <a:off x="4637658" y="339006"/>
            <a:ext cx="12700" cy="5328592"/>
          </a:xfrm>
          <a:prstGeom prst="bentConnector3">
            <a:avLst>
              <a:gd name="adj1" fmla="val 1800000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8" idx="2"/>
            <a:endCxn id="13" idx="0"/>
          </p:cNvCxnSpPr>
          <p:nvPr/>
        </p:nvCxnSpPr>
        <p:spPr>
          <a:xfrm>
            <a:off x="4716016" y="2564904"/>
            <a:ext cx="0" cy="504056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3419872" y="3645024"/>
            <a:ext cx="2520280" cy="28803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Поступления от уплаты других пошлин и сборов, установленных законодательством, а также штрафов за нарушение законодательства, </a:t>
            </a:r>
            <a:r>
              <a:rPr lang="ru-RU" sz="1300" dirty="0" smtClean="0">
                <a:solidFill>
                  <a:schemeClr val="bg1"/>
                </a:solidFill>
              </a:rPr>
              <a:t>например: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chemeClr val="bg1"/>
                </a:solidFill>
              </a:rPr>
              <a:t>доходы от использования муниципального  имущества и земли;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chemeClr val="bg1"/>
                </a:solidFill>
              </a:rPr>
              <a:t> штрафные санкции;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300" dirty="0" smtClean="0">
                <a:solidFill>
                  <a:schemeClr val="bg1"/>
                </a:solidFill>
              </a:rPr>
              <a:t>другие.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11560" y="3573016"/>
            <a:ext cx="2448272" cy="28803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Поступления от уплаты налогов, установленных Налоговым кодексом Российской Федерации, </a:t>
            </a:r>
            <a:r>
              <a:rPr lang="ru-RU" sz="1300" dirty="0" smtClean="0">
                <a:solidFill>
                  <a:schemeClr val="bg1"/>
                </a:solidFill>
              </a:rPr>
              <a:t>например: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chemeClr val="bg1"/>
                </a:solidFill>
              </a:rPr>
              <a:t>налог на прибыль организаций;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chemeClr val="bg1"/>
                </a:solidFill>
              </a:rPr>
              <a:t> акцизы;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chemeClr val="bg1"/>
                </a:solidFill>
              </a:rPr>
              <a:t> налог на доходы физических лиц;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chemeClr val="bg1"/>
                </a:solidFill>
              </a:rPr>
              <a:t> другие налоги.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00192" y="3573016"/>
            <a:ext cx="2448272" cy="28803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Поступления от других бюджетов бюджетной системы (межбюджетные трансферты), граждан (кроме налоговых и неналоговых доходов0).</a:t>
            </a:r>
            <a:endParaRPr lang="ru-RU" sz="1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700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r>
              <a:rPr lang="ru-RU" sz="2700" b="1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бюджетаСарашевского</a:t>
            </a:r>
            <a:r>
              <a:rPr lang="ru-RU" sz="27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200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тыс.руб.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/>
              <a:t>              </a:t>
            </a:r>
            <a:r>
              <a:rPr lang="ru-RU" sz="1600" dirty="0" smtClean="0"/>
              <a:t>                                                                                                                                                                      </a:t>
            </a: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        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2020г  - 2203,00                                      2020г  - 2203,00                                    2020г  -0,00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         2021г  - 2203,00                                      2021г  - 2203,00                                    2021г  -0,00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         2022г  - 2203,00                                      2022г  - 2203,00                                    2022г  -0,00                         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39552" y="1700808"/>
            <a:ext cx="1800200" cy="1080120"/>
          </a:xfrm>
          <a:prstGeom prst="wedgeRoundRectCallout">
            <a:avLst>
              <a:gd name="adj1" fmla="val -14279"/>
              <a:gd name="adj2" fmla="val 14710"/>
              <a:gd name="adj3" fmla="val 16667"/>
            </a:avLst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Налоговые и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неналоговые доходы (всего)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779912" y="1700808"/>
            <a:ext cx="1706488" cy="1044696"/>
          </a:xfrm>
          <a:prstGeom prst="wedgeRoundRectCallout">
            <a:avLst>
              <a:gd name="adj1" fmla="val -20833"/>
              <a:gd name="adj2" fmla="val 49794"/>
              <a:gd name="adj3" fmla="val 16667"/>
            </a:avLst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Налоговые                                                                   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 доходы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660232" y="1700808"/>
            <a:ext cx="1872208" cy="1008112"/>
          </a:xfrm>
          <a:prstGeom prst="wedgeRoundRectCallout">
            <a:avLst>
              <a:gd name="adj1" fmla="val -21621"/>
              <a:gd name="adj2" fmla="val 47870"/>
              <a:gd name="adj3" fmla="val 16667"/>
            </a:avLst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Неналоговые доходы           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115616" y="4005064"/>
          <a:ext cx="72008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3"/>
                </a:solidFill>
              </a:rPr>
              <a:t>     </a:t>
            </a:r>
            <a:r>
              <a:rPr lang="ru-RU" sz="2800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b="1" i="1" dirty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безвозмездных</a:t>
            </a:r>
            <a:r>
              <a:rPr lang="ru-RU" sz="2800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поступлений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80648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      </a:t>
            </a:r>
            <a:r>
              <a:rPr lang="ru-RU" sz="2800" b="1" i="1" dirty="0">
                <a:solidFill>
                  <a:schemeClr val="accent3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Расходы  бюджета </a:t>
            </a:r>
            <a:r>
              <a:rPr lang="ru-RU" sz="2800" b="1" i="1" dirty="0" err="1" smtClean="0">
                <a:solidFill>
                  <a:schemeClr val="accent3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Сарашевского</a:t>
            </a:r>
            <a:r>
              <a:rPr lang="ru-RU" sz="2800" b="1" i="1" dirty="0" smtClean="0">
                <a:solidFill>
                  <a:schemeClr val="accent3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3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accent3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accent3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           сельского поселения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b="1" dirty="0"/>
              <a:t>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местного бюджета-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органов местного самоуправления.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Расходы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Сарашевского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сельского поселения формируются по отдельным направлениям необходимым для исполнения полномочий органов местного самоуправления сельского поселения в соответствии с Федеральным законом от 06.10.2003г № 131-ФЗ «Об общих принципах организации местного самоуправления в Российской Федерации»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бюджета сельского поселения классифицируются: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разделам и подразделам;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целевым статьям(муниципальным 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программам и непрограммным направлениям)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группам и подгруппам видов расходов.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160239" cy="14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2662</TotalTime>
  <Words>1008</Words>
  <Application>Microsoft Office PowerPoint</Application>
  <PresentationFormat>Экран (4:3)</PresentationFormat>
  <Paragraphs>186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Бюджет Сарашевского сельского поселения Бардымского  муниципального района Пермского края на 2020 и плановый период 2021-2022     </vt:lpstr>
      <vt:lpstr>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  </vt:lpstr>
      <vt:lpstr>Слайд 4</vt:lpstr>
      <vt:lpstr>Что такое бюджет?</vt:lpstr>
      <vt:lpstr>Доходы бюджета</vt:lpstr>
      <vt:lpstr>      Структура налоговых и неналоговых доходов бюджетаСарашевского сельского поселения                                                                     тыс.руб.</vt:lpstr>
      <vt:lpstr>     Динамика безвозмездных поступлений</vt:lpstr>
      <vt:lpstr>      Расходы  бюджета Сарашевского                        сельского поселения</vt:lpstr>
      <vt:lpstr>                   Динамика расходов бюджета Сарашевского                                            сельского поселения                                                        (тыс.руб.)</vt:lpstr>
      <vt:lpstr>                            Структура расходов бюджета Сарашевского     сельского поселения                                                            на 2020 год</vt:lpstr>
      <vt:lpstr>                     Основные сведения                             о межбюджетных отношениях </vt:lpstr>
      <vt:lpstr>Муниципальная  программа «Развитие культуры»</vt:lpstr>
      <vt:lpstr> Муниципальная программа  «Развитие дорожного хозяйства»</vt:lpstr>
      <vt:lpstr>Муниципальная программа  «Благоустройство территории  Сарашевского сельского поселения»</vt:lpstr>
      <vt:lpstr>Муниципальная программа  «Пожарная безопасность Сарашевского сельского поселения»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Красноясыльского сельского поселения Ординского района за 2016 год</dc:title>
  <dc:creator>Lega</dc:creator>
  <cp:lastModifiedBy>Пользователь</cp:lastModifiedBy>
  <cp:revision>299</cp:revision>
  <dcterms:created xsi:type="dcterms:W3CDTF">2017-05-24T17:51:22Z</dcterms:created>
  <dcterms:modified xsi:type="dcterms:W3CDTF">2020-03-19T07:21:54Z</dcterms:modified>
</cp:coreProperties>
</file>