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10"/>
  </p:notesMasterIdLst>
  <p:sldIdLst>
    <p:sldId id="276" r:id="rId2"/>
    <p:sldId id="277" r:id="rId3"/>
    <p:sldId id="263" r:id="rId4"/>
    <p:sldId id="264" r:id="rId5"/>
    <p:sldId id="265" r:id="rId6"/>
    <p:sldId id="266" r:id="rId7"/>
    <p:sldId id="279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99FF"/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>
        <p:scale>
          <a:sx n="69" d="100"/>
          <a:sy n="69" d="100"/>
        </p:scale>
        <p:origin x="-13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3813453351518864E-3"/>
          <c:y val="0.20677779097341675"/>
          <c:w val="0.68905726331333716"/>
          <c:h val="0.734432285301630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99</a:t>
                    </a:r>
                    <a:r>
                      <a:rPr lang="en-US"/>
                      <a:t>%</a:t>
                    </a: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pPr/>
              <c:showVal val="1"/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</c:v>
                </c:pt>
                <c:pt idx="1">
                  <c:v>неналоговые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0.99</c:v>
                </c:pt>
                <c:pt idx="1">
                  <c:v>1.0000000000000007E-2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E0-4BF0-9ECB-0FC0BC83E4D2}"/>
            </c:ext>
          </c:extLst>
        </c:ser>
      </c:pie3DChart>
    </c:plotArea>
    <c:legend>
      <c:legendPos val="r"/>
      <c:layout>
        <c:manualLayout>
          <c:xMode val="edge"/>
          <c:yMode val="edge"/>
          <c:x val="0.71534617996990157"/>
          <c:y val="0.4159293603392773"/>
          <c:w val="0.2438949202403437"/>
          <c:h val="0.285300791494549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view3D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0378520976301778E-2"/>
                  <c:y val="-9.275792273080812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rPr>
                      <a:t>6721,3</a:t>
                    </a:r>
                    <a:endParaRPr lang="en-US" dirty="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2.6578911103894442E-2"/>
                  <c:y val="-0.1064360904343961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rPr>
                      <a:t>8445,9</a:t>
                    </a:r>
                    <a:endParaRPr lang="en-US" dirty="0"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2.4397396015827372E-2"/>
                  <c:y val="-6.976264790023374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rPr>
                      <a:t>5</a:t>
                    </a:r>
                    <a:r>
                      <a:rPr lang="ru-RU" dirty="0" smtClean="0"/>
                      <a:t>203,37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3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план 2018г</c:v>
                </c:pt>
                <c:pt idx="1">
                  <c:v>факт 2018г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6721.3</c:v>
                </c:pt>
                <c:pt idx="1">
                  <c:v>8445.9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B2-49FB-8B95-BF40810981DE}"/>
            </c:ext>
          </c:extLst>
        </c:ser>
        <c:shape val="cylinder"/>
        <c:axId val="61684736"/>
        <c:axId val="61690624"/>
        <c:axId val="61670720"/>
      </c:bar3DChart>
      <c:catAx>
        <c:axId val="6168473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pPr>
            <a:endParaRPr lang="ru-RU"/>
          </a:p>
        </c:txPr>
        <c:crossAx val="61690624"/>
        <c:crosses val="autoZero"/>
        <c:auto val="1"/>
        <c:lblAlgn val="ctr"/>
        <c:lblOffset val="100"/>
      </c:catAx>
      <c:valAx>
        <c:axId val="6169062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1684736"/>
        <c:crosses val="autoZero"/>
        <c:crossBetween val="between"/>
      </c:valAx>
      <c:serAx>
        <c:axId val="61670720"/>
        <c:scaling>
          <c:orientation val="minMax"/>
        </c:scaling>
        <c:delete val="1"/>
        <c:axPos val="b"/>
        <c:tickLblPos val="none"/>
        <c:crossAx val="61690624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autoTitleDeleted val="1"/>
    <c:plotArea>
      <c:layout>
        <c:manualLayout>
          <c:layoutTarget val="inner"/>
          <c:xMode val="edge"/>
          <c:yMode val="edge"/>
          <c:x val="0.11465101761179965"/>
          <c:y val="8.5933031348598629E-2"/>
          <c:w val="0.46481475603239852"/>
          <c:h val="0.810559163791351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программы</c:v>
                </c:pt>
                <c:pt idx="1">
                  <c:v>непрограммные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0.7200000000000002</c:v>
                </c:pt>
                <c:pt idx="1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5-4717-9BBE-B38433A5F694}"/>
            </c:ext>
          </c:extLst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4514-81D2-4D03-83E1-89ABBA271674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03F0-6F9A-4D57-9B90-474E3341A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103F0-6F9A-4D57-9B90-474E3341A48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Отчет об исполнении бюджета</a:t>
            </a:r>
            <a:b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Сарашевского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сельского поселения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Бардымского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муниципального района Пермского края </a:t>
            </a: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 2018 год</a:t>
            </a:r>
            <a:endParaRPr lang="ru-RU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6674" name="Picture 2" descr="https://im0-tub-ru.yandex.net/i?id=34aff8962c3d7834c33d60367315c877-l&amp;n=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04864"/>
            <a:ext cx="5238328" cy="3928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32052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Виды доходов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бюджета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7667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Что такое бюджет? </a:t>
            </a:r>
          </a:p>
          <a:p>
            <a:pPr algn="ctr"/>
            <a:r>
              <a:rPr lang="ru-RU" u="sng" dirty="0" smtClean="0">
                <a:solidFill>
                  <a:srgbClr val="002060"/>
                </a:solidFill>
              </a:rPr>
              <a:t>Бюджет</a:t>
            </a:r>
            <a:r>
              <a:rPr lang="ru-RU" dirty="0" smtClean="0">
                <a:solidFill>
                  <a:srgbClr val="002060"/>
                </a:solidFill>
              </a:rPr>
              <a:t> – это план доходов и расходов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u="sng" dirty="0" smtClean="0">
                <a:solidFill>
                  <a:srgbClr val="002060"/>
                </a:solidFill>
              </a:rPr>
              <a:t>Доходы бюджета</a:t>
            </a:r>
            <a:r>
              <a:rPr lang="ru-RU" dirty="0" smtClean="0">
                <a:solidFill>
                  <a:srgbClr val="002060"/>
                </a:solidFill>
              </a:rPr>
              <a:t> – поступающие в бюджет денежные средства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2132856"/>
            <a:ext cx="2232248" cy="27363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u="sng" dirty="0" smtClean="0">
                <a:solidFill>
                  <a:srgbClr val="7030A0"/>
                </a:solidFill>
              </a:rPr>
              <a:t>Неналоговые доходы</a:t>
            </a:r>
            <a:r>
              <a:rPr lang="ru-RU" sz="1200" dirty="0" smtClean="0">
                <a:solidFill>
                  <a:srgbClr val="7030A0"/>
                </a:solidFill>
              </a:rPr>
              <a:t> – доходы от сдачи в аренду имущества, находящегося в муниципальной собственности, в т.ч. аренда земли, продажа имущества, от эксплуатации дорог местного значения, от штрафных санкций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2132856"/>
            <a:ext cx="2232248" cy="27363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u="sng" dirty="0" smtClean="0">
                <a:solidFill>
                  <a:srgbClr val="7030A0"/>
                </a:solidFill>
              </a:rPr>
              <a:t>Налоговые доходы</a:t>
            </a:r>
            <a:r>
              <a:rPr lang="ru-RU" sz="1200" dirty="0" smtClean="0">
                <a:solidFill>
                  <a:srgbClr val="7030A0"/>
                </a:solidFill>
              </a:rPr>
              <a:t>  - налоги от юридических и физических лиц, предусмотренные налоговым законодательством (налог на доходы физических лиц, земельный налог, налог на  имущество физических лиц и другие)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3808" y="4581128"/>
            <a:ext cx="3672408" cy="18722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u="sng" dirty="0" smtClean="0">
                <a:solidFill>
                  <a:srgbClr val="7030A0"/>
                </a:solidFill>
              </a:rPr>
              <a:t>Безвозмездные поступления</a:t>
            </a:r>
            <a:r>
              <a:rPr lang="ru-RU" sz="1200" dirty="0" smtClean="0">
                <a:solidFill>
                  <a:srgbClr val="7030A0"/>
                </a:solidFill>
              </a:rPr>
              <a:t> – средства, поступающие в бюджет на безвозвратной и безвозмездной основе (межбюджетные трансферты в виде дотаций, субсидий, субвенций), а так же добровольные пожертвования от физических и юридических лиц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4247964" y="3609020"/>
            <a:ext cx="792088" cy="1152128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555776" y="2852936"/>
            <a:ext cx="792088" cy="1152128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5868144" y="2924944"/>
            <a:ext cx="792088" cy="1152128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/>
              <a:t>             </a:t>
            </a:r>
            <a:r>
              <a:rPr lang="ru-RU" sz="1600" dirty="0" smtClean="0"/>
              <a:t>                                                                                                                                                                      </a:t>
            </a: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     </a:t>
            </a: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04856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</a:rPr>
              <a:t>      </a:t>
            </a:r>
            <a:r>
              <a:rPr lang="ru-RU" sz="2400" b="1" dirty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Структура налоговых и неналоговых доходов </a:t>
            </a:r>
            <a:r>
              <a:rPr lang="ru-RU" sz="2400" b="1" dirty="0" smtClean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бюджета</a:t>
            </a:r>
            <a:r>
              <a:rPr lang="ru-RU" sz="2400" b="1" dirty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Сарашевского</a:t>
            </a:r>
            <a:r>
              <a:rPr lang="ru-RU" sz="2400" b="1" dirty="0" smtClean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 </a:t>
            </a:r>
            <a:r>
              <a:rPr lang="ru-RU" sz="2400" b="1" dirty="0">
                <a:solidFill>
                  <a:schemeClr val="accent4"/>
                </a:solidFill>
                <a:latin typeface="Comic Sans MS" pitchFamily="66" charset="0"/>
                <a:ea typeface="Cambria" pitchFamily="18" charset="0"/>
              </a:rPr>
              <a:t>сельского поселения</a:t>
            </a:r>
            <a:r>
              <a:rPr lang="ru-RU" sz="24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  <a:ea typeface="Cambria" pitchFamily="18" charset="0"/>
              </a:rPr>
              <a:t/>
            </a:r>
            <a:br>
              <a:rPr lang="ru-RU" sz="24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  <a:ea typeface="Cambria" pitchFamily="18" charset="0"/>
              </a:rPr>
            </a:br>
            <a:r>
              <a:rPr lang="ru-RU" sz="18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  <a:ea typeface="Cambria" pitchFamily="18" charset="0"/>
              </a:rPr>
              <a:t>                                                                   </a:t>
            </a:r>
            <a:r>
              <a:rPr lang="ru-RU"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  <a:ea typeface="Cambria" pitchFamily="18" charset="0"/>
              </a:rPr>
              <a:t> тыс.руб</a:t>
            </a:r>
            <a:r>
              <a:rPr lang="ru-RU" sz="1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611560" y="1772816"/>
            <a:ext cx="1706488" cy="900680"/>
          </a:xfrm>
          <a:prstGeom prst="wedgeRoundRectCallout">
            <a:avLst>
              <a:gd name="adj1" fmla="val -23268"/>
              <a:gd name="adj2" fmla="val 48655"/>
              <a:gd name="adj3" fmla="val 16667"/>
            </a:avLst>
          </a:prstGeom>
          <a:solidFill>
            <a:schemeClr val="bg1">
              <a:lumMod val="65000"/>
              <a:lumOff val="3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Налоговые и неналоговые                                                                    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доходы (всего)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1043608" y="3717032"/>
          <a:ext cx="727280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Стрелка вправо 7"/>
          <p:cNvSpPr/>
          <p:nvPr/>
        </p:nvSpPr>
        <p:spPr>
          <a:xfrm rot="5400000">
            <a:off x="1223628" y="2456892"/>
            <a:ext cx="504056" cy="1008112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247964" y="2384884"/>
            <a:ext cx="504056" cy="1008112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7272300" y="2456892"/>
            <a:ext cx="504056" cy="1008112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71600" y="328498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5049,5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3284984"/>
            <a:ext cx="858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5048,6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0312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0,9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3635896" y="1700808"/>
            <a:ext cx="1706488" cy="900680"/>
          </a:xfrm>
          <a:prstGeom prst="wedgeRoundRectCallout">
            <a:avLst>
              <a:gd name="adj1" fmla="val -23268"/>
              <a:gd name="adj2" fmla="val 48655"/>
              <a:gd name="adj3" fmla="val 16667"/>
            </a:avLst>
          </a:prstGeom>
          <a:solidFill>
            <a:schemeClr val="bg1">
              <a:lumMod val="65000"/>
              <a:lumOff val="3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Налоговые                                                                    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доходы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6660232" y="1772816"/>
            <a:ext cx="1706488" cy="900680"/>
          </a:xfrm>
          <a:prstGeom prst="wedgeRoundRectCallout">
            <a:avLst>
              <a:gd name="adj1" fmla="val -23268"/>
              <a:gd name="adj2" fmla="val 48655"/>
              <a:gd name="adj3" fmla="val 16667"/>
            </a:avLst>
          </a:prstGeom>
          <a:solidFill>
            <a:schemeClr val="bg1">
              <a:lumMod val="65000"/>
              <a:lumOff val="3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Неналоговые                                                                    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доходы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488832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  <a:ea typeface="Cambria" pitchFamily="18" charset="0"/>
                <a:cs typeface="Arial" pitchFamily="34" charset="0"/>
              </a:rPr>
              <a:t>Динамика безвозмездных поступлений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56084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bg1"/>
                </a:solidFill>
              </a:rPr>
              <a:t>    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местного бюджета-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денежные средства, направляемые на финансовое обеспечение задач и функций органов местного самоуправления.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Расходы бюджета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Сарашевского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сельского поселения формируются по отдельным направлениям необходимым для исполнения полномочий органов местного самоуправления сельского поселения в соответствии с Федеральным законом от 06.10.2003г № 131-ФЗ «Об общих принципах организации местного самоуправления в Российской Федерации»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Расходы бюджета сельского поселения классифицируются: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- по разделам и подразделам;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- по целевым статьям(муниципальным 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программам и непрограммным направлениям)</a:t>
            </a:r>
          </a:p>
          <a:p>
            <a:pPr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- группам и подгруппам видов расходов.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      </a:t>
            </a:r>
            <a:r>
              <a:rPr lang="ru-RU" sz="2200" b="1" dirty="0" smtClean="0">
                <a:solidFill>
                  <a:schemeClr val="accent4"/>
                </a:solidFill>
                <a:latin typeface="Comic Sans MS" pitchFamily="66" charset="0"/>
              </a:rPr>
              <a:t>Расходы  бюджета </a:t>
            </a:r>
            <a:r>
              <a:rPr lang="ru-RU" sz="2200" b="1" dirty="0" err="1" smtClean="0">
                <a:solidFill>
                  <a:schemeClr val="accent4"/>
                </a:solidFill>
                <a:latin typeface="Comic Sans MS" pitchFamily="66" charset="0"/>
              </a:rPr>
              <a:t>Сарашевского</a:t>
            </a:r>
            <a:r>
              <a:rPr lang="ru-RU" sz="2200" b="1" dirty="0" smtClean="0">
                <a:solidFill>
                  <a:schemeClr val="accent4"/>
                </a:solidFill>
                <a:latin typeface="Comic Sans MS" pitchFamily="66" charset="0"/>
              </a:rPr>
              <a:t> </a:t>
            </a:r>
            <a:br>
              <a:rPr lang="ru-RU" sz="2200" b="1" dirty="0" smtClean="0">
                <a:solidFill>
                  <a:schemeClr val="accent4"/>
                </a:solidFill>
                <a:latin typeface="Comic Sans MS" pitchFamily="66" charset="0"/>
              </a:rPr>
            </a:br>
            <a:r>
              <a:rPr lang="ru-RU" sz="2200" b="1" dirty="0" smtClean="0">
                <a:solidFill>
                  <a:schemeClr val="accent4"/>
                </a:solidFill>
                <a:latin typeface="Comic Sans MS" pitchFamily="66" charset="0"/>
              </a:rPr>
              <a:t>       сельского поселения</a:t>
            </a:r>
            <a:endParaRPr lang="ru-RU" sz="2200" b="1" dirty="0">
              <a:solidFill>
                <a:schemeClr val="accent4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776865" cy="41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4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8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57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9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97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85526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Утверждено  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4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14285,3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13916,1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0100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3218,2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3200,8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45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12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1776,4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1775,5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2106,6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2045,0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921,5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Культура , кинематография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5254,3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5237,7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0900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2887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56895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4"/>
                </a:solidFill>
              </a:rPr>
              <a:t> </a:t>
            </a:r>
            <a:r>
              <a:rPr lang="ru-RU" sz="2000" b="1" dirty="0" smtClean="0">
                <a:solidFill>
                  <a:schemeClr val="accent4"/>
                </a:solidFill>
                <a:latin typeface="Comic Sans MS" pitchFamily="66" charset="0"/>
              </a:rPr>
              <a:t>Исполнение расходов бюджета </a:t>
            </a:r>
            <a:br>
              <a:rPr lang="ru-RU" sz="2000" b="1" dirty="0" smtClean="0">
                <a:solidFill>
                  <a:schemeClr val="accent4"/>
                </a:solidFill>
                <a:latin typeface="Comic Sans MS" pitchFamily="66" charset="0"/>
              </a:rPr>
            </a:br>
            <a:r>
              <a:rPr lang="ru-RU" sz="2000" b="1" dirty="0" err="1" smtClean="0">
                <a:solidFill>
                  <a:schemeClr val="accent4"/>
                </a:solidFill>
                <a:latin typeface="Comic Sans MS" pitchFamily="66" charset="0"/>
              </a:rPr>
              <a:t>Сарашевского</a:t>
            </a:r>
            <a:r>
              <a:rPr lang="ru-RU" sz="2000" b="1" dirty="0" smtClean="0">
                <a:solidFill>
                  <a:schemeClr val="accent4"/>
                </a:solidFill>
                <a:latin typeface="Comic Sans MS" pitchFamily="66" charset="0"/>
              </a:rPr>
              <a:t> сельского поселения </a:t>
            </a:r>
            <a:br>
              <a:rPr lang="ru-RU" sz="2000" b="1" dirty="0" smtClean="0">
                <a:solidFill>
                  <a:schemeClr val="accent4"/>
                </a:solidFill>
                <a:latin typeface="Comic Sans MS" pitchFamily="66" charset="0"/>
              </a:rPr>
            </a:br>
            <a:r>
              <a:rPr lang="ru-RU" sz="2000" b="1" dirty="0" smtClean="0">
                <a:solidFill>
                  <a:schemeClr val="accent4"/>
                </a:solidFill>
                <a:latin typeface="Comic Sans MS" pitchFamily="66" charset="0"/>
              </a:rPr>
              <a:t>за 2018 год</a:t>
            </a:r>
            <a:endParaRPr lang="ru-RU" sz="2000" b="1" dirty="0">
              <a:solidFill>
                <a:schemeClr val="accent4"/>
              </a:solidFill>
              <a:latin typeface="Comic Sans MS" pitchFamily="66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940152" y="1196752"/>
          <a:ext cx="1399309" cy="365760"/>
        </p:xfrm>
        <a:graphic>
          <a:graphicData uri="http://schemas.openxmlformats.org/drawingml/2006/table">
            <a:tbl>
              <a:tblPr/>
              <a:tblGrid>
                <a:gridCol w="139930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mpd="sng">
                      <a:noFill/>
                      <a:prstDash val="solid"/>
                    </a:lnL>
                    <a:lnR w="19050" cmpd="sng">
                      <a:noFill/>
                      <a:prstDash val="solid"/>
                    </a:lnR>
                    <a:lnT w="19050" cmpd="sng">
                      <a:noFill/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15616" y="2132856"/>
          <a:ext cx="676875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16824" cy="122413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ru-RU" sz="1800" b="1" dirty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Структура расходов </a:t>
            </a:r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бюджета</a:t>
            </a:r>
            <a:b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Сарашевского</a:t>
            </a:r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 сельского поселения</a:t>
            </a:r>
            <a:b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на </a:t>
            </a:r>
            <a:r>
              <a:rPr lang="ru-RU" sz="1800" b="1" dirty="0" smtClean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2018 </a:t>
            </a:r>
            <a:r>
              <a:rPr lang="ru-RU" sz="1800" b="1" dirty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2132856"/>
            <a:ext cx="7488832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Доходы  13495,4 тыс. руб</a:t>
            </a:r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.</a:t>
            </a:r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76672"/>
            <a:ext cx="8064896" cy="9361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Исполнение основных показателей бюджета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Сарашевского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сельского поселения за 2018 год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501008"/>
            <a:ext cx="7488832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Расходы  13916,9 тыс. руб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 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5013176"/>
            <a:ext cx="74888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Превышение расходов над  доходами</a:t>
            </a:r>
          </a:p>
          <a:p>
            <a:pPr algn="ctr"/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(дефицит) </a:t>
            </a:r>
          </a:p>
          <a:p>
            <a:pPr algn="ctr"/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421,5 тыс. руб.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1" name="Shape 10"/>
          <p:cNvCxnSpPr>
            <a:stCxn id="6" idx="1"/>
            <a:endCxn id="6" idx="3"/>
          </p:cNvCxnSpPr>
          <p:nvPr/>
        </p:nvCxnSpPr>
        <p:spPr>
          <a:xfrm rot="10800000" flipH="1">
            <a:off x="899592" y="2492896"/>
            <a:ext cx="7488832" cy="12700"/>
          </a:xfrm>
          <a:prstGeom prst="bentConnector5">
            <a:avLst>
              <a:gd name="adj1" fmla="val -3053"/>
              <a:gd name="adj2" fmla="val -5074128"/>
              <a:gd name="adj3" fmla="val 103238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rot="10800000" flipH="1">
            <a:off x="899592" y="3933056"/>
            <a:ext cx="7488832" cy="12700"/>
          </a:xfrm>
          <a:prstGeom prst="bentConnector5">
            <a:avLst>
              <a:gd name="adj1" fmla="val -3053"/>
              <a:gd name="adj2" fmla="val -5074128"/>
              <a:gd name="adj3" fmla="val 103238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10800000" flipH="1">
            <a:off x="971600" y="5445224"/>
            <a:ext cx="7488832" cy="12700"/>
          </a:xfrm>
          <a:prstGeom prst="bentConnector5">
            <a:avLst>
              <a:gd name="adj1" fmla="val -3053"/>
              <a:gd name="adj2" fmla="val -5510490"/>
              <a:gd name="adj3" fmla="val 103238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2485</TotalTime>
  <Words>365</Words>
  <Application>Microsoft Office PowerPoint</Application>
  <PresentationFormat>Экран (4:3)</PresentationFormat>
  <Paragraphs>103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Отчет об исполнении бюджета  Сарашевского сельского поселения Бардымского муниципального района Пермского края  за 2018 год</vt:lpstr>
      <vt:lpstr>Слайд 2</vt:lpstr>
      <vt:lpstr>      Структура налоговых и неналоговых доходов бюджета Сарашевского сельского поселения                                                                     тыс.руб.</vt:lpstr>
      <vt:lpstr>     Динамика безвозмездных поступлений</vt:lpstr>
      <vt:lpstr>      Расходы  бюджета Сарашевского         сельского поселения</vt:lpstr>
      <vt:lpstr> Исполнение расходов бюджета  Сарашевского сельского поселения  за 2018 год</vt:lpstr>
      <vt:lpstr> Структура расходов бюджета  Сарашевского сельского поселения  на 2018 год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Красноясыльского сельского поселения Ординского района за 2016 год</dc:title>
  <dc:creator>Lega</dc:creator>
  <cp:lastModifiedBy>Пользователь</cp:lastModifiedBy>
  <cp:revision>262</cp:revision>
  <dcterms:created xsi:type="dcterms:W3CDTF">2017-05-24T17:51:22Z</dcterms:created>
  <dcterms:modified xsi:type="dcterms:W3CDTF">2019-04-22T03:32:50Z</dcterms:modified>
</cp:coreProperties>
</file>