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3" r:id="rId16"/>
    <p:sldId id="274" r:id="rId17"/>
    <p:sldId id="27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A58"/>
    <a:srgbClr val="6DDF98"/>
    <a:srgbClr val="37796E"/>
    <a:srgbClr val="5A92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56269673739959E-2"/>
          <c:y val="0.10507165870458843"/>
          <c:w val="0.61277074538014331"/>
          <c:h val="0.74120308471472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0.99</c:v>
                </c:pt>
                <c:pt idx="1">
                  <c:v>1.0000000000000002E-2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8898668579919056E-3"/>
          <c:y val="0"/>
          <c:w val="0.9901101331420078"/>
          <c:h val="1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6115654808195917E-2"/>
                  <c:y val="-5.94597233304043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6928,00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4650906843684036E-2"/>
                  <c:y val="-7.108216932125387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5683,10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0949934134302536E-2"/>
                  <c:y val="-6.707377631441627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5440,09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план 2019г</c:v>
                </c:pt>
                <c:pt idx="1">
                  <c:v>план 2020г</c:v>
                </c:pt>
                <c:pt idx="2">
                  <c:v>план 2021г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6928</c:v>
                </c:pt>
                <c:pt idx="1">
                  <c:v>5683.1</c:v>
                </c:pt>
                <c:pt idx="2">
                  <c:v>5440.09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56899840"/>
        <c:axId val="56913920"/>
        <c:axId val="0"/>
      </c:bar3DChart>
      <c:catAx>
        <c:axId val="5689984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56913920"/>
        <c:crosses val="autoZero"/>
        <c:auto val="1"/>
        <c:lblAlgn val="ctr"/>
        <c:lblOffset val="100"/>
      </c:catAx>
      <c:valAx>
        <c:axId val="56913920"/>
        <c:scaling>
          <c:orientation val="minMax"/>
        </c:scaling>
        <c:axPos val="l"/>
        <c:numFmt formatCode="General" sourceLinked="1"/>
        <c:majorTickMark val="none"/>
        <c:tickLblPos val="none"/>
        <c:crossAx val="56899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7969062627517"/>
          <c:y val="0.91686010297580778"/>
          <c:w val="0.66440618747449665"/>
          <c:h val="8.313989702419225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0.49000000000000016</c:v>
                </c:pt>
                <c:pt idx="1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476672"/>
            <a:ext cx="5328592" cy="4536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Бюджет </a:t>
            </a:r>
            <a:r>
              <a:rPr lang="ru-RU" sz="29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Сарашевского</a:t>
            </a: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сельского поселения </a:t>
            </a:r>
            <a:r>
              <a:rPr lang="ru-RU" sz="29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муниципального района Пермского края на 2019 и плановый период 2020-2021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068960"/>
            <a:ext cx="3672408" cy="576064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ea typeface="Cambria" pitchFamily="18" charset="0"/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620688"/>
            <a:ext cx="1440160" cy="1368152"/>
          </a:xfrm>
          <a:prstGeom prst="rect">
            <a:avLst/>
          </a:prstGeom>
          <a:noFill/>
        </p:spPr>
      </p:pic>
      <p:pic>
        <p:nvPicPr>
          <p:cNvPr id="29698" name="Picture 2" descr="https://sarachevskoeposelenie.files.wordpress.com/2012/04/x_918cef5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487898"/>
            <a:ext cx="6264696" cy="3037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36104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Динамика расходов бюджета </a:t>
            </a:r>
            <a:r>
              <a:rPr lang="ru-RU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Сарашевского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                        сельского поселения</a:t>
            </a:r>
            <a:b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                                    </a:t>
            </a: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352927" cy="518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4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0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6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25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Наименование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Совета депутатов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Сарашевского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от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21.12.2018 № 203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бюджете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Сарашевского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1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11502,00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10350,12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10491,49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5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2971,31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2220,08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2216,52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220,80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220,80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226,60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1659,55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1664,80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1679,80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1764,32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960,00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990,00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594,44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798,57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>
                    <a:solidFill>
                      <a:srgbClr val="6A8A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 , кинематография</a:t>
                      </a:r>
                    </a:p>
                  </a:txBody>
                  <a:tcPr>
                    <a:solidFill>
                      <a:srgbClr val="6A8A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4648,91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A8A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4431,25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A8A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4055,43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A8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solidFill>
                      <a:srgbClr val="6DDF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rgbClr val="6DDF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137,10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DDF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DDF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DD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258,75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       524,57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/>
          </a:bodyPr>
          <a:lstStyle/>
          <a:p>
            <a:r>
              <a:rPr lang="ru-RU" sz="1800" b="1" dirty="0"/>
              <a:t>                            Структура расходов бюджета </a:t>
            </a:r>
            <a:r>
              <a:rPr lang="ru-RU" sz="1800" b="1" dirty="0" err="1" smtClean="0"/>
              <a:t>Сарашевского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сельского поселения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                                                           на </a:t>
            </a:r>
            <a:r>
              <a:rPr lang="ru-RU" sz="1800" b="1" dirty="0" smtClean="0"/>
              <a:t>2019 </a:t>
            </a:r>
            <a:r>
              <a:rPr lang="ru-RU" sz="1800" b="1" dirty="0"/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19256" cy="433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27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r>
              <a:rPr lang="ru-RU" altLang="ru-RU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555776" y="2060848"/>
            <a:ext cx="3960440" cy="2016224"/>
          </a:xfrm>
          <a:prstGeom prst="octagon">
            <a:avLst>
              <a:gd name="adj" fmla="val 29287"/>
            </a:avLst>
          </a:prstGeom>
          <a:solidFill>
            <a:schemeClr val="bg1">
              <a:lumMod val="50000"/>
              <a:lumOff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400" b="1" i="1" dirty="0"/>
              <a:t>Межбюджетные трансферты</a:t>
            </a:r>
            <a:r>
              <a:rPr lang="ru-RU" altLang="ru-RU" sz="1400" dirty="0"/>
              <a:t> – 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250825" y="4869160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Субвенции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Subvenire</a:t>
            </a:r>
            <a:r>
              <a:rPr lang="ru-RU" sz="1400" dirty="0"/>
              <a:t>" –</a:t>
            </a:r>
            <a:r>
              <a:rPr lang="en-US" sz="1400" dirty="0"/>
              <a:t> </a:t>
            </a:r>
            <a:r>
              <a:rPr lang="ru-RU" sz="14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124745"/>
            <a:ext cx="849694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i="1" u="sng" kern="0" dirty="0">
                <a:latin typeface="Cambria" pitchFamily="18" charset="0"/>
                <a:ea typeface="Cambria" pitchFamily="18" charset="0"/>
              </a:rPr>
              <a:t>Межбюджетные отношения</a:t>
            </a:r>
            <a:r>
              <a:rPr lang="ru-RU" altLang="ru-RU" u="sng" kern="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altLang="ru-RU" kern="0" dirty="0">
                <a:latin typeface="Cambria" pitchFamily="18" charset="0"/>
                <a:ea typeface="Cambria" pitchFamily="18" charset="0"/>
              </a:rPr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9512" y="2060848"/>
            <a:ext cx="2232248" cy="237626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Дотации</a:t>
            </a:r>
            <a:r>
              <a:rPr lang="ru-RU" sz="1400" i="1" dirty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от лат. "</a:t>
            </a:r>
            <a:r>
              <a:rPr lang="en-US" sz="1400" dirty="0">
                <a:solidFill>
                  <a:schemeClr val="tx1"/>
                </a:solidFill>
              </a:rPr>
              <a:t>Dotatio</a:t>
            </a:r>
            <a:r>
              <a:rPr lang="ru-RU" sz="1400" dirty="0">
                <a:solidFill>
                  <a:schemeClr val="tx1"/>
                </a:solidFill>
              </a:rPr>
              <a:t>" – дар, пожертвование</a:t>
            </a:r>
            <a:r>
              <a:rPr lang="ru-RU" sz="1400" i="1" dirty="0">
                <a:solidFill>
                  <a:schemeClr val="tx1"/>
                </a:solidFill>
              </a:rPr>
              <a:t>) – </a:t>
            </a:r>
            <a:r>
              <a:rPr lang="ru-RU" sz="1400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60232" y="2060848"/>
            <a:ext cx="2232248" cy="230425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Иные межбюджетные трансферты</a:t>
            </a:r>
            <a:r>
              <a:rPr lang="ru-RU" sz="1400" dirty="0">
                <a:solidFill>
                  <a:schemeClr val="tx1"/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5220072" y="4869160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Субсидии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Subsidium</a:t>
            </a:r>
            <a:r>
              <a:rPr lang="ru-RU" sz="1400" dirty="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 «МБУ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Сарашевский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ЦДКС»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98383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3963,11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4000,00 тыс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3900,00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endParaRPr lang="ru-RU" dirty="0"/>
          </a:p>
        </p:txBody>
      </p:sp>
      <p:pic>
        <p:nvPicPr>
          <p:cNvPr id="17410" name="Picture 2" descr="http://v2011.kamwa.ru/u_pics/5_ispolnitelnitsy_v_d.Sara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3839677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79208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Cambria" pitchFamily="18" charset="0"/>
                <a:ea typeface="Cambria" pitchFamily="18" charset="0"/>
              </a:rPr>
              <a:t>      </a:t>
            </a:r>
            <a:r>
              <a:rPr lang="ru-RU" sz="2000" b="1" i="1" dirty="0">
                <a:latin typeface="Cambria" pitchFamily="18" charset="0"/>
                <a:ea typeface="Cambria" pitchFamily="18" charset="0"/>
              </a:rPr>
              <a:t>Расходы бюджета </a:t>
            </a:r>
            <a:r>
              <a:rPr lang="ru-RU" sz="2000" b="1" i="1" dirty="0" err="1" smtClean="0">
                <a:latin typeface="Cambria" pitchFamily="18" charset="0"/>
                <a:ea typeface="Cambria" pitchFamily="18" charset="0"/>
              </a:rPr>
              <a:t>Сарашевского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b="1" i="1" dirty="0">
                <a:latin typeface="Cambria" pitchFamily="18" charset="0"/>
                <a:ea typeface="Cambria" pitchFamily="18" charset="0"/>
              </a:rPr>
              <a:t>сельского поселения на</a:t>
            </a:r>
            <a:br>
              <a:rPr lang="ru-RU" sz="2000" b="1" i="1" dirty="0">
                <a:latin typeface="Cambria" pitchFamily="18" charset="0"/>
                <a:ea typeface="Cambria" pitchFamily="18" charset="0"/>
              </a:rPr>
            </a:br>
            <a:r>
              <a:rPr lang="ru-RU" sz="2000" b="1" i="1" dirty="0">
                <a:latin typeface="Cambria" pitchFamily="18" charset="0"/>
                <a:ea typeface="Cambria" pitchFamily="18" charset="0"/>
              </a:rPr>
              <a:t>           реализацию муниципальной программы в 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</a:rPr>
              <a:t>2019 году</a:t>
            </a:r>
            <a:endParaRPr lang="ru-RU" sz="20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27784" y="1196752"/>
            <a:ext cx="3456384" cy="187220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 БУ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Сарашевский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ЦДКС»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3963,11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275856" y="3645024"/>
            <a:ext cx="2160240" cy="172819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«Библиотечное обслуживание населения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Сарашевского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поселения»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сумме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685,80 тыс.руб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 rot="5400000">
            <a:off x="3976656" y="3016232"/>
            <a:ext cx="758392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43204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«Развитие дорожного хозяйства»</a:t>
            </a:r>
            <a:endParaRPr lang="ru-RU" sz="2000" b="1" i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340768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900,00 тыс. рублей,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960,00 тыс. рублей,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990,00 тыс.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3429000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64696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«Благоустройство территории  </a:t>
            </a:r>
            <a:r>
              <a:rPr lang="ru-RU" sz="2000" b="1" i="1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Сарашевского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сельского поселения»</a:t>
            </a:r>
            <a:endParaRPr lang="ru-RU" sz="2000" i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60,01 тыс. рублей,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594,44 тыс. рублей,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798,57 тыс. рублей.</a:t>
            </a:r>
          </a:p>
        </p:txBody>
      </p:sp>
      <p:pic>
        <p:nvPicPr>
          <p:cNvPr id="14340" name="Picture 4" descr="http://permneft-portal.ru/upload/medialibrary/3e1/3e1c8bc60804f690ade021a2f2393c6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4392487" cy="2808311"/>
          </a:xfrm>
          <a:prstGeom prst="rect">
            <a:avLst/>
          </a:prstGeom>
          <a:noFill/>
        </p:spPr>
      </p:pic>
      <p:pic>
        <p:nvPicPr>
          <p:cNvPr id="8" name="Picture 4" descr="http://permneft-portal.ru/upload/medialibrary/3e1/3e1c8bc60804f690ade021a2f2393c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144" y="3653408"/>
            <a:ext cx="4392487" cy="2808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«Пожарная безопасность </a:t>
            </a:r>
            <a:r>
              <a:rPr lang="ru-RU" sz="2000" b="1" i="1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Сарашевского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сельского поселения»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96044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1599,35 тыс. рублей,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1621,80 тыс. рублей,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1636,80 тыс. рублей.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http://gov.cap.ru/UserFiles/photo/201406/02/Albom57204/img_5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3960440" cy="2829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1472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Спасибо </a:t>
            </a:r>
            <a:r>
              <a:rPr lang="ru-RU" sz="3100" b="1" dirty="0"/>
              <a:t>за внимание</a:t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13314" name="Picture 2" descr="https://ic.pics.livejournal.com/klyaksina/12940359/773983/773983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24847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080120"/>
          </a:xfrm>
        </p:spPr>
        <p:txBody>
          <a:bodyPr>
            <a:normAutofit fontScale="90000"/>
          </a:bodyPr>
          <a:lstStyle/>
          <a:p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Бюджетный процесс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x-none" sz="18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156176" y="2708920"/>
            <a:ext cx="2376264" cy="14554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проекта </a:t>
            </a:r>
            <a:r>
              <a:rPr lang="ru-RU" altLang="ru-RU" sz="1800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очередного года</a:t>
            </a:r>
            <a:endParaRPr lang="ru-RU" altLang="ru-RU" sz="1800" b="1" dirty="0">
              <a:solidFill>
                <a:srgbClr val="37796E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460432" y="3645024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8954101">
            <a:off x="6136761" y="5744776"/>
            <a:ext cx="719137" cy="403476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84168" y="4293096"/>
            <a:ext cx="2520950" cy="1439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03848" y="5373216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844824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3284984"/>
            <a:ext cx="2519363" cy="1512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251520" y="2636912"/>
            <a:ext cx="2736850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1000000">
            <a:off x="2299772" y="2264022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509120"/>
            <a:ext cx="2665413" cy="151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6064317" y="2314824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463917" y="591522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144560" y="425713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572000" y="486916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2987824" y="4581128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2987824" y="3573016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306896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868144" y="3645024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724128" y="450912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8136904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Бюджетным процессом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годы.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3438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Сарашевского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11502,00 тыс. рублей, из них налоговые и неналоговые запланированы в сумме 4574,00 тыс.руб. Безвозмездные поступления запланированы в сумме 6928,00 тыс.руб.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10350,12 тыс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1151,88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от реализации имущества и дотации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10491,49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1010,51 тыс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q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bsposelenie.ru/upload/images/%D0%A1%D0%BB%D0%B0%D0%B9%D0%B42(1)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476672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0466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79208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dirty="0"/>
              <a:t>                    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     </a:t>
            </a:r>
          </a:p>
        </p:txBody>
      </p:sp>
      <p:pic>
        <p:nvPicPr>
          <p:cNvPr id="9" name="Рисунок 8" descr="http://images.myshared.ru/9/926944/slide_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8496944" cy="61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sz="22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Сарашевского</a:t>
            </a:r>
            <a:r>
              <a:rPr lang="ru-RU" sz="2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br>
              <a:rPr lang="ru-RU" sz="22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тыс.руб.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           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         </a:t>
            </a:r>
            <a:r>
              <a:rPr lang="ru-RU" sz="1400" dirty="0" smtClean="0">
                <a:solidFill>
                  <a:srgbClr val="0070C0"/>
                </a:solidFill>
                <a:latin typeface="+mj-lt"/>
              </a:rPr>
              <a:t>2019г  -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11502</a:t>
            </a:r>
            <a:r>
              <a:rPr lang="ru-RU" sz="1400" dirty="0" smtClean="0">
                <a:solidFill>
                  <a:srgbClr val="0070C0"/>
                </a:solidFill>
                <a:latin typeface="+mj-lt"/>
              </a:rPr>
              <a:t>,00                                      2019г  -4574,00                                    2019г  -11,00</a:t>
            </a:r>
            <a:endParaRPr lang="ru-RU" sz="140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  <a:latin typeface="+mj-lt"/>
              </a:rPr>
              <a:t>         2020г  -10350,12                                      2020г  -4656,02                                    2020г  -11,00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  <a:latin typeface="+mj-lt"/>
              </a:rPr>
              <a:t>         2021г  -10491,49                                      2021г  -5040,40                                    2021г  -11,00                         </a:t>
            </a:r>
            <a:endParaRPr lang="ru-RU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11560" y="1556792"/>
            <a:ext cx="1800200" cy="1080120"/>
          </a:xfrm>
          <a:prstGeom prst="wedgeRoundRectCallout">
            <a:avLst>
              <a:gd name="adj1" fmla="val -14279"/>
              <a:gd name="adj2" fmla="val 1471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Налоговые и 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851920" y="1556792"/>
            <a:ext cx="1706488" cy="1044696"/>
          </a:xfrm>
          <a:prstGeom prst="wedgeRoundRectCallout">
            <a:avLst>
              <a:gd name="adj1" fmla="val -20833"/>
              <a:gd name="adj2" fmla="val 4979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732240" y="1556792"/>
            <a:ext cx="1872208" cy="1008112"/>
          </a:xfrm>
          <a:prstGeom prst="wedgeRoundRectCallout">
            <a:avLst>
              <a:gd name="adj1" fmla="val -21621"/>
              <a:gd name="adj2" fmla="val 4787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043608" y="4005064"/>
          <a:ext cx="72008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      </a:t>
            </a:r>
            <a:r>
              <a:rPr lang="ru-RU" sz="3200" i="1" dirty="0">
                <a:latin typeface="Cambria" pitchFamily="18" charset="0"/>
                <a:ea typeface="Cambria" pitchFamily="18" charset="0"/>
              </a:rPr>
              <a:t>Расходы  бюджета </a:t>
            </a:r>
            <a:r>
              <a:rPr lang="ru-RU" sz="3200" i="1" dirty="0" err="1" smtClean="0">
                <a:latin typeface="Cambria" pitchFamily="18" charset="0"/>
                <a:ea typeface="Cambria" pitchFamily="18" charset="0"/>
              </a:rPr>
              <a:t>Сарашевского</a:t>
            </a:r>
            <a:r>
              <a:rPr lang="ru-RU" sz="32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3200" i="1" dirty="0">
                <a:latin typeface="Cambria" pitchFamily="18" charset="0"/>
                <a:ea typeface="Cambria" pitchFamily="18" charset="0"/>
              </a:rPr>
              <a:t/>
            </a:r>
            <a:br>
              <a:rPr lang="ru-RU" sz="3200" i="1" dirty="0">
                <a:latin typeface="Cambria" pitchFamily="18" charset="0"/>
                <a:ea typeface="Cambria" pitchFamily="18" charset="0"/>
              </a:rPr>
            </a:br>
            <a:r>
              <a:rPr lang="ru-RU" sz="3200" i="1" dirty="0">
                <a:latin typeface="Cambria" pitchFamily="18" charset="0"/>
                <a:ea typeface="Cambria" pitchFamily="18" charset="0"/>
              </a:rPr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Расходы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Сарашевского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разделам и подразделам;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целевым статьям(муниципальным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программам и непрограммным направлениям)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2576</TotalTime>
  <Words>727</Words>
  <Application>Microsoft Office PowerPoint</Application>
  <PresentationFormat>Экран (4:3)</PresentationFormat>
  <Paragraphs>162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Бюджет Сарашевского сельского поселения Бардымского  муниципального района Пермского края на 2019 и плановый период 2020-2021     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Слайд 5</vt:lpstr>
      <vt:lpstr>                     </vt:lpstr>
      <vt:lpstr>      Структура налоговых и неналоговых доходов бюджета Сарашевского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Сарашевского                        сельского поселения</vt:lpstr>
      <vt:lpstr>                   Динамика расходов бюджета Сарашевского                                            сельского поселения                                                        (тыс.руб.)</vt:lpstr>
      <vt:lpstr>                            Структура расходов бюджета Сарашевского                                                       сельского поселения                                                            на 2019 год</vt:lpstr>
      <vt:lpstr>                     Основные сведения                             о межбюджетных отношениях </vt:lpstr>
      <vt:lpstr>Муниципальная программа «МБУ Сарашевский ЦДКС»</vt:lpstr>
      <vt:lpstr>      Расходы бюджета Сарашевского сельского поселения на            реализацию муниципальной программы в 2019 году</vt:lpstr>
      <vt:lpstr> Муниципальная программа  «Развитие дорожного хозяйства»</vt:lpstr>
      <vt:lpstr>Муниципальная программа  «Благоустройство территории  Сарашевского сельского поселения»</vt:lpstr>
      <vt:lpstr>Муниципальная программа  «Пожарная безопасность Сарашевского сельского поселения»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280</cp:revision>
  <dcterms:created xsi:type="dcterms:W3CDTF">2017-05-24T17:51:22Z</dcterms:created>
  <dcterms:modified xsi:type="dcterms:W3CDTF">2019-03-15T08:56:56Z</dcterms:modified>
</cp:coreProperties>
</file>