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2" r:id="rId1"/>
  </p:sldMasterIdLst>
  <p:notesMasterIdLst>
    <p:notesMasterId r:id="rId11"/>
  </p:notesMasterIdLst>
  <p:sldIdLst>
    <p:sldId id="256" r:id="rId2"/>
    <p:sldId id="275" r:id="rId3"/>
    <p:sldId id="278" r:id="rId4"/>
    <p:sldId id="264" r:id="rId5"/>
    <p:sldId id="265" r:id="rId6"/>
    <p:sldId id="277" r:id="rId7"/>
    <p:sldId id="267" r:id="rId8"/>
    <p:sldId id="276" r:id="rId9"/>
    <p:sldId id="27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40" autoAdjust="0"/>
  </p:normalViewPr>
  <p:slideViewPr>
    <p:cSldViewPr>
      <p:cViewPr>
        <p:scale>
          <a:sx n="69" d="100"/>
          <a:sy n="69" d="100"/>
        </p:scale>
        <p:origin x="-132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9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9.3813453351518864E-3"/>
          <c:y val="0.20677779097341675"/>
          <c:w val="0.68905726331333705"/>
          <c:h val="0.7344322853016306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3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tx2">
                            <a:lumMod val="50000"/>
                          </a:schemeClr>
                        </a:solidFill>
                      </a:rPr>
                      <a:t>95</a:t>
                    </a:r>
                    <a:r>
                      <a:rPr lang="en-US" dirty="0" smtClean="0">
                        <a:solidFill>
                          <a:schemeClr val="tx2">
                            <a:lumMod val="50000"/>
                          </a:schemeClr>
                        </a:solidFill>
                      </a:rPr>
                      <a:t>%</a:t>
                    </a:r>
                    <a:endParaRPr lang="en-US" dirty="0">
                      <a:solidFill>
                        <a:schemeClr val="tx2">
                          <a:lumMod val="50000"/>
                        </a:schemeClr>
                      </a:solidFill>
                    </a:endParaRP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tx2">
                            <a:lumMod val="50000"/>
                          </a:schemeClr>
                        </a:solidFill>
                      </a:rPr>
                      <a:t>5</a:t>
                    </a:r>
                    <a:r>
                      <a:rPr lang="en-US" dirty="0" smtClean="0">
                        <a:solidFill>
                          <a:schemeClr val="tx2">
                            <a:lumMod val="50000"/>
                          </a:schemeClr>
                        </a:solidFill>
                      </a:rPr>
                      <a:t>%</a:t>
                    </a:r>
                    <a:endParaRPr lang="en-US" dirty="0">
                      <a:solidFill>
                        <a:schemeClr val="tx2">
                          <a:lumMod val="50000"/>
                        </a:schemeClr>
                      </a:solidFill>
                    </a:endParaRPr>
                  </a:p>
                </c:rich>
              </c:tx>
              <c:showVal val="1"/>
            </c:dLbl>
            <c:delete val="1"/>
            <c:txPr>
              <a:bodyPr/>
              <a:lstStyle/>
              <a:p>
                <a:pPr>
                  <a:defRPr>
                    <a:solidFill>
                      <a:schemeClr val="bg2">
                        <a:lumMod val="20000"/>
                        <a:lumOff val="80000"/>
                      </a:schemeClr>
                    </a:solidFill>
                  </a:defRPr>
                </a:pPr>
                <a:endParaRPr lang="ru-RU"/>
              </a:p>
            </c:txPr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налоговые</c:v>
                </c:pt>
                <c:pt idx="1">
                  <c:v>неналоговые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0.95000000000000007</c:v>
                </c:pt>
                <c:pt idx="1">
                  <c:v>5.000000000000001E-2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AE0-4BF0-9ECB-0FC0BC83E4D2}"/>
            </c:ext>
          </c:extLst>
        </c:ser>
      </c:pie3DChart>
    </c:plotArea>
    <c:legend>
      <c:legendPos val="r"/>
      <c:layout>
        <c:manualLayout>
          <c:xMode val="edge"/>
          <c:yMode val="edge"/>
          <c:x val="0.71534617996990157"/>
          <c:y val="0.41592936033927741"/>
          <c:w val="0.2438949202403437"/>
          <c:h val="0.28530079149455001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0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2.8337856640267483E-2"/>
          <c:y val="0"/>
          <c:w val="0.95867125343470883"/>
          <c:h val="0.8806274217387251"/>
        </c:manualLayout>
      </c:layout>
      <c:bar3DChart>
        <c:barDir val="col"/>
        <c:grouping val="standar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3.0344902760398591E-2"/>
                  <c:y val="-5.3300000443846841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solidFill>
                          <a:schemeClr val="bg2">
                            <a:lumMod val="50000"/>
                          </a:schemeClr>
                        </a:solidFill>
                      </a:rPr>
                      <a:t>9369,6</a:t>
                    </a:r>
                    <a:endParaRPr lang="en-US" dirty="0">
                      <a:solidFill>
                        <a:schemeClr val="bg2">
                          <a:lumMod val="50000"/>
                        </a:schemeClr>
                      </a:solidFill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1.8631805652227666E-2"/>
                  <c:y val="-4.5558425764415017E-2"/>
                </c:manualLayout>
              </c:layout>
              <c:tx>
                <c:rich>
                  <a:bodyPr/>
                  <a:lstStyle/>
                  <a:p>
                    <a:r>
                      <a:rPr lang="ru-RU" sz="1600" b="0" dirty="0" smtClean="0">
                        <a:solidFill>
                          <a:schemeClr val="bg2">
                            <a:lumMod val="50000"/>
                          </a:schemeClr>
                        </a:solidFill>
                      </a:rPr>
                      <a:t>8979,5</a:t>
                    </a:r>
                    <a:endParaRPr lang="en-US" dirty="0">
                      <a:solidFill>
                        <a:schemeClr val="bg2">
                          <a:lumMod val="50000"/>
                        </a:schemeClr>
                      </a:solidFill>
                    </a:endParaRPr>
                  </a:p>
                </c:rich>
              </c:tx>
              <c:showVal val="1"/>
            </c:dLbl>
            <c:dLbl>
              <c:idx val="2"/>
              <c:layout>
                <c:manualLayout>
                  <c:x val="2.4397396015827359E-2"/>
                  <c:y val="-6.9762647900233649E-2"/>
                </c:manualLayout>
              </c:layout>
              <c:tx>
                <c:rich>
                  <a:bodyPr/>
                  <a:lstStyle/>
                  <a:p>
                    <a:r>
                      <a:rPr lang="ru-RU" sz="1600" b="1" dirty="0" smtClean="0">
                        <a:solidFill>
                          <a:schemeClr val="tx1"/>
                        </a:solidFill>
                      </a:rPr>
                      <a:t>5</a:t>
                    </a:r>
                    <a:r>
                      <a:rPr lang="ru-RU" dirty="0" smtClean="0"/>
                      <a:t>203,37</a:t>
                    </a:r>
                    <a:endParaRPr lang="en-US" dirty="0"/>
                  </a:p>
                </c:rich>
              </c:tx>
              <c:showVal val="1"/>
            </c:dLbl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2"/>
                <c:pt idx="0">
                  <c:v>план 2020г</c:v>
                </c:pt>
                <c:pt idx="1">
                  <c:v>факт 2020г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9369.6</c:v>
                </c:pt>
                <c:pt idx="1">
                  <c:v>8979.5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3B2-49FB-8B95-BF40810981DE}"/>
            </c:ext>
          </c:extLst>
        </c:ser>
        <c:shape val="cylinder"/>
        <c:axId val="96647040"/>
        <c:axId val="96648576"/>
        <c:axId val="96604608"/>
      </c:bar3DChart>
      <c:catAx>
        <c:axId val="96647040"/>
        <c:scaling>
          <c:orientation val="minMax"/>
        </c:scaling>
        <c:axPos val="b"/>
        <c:numFmt formatCode="General" sourceLinked="0"/>
        <c:tickLblPos val="nextTo"/>
        <c:crossAx val="96648576"/>
        <c:crosses val="autoZero"/>
        <c:auto val="1"/>
        <c:lblAlgn val="ctr"/>
        <c:lblOffset val="100"/>
      </c:catAx>
      <c:valAx>
        <c:axId val="96648576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96647040"/>
        <c:crosses val="autoZero"/>
        <c:crossBetween val="between"/>
      </c:valAx>
      <c:serAx>
        <c:axId val="96604608"/>
        <c:scaling>
          <c:orientation val="minMax"/>
        </c:scaling>
        <c:delete val="1"/>
        <c:axPos val="b"/>
        <c:tickLblPos val="none"/>
        <c:crossAx val="96648576"/>
        <c:crosses val="autoZero"/>
      </c:serAx>
      <c:spPr>
        <a:gradFill rotWithShape="1">
          <a:gsLst>
            <a:gs pos="0">
              <a:schemeClr val="accent5">
                <a:tint val="30000"/>
                <a:satMod val="250000"/>
              </a:schemeClr>
            </a:gs>
            <a:gs pos="72000">
              <a:schemeClr val="accent5">
                <a:tint val="75000"/>
                <a:satMod val="210000"/>
              </a:schemeClr>
            </a:gs>
            <a:gs pos="100000">
              <a:schemeClr val="accent5">
                <a:tint val="85000"/>
                <a:satMod val="210000"/>
              </a:schemeClr>
            </a:gs>
          </a:gsLst>
          <a:lin ang="5400000" scaled="1"/>
        </a:gradFill>
        <a:ln w="10000" cap="flat" cmpd="sng" algn="ctr">
          <a:solidFill>
            <a:schemeClr val="accent5"/>
          </a:solidFill>
          <a:prstDash val="solid"/>
        </a:ln>
        <a:effectLst>
          <a:outerShdw blurRad="76200" dist="50800" dir="5400000" rotWithShape="0">
            <a:srgbClr val="4E3B30">
              <a:alpha val="60000"/>
            </a:srgbClr>
          </a:outerShdw>
        </a:effectLst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3"/>
  <c:chart>
    <c:autoTitleDeleted val="1"/>
    <c:view3D>
      <c:rotX val="75"/>
      <c:perspective val="30"/>
    </c:view3D>
    <c:plotArea>
      <c:layout>
        <c:manualLayout>
          <c:layoutTarget val="inner"/>
          <c:xMode val="edge"/>
          <c:yMode val="edge"/>
          <c:x val="0.11465101761179967"/>
          <c:y val="8.5933031348598629E-2"/>
          <c:w val="0.46481475603239852"/>
          <c:h val="0.8105591637913518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65%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8.720915929976035E-2"/>
                  <c:y val="1.9353239109175784E-2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chemeClr val="tx1"/>
                        </a:solidFill>
                      </a:defRPr>
                    </a:pPr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35%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pPr/>
              <c:showVal val="1"/>
            </c:dLbl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программы</c:v>
                </c:pt>
                <c:pt idx="1">
                  <c:v>непрограммные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0.65000000000000013</c:v>
                </c:pt>
                <c:pt idx="1">
                  <c:v>0.35000000000000003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DD5-4717-9BBE-B38433A5F694}"/>
            </c:ext>
          </c:extLst>
        </c:ser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0.16038</cdr:x>
      <cdr:y>0.06392</cdr:y>
    </cdr:from>
    <cdr:to>
      <cdr:x>0.28018</cdr:x>
      <cdr:y>0.17578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24136" y="288032"/>
          <a:ext cx="914415" cy="504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>
              <a:solidFill>
                <a:schemeClr val="bg2">
                  <a:lumMod val="25000"/>
                </a:schemeClr>
              </a:solidFill>
            </a:rPr>
            <a:t>т</a:t>
          </a:r>
          <a:r>
            <a:rPr lang="ru-RU" sz="1400" dirty="0" smtClean="0">
              <a:solidFill>
                <a:schemeClr val="bg2">
                  <a:lumMod val="25000"/>
                </a:schemeClr>
              </a:solidFill>
            </a:rPr>
            <a:t>ыс. руб.</a:t>
          </a:r>
          <a:endParaRPr lang="ru-RU" sz="1400" dirty="0">
            <a:solidFill>
              <a:schemeClr val="bg2">
                <a:lumMod val="25000"/>
              </a:schemeClr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944514-81D2-4D03-83E1-89ABBA271674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103F0-6F9A-4D57-9B90-474E3341A4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103F0-6F9A-4D57-9B90-474E3341A48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11560" y="620688"/>
            <a:ext cx="8229600" cy="936104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Cambria" pitchFamily="18" charset="0"/>
              </a:rPr>
              <a:t>Отчет об исполнении бюджета</a:t>
            </a:r>
            <a:b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Cambria" pitchFamily="18" charset="0"/>
              </a:rPr>
            </a:b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Cambria" pitchFamily="18" charset="0"/>
              </a:rPr>
              <a:t> </a:t>
            </a:r>
            <a:r>
              <a:rPr lang="ru-RU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Cambria" pitchFamily="18" charset="0"/>
              </a:rPr>
              <a:t>Тюндюковского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Cambria" pitchFamily="18" charset="0"/>
              </a:rPr>
              <a:t> сельского поселения </a:t>
            </a:r>
            <a:r>
              <a:rPr lang="ru-RU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Cambria" pitchFamily="18" charset="0"/>
              </a:rPr>
              <a:t>Бардымского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Cambria" pitchFamily="18" charset="0"/>
              </a:rPr>
              <a:t> муниципального района Пермского края за 2020 год</a:t>
            </a:r>
            <a:endParaRPr lang="ru-RU" sz="2000" b="1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Cambria" pitchFamily="18" charset="0"/>
            </a:endParaRPr>
          </a:p>
        </p:txBody>
      </p:sp>
      <p:pic>
        <p:nvPicPr>
          <p:cNvPr id="10242" name="Picture 2" descr="https://im0-tub-ru.yandex.net/i?id=1325334608a615b59ed32125b8baf380-l&amp;n=1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907704" y="1916832"/>
            <a:ext cx="5431154" cy="4525962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51520" y="1628800"/>
            <a:ext cx="8712968" cy="2016224"/>
          </a:xfrm>
        </p:spPr>
        <p:txBody>
          <a:bodyPr/>
          <a:lstStyle/>
          <a:p>
            <a:pPr algn="ctr"/>
            <a:endParaRPr lang="ru-RU" dirty="0" smtClean="0"/>
          </a:p>
          <a:p>
            <a:pPr algn="ctr">
              <a:buNone/>
            </a:pP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Виды доходов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бюджета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15616" y="476672"/>
            <a:ext cx="76328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tx2">
                    <a:lumMod val="90000"/>
                  </a:schemeClr>
                </a:solidFill>
              </a:rPr>
              <a:t>Что такое бюджет? </a:t>
            </a:r>
          </a:p>
          <a:p>
            <a:pPr algn="ctr"/>
            <a:r>
              <a:rPr lang="ru-RU" sz="1600" u="sng" dirty="0" smtClean="0">
                <a:solidFill>
                  <a:schemeClr val="tx2">
                    <a:lumMod val="90000"/>
                  </a:schemeClr>
                </a:solidFill>
              </a:rPr>
              <a:t>Бюджет</a:t>
            </a:r>
            <a:r>
              <a:rPr lang="ru-RU" sz="1600" dirty="0" smtClean="0">
                <a:solidFill>
                  <a:schemeClr val="tx2">
                    <a:lumMod val="90000"/>
                  </a:schemeClr>
                </a:solidFill>
              </a:rPr>
              <a:t> – это план доходов и расходов</a:t>
            </a:r>
          </a:p>
          <a:p>
            <a:pPr algn="ctr"/>
            <a:endParaRPr lang="ru-RU" sz="1600" dirty="0" smtClean="0">
              <a:solidFill>
                <a:schemeClr val="tx2">
                  <a:lumMod val="90000"/>
                </a:schemeClr>
              </a:solidFill>
            </a:endParaRPr>
          </a:p>
          <a:p>
            <a:pPr algn="ctr"/>
            <a:r>
              <a:rPr lang="ru-RU" sz="1600" u="sng" dirty="0" smtClean="0">
                <a:solidFill>
                  <a:schemeClr val="tx2">
                    <a:lumMod val="90000"/>
                  </a:schemeClr>
                </a:solidFill>
              </a:rPr>
              <a:t>Доходы бюджета</a:t>
            </a:r>
            <a:r>
              <a:rPr lang="ru-RU" sz="1600" dirty="0" smtClean="0">
                <a:solidFill>
                  <a:schemeClr val="tx2">
                    <a:lumMod val="90000"/>
                  </a:schemeClr>
                </a:solidFill>
              </a:rPr>
              <a:t> – поступающие в бюджет денежные средства</a:t>
            </a:r>
            <a:endParaRPr lang="ru-RU" sz="1600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516216" y="1628800"/>
            <a:ext cx="2232248" cy="273630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u="sng" dirty="0" smtClean="0"/>
              <a:t>Неналоговые доходы</a:t>
            </a:r>
            <a:r>
              <a:rPr lang="ru-RU" sz="1200" dirty="0" smtClean="0"/>
              <a:t> – доходы от сдачи в аренду имущества, находящегося в муниципальной собственности, в т.ч. аренда земли, продажа имущества, от эксплуатации дорог местного значения, от штрафных санкций</a:t>
            </a:r>
            <a:endParaRPr lang="ru-RU" sz="12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5536" y="1628800"/>
            <a:ext cx="2232248" cy="2736304"/>
          </a:xfrm>
          <a:prstGeom prst="roundRect">
            <a:avLst>
              <a:gd name="adj" fmla="val 13564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u="sng" dirty="0" smtClean="0"/>
              <a:t>Налоговые доходы</a:t>
            </a:r>
            <a:r>
              <a:rPr lang="ru-RU" sz="1200" dirty="0" smtClean="0"/>
              <a:t>  - налоги от юридических и физических лиц, предусмотренные налоговым законодательством (налог на доходы физических лиц, земельный налог, налог на  имущество физических лиц и другие)</a:t>
            </a:r>
            <a:endParaRPr lang="ru-RU" sz="12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771800" y="4005064"/>
            <a:ext cx="3672408" cy="187220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u="sng" dirty="0" smtClean="0"/>
              <a:t>Безвозмездные поступления</a:t>
            </a:r>
            <a:r>
              <a:rPr lang="ru-RU" sz="1200" dirty="0" smtClean="0"/>
              <a:t> – средства, поступающие в бюджет на безвозвратной и безвозмездной основе (межбюджетные трансферты в виде дотаций, субсидий, субвенций), а так же добровольные пожертвования от физических и юридических лиц</a:t>
            </a:r>
            <a:endParaRPr lang="ru-RU" sz="1200" dirty="0"/>
          </a:p>
        </p:txBody>
      </p:sp>
      <p:sp>
        <p:nvSpPr>
          <p:cNvPr id="12" name="Стрелка вправо 11"/>
          <p:cNvSpPr/>
          <p:nvPr/>
        </p:nvSpPr>
        <p:spPr>
          <a:xfrm rot="10800000">
            <a:off x="5724128" y="2636912"/>
            <a:ext cx="792088" cy="504056"/>
          </a:xfrm>
          <a:prstGeom prst="rightArrow">
            <a:avLst>
              <a:gd name="adj1" fmla="val 39006"/>
              <a:gd name="adj2" fmla="val 50000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2627784" y="2636912"/>
            <a:ext cx="864096" cy="504056"/>
          </a:xfrm>
          <a:prstGeom prst="rightArrow">
            <a:avLst>
              <a:gd name="adj1" fmla="val 39006"/>
              <a:gd name="adj2" fmla="val 50000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 rot="16200000">
            <a:off x="4211960" y="3356992"/>
            <a:ext cx="792088" cy="504056"/>
          </a:xfrm>
          <a:prstGeom prst="rightArrow">
            <a:avLst>
              <a:gd name="adj1" fmla="val 39006"/>
              <a:gd name="adj2" fmla="val 50000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908720"/>
            <a:ext cx="7704856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>
                <a:solidFill>
                  <a:schemeClr val="tx2"/>
                </a:solidFill>
              </a:rPr>
              <a:t>      </a:t>
            </a:r>
            <a:r>
              <a:rPr lang="ru-RU" sz="2200" b="1" dirty="0">
                <a:solidFill>
                  <a:schemeClr val="tx2">
                    <a:lumMod val="90000"/>
                  </a:schemeClr>
                </a:solidFill>
                <a:latin typeface="Cambria" pitchFamily="18" charset="0"/>
                <a:ea typeface="Cambria" pitchFamily="18" charset="0"/>
              </a:rPr>
              <a:t>Структура налоговых и неналоговых доходов </a:t>
            </a:r>
            <a:r>
              <a:rPr lang="ru-RU" sz="2200" b="1" dirty="0" smtClean="0">
                <a:solidFill>
                  <a:schemeClr val="tx2">
                    <a:lumMod val="90000"/>
                  </a:schemeClr>
                </a:solidFill>
                <a:latin typeface="Cambria" pitchFamily="18" charset="0"/>
                <a:ea typeface="Cambria" pitchFamily="18" charset="0"/>
              </a:rPr>
              <a:t>бюджета</a:t>
            </a:r>
            <a:r>
              <a:rPr lang="ru-RU" sz="2200" b="1" dirty="0">
                <a:solidFill>
                  <a:schemeClr val="tx2">
                    <a:lumMod val="90000"/>
                  </a:schemeClr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ru-RU" sz="2200" b="1" dirty="0" err="1" smtClean="0">
                <a:solidFill>
                  <a:schemeClr val="tx2">
                    <a:lumMod val="90000"/>
                  </a:schemeClr>
                </a:solidFill>
                <a:latin typeface="Cambria" pitchFamily="18" charset="0"/>
                <a:ea typeface="Cambria" pitchFamily="18" charset="0"/>
              </a:rPr>
              <a:t>Тюндюковского</a:t>
            </a:r>
            <a:r>
              <a:rPr lang="ru-RU" sz="2200" b="1" dirty="0" smtClean="0">
                <a:solidFill>
                  <a:schemeClr val="tx2">
                    <a:lumMod val="90000"/>
                  </a:schemeClr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ru-RU" sz="2200" b="1" dirty="0">
                <a:solidFill>
                  <a:schemeClr val="tx2">
                    <a:lumMod val="90000"/>
                  </a:schemeClr>
                </a:solidFill>
                <a:latin typeface="Cambria" pitchFamily="18" charset="0"/>
                <a:ea typeface="Cambria" pitchFamily="18" charset="0"/>
              </a:rPr>
              <a:t>сельского поселения</a:t>
            </a:r>
            <a:r>
              <a:rPr lang="ru-RU" sz="2400" b="0" dirty="0">
                <a:solidFill>
                  <a:schemeClr val="accent5">
                    <a:lumMod val="60000"/>
                    <a:lumOff val="40000"/>
                  </a:schemeClr>
                </a:solidFill>
                <a:latin typeface="Cambria" pitchFamily="18" charset="0"/>
                <a:ea typeface="Cambria" pitchFamily="18" charset="0"/>
              </a:rPr>
              <a:t/>
            </a:r>
            <a:br>
              <a:rPr lang="ru-RU" sz="2400" b="0" dirty="0">
                <a:solidFill>
                  <a:schemeClr val="accent5">
                    <a:lumMod val="60000"/>
                    <a:lumOff val="40000"/>
                  </a:schemeClr>
                </a:solidFill>
                <a:latin typeface="Cambria" pitchFamily="18" charset="0"/>
                <a:ea typeface="Cambria" pitchFamily="18" charset="0"/>
              </a:rPr>
            </a:br>
            <a:r>
              <a:rPr lang="ru-RU" sz="16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ambria" pitchFamily="18" charset="0"/>
                <a:ea typeface="Cambria" pitchFamily="18" charset="0"/>
              </a:rPr>
              <a:t>                                                                                                           </a:t>
            </a:r>
            <a:r>
              <a:rPr lang="ru-RU" sz="1600" b="1" dirty="0" smtClean="0">
                <a:solidFill>
                  <a:schemeClr val="tx2">
                    <a:lumMod val="90000"/>
                  </a:schemeClr>
                </a:solidFill>
                <a:latin typeface="Cambria" pitchFamily="18" charset="0"/>
                <a:ea typeface="Cambria" pitchFamily="18" charset="0"/>
              </a:rPr>
              <a:t>тыс.руб</a:t>
            </a:r>
            <a:r>
              <a:rPr lang="ru-RU" sz="1800" b="1" dirty="0" smtClean="0">
                <a:solidFill>
                  <a:schemeClr val="tx2">
                    <a:lumMod val="90000"/>
                  </a:schemeClr>
                </a:solidFill>
              </a:rPr>
              <a:t>.</a:t>
            </a:r>
            <a:endParaRPr lang="ru-RU" sz="1800" b="1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700808"/>
            <a:ext cx="8208912" cy="460851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600" dirty="0"/>
              <a:t>              </a:t>
            </a:r>
            <a:r>
              <a:rPr lang="ru-RU" sz="1600" dirty="0" smtClean="0"/>
              <a:t>                                                                                                                                                                       </a:t>
            </a: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6" name="Скругленная прямоугольная выноска 15"/>
          <p:cNvSpPr/>
          <p:nvPr/>
        </p:nvSpPr>
        <p:spPr>
          <a:xfrm>
            <a:off x="3635896" y="1772816"/>
            <a:ext cx="1706488" cy="900680"/>
          </a:xfrm>
          <a:prstGeom prst="wedgeRoundRectCallout">
            <a:avLst>
              <a:gd name="adj1" fmla="val -20021"/>
              <a:gd name="adj2" fmla="val 47117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effectLst>
            <a:outerShdw blurRad="76200" dist="50800" dir="5400000" rotWithShape="0">
              <a:srgbClr val="4E3B30">
                <a:alpha val="60000"/>
              </a:srgbClr>
            </a:outerShdw>
            <a:reflection blurRad="6350" stA="50000" endA="300" endPos="90000" dist="50800" dir="5400000" sy="-100000" algn="bl" rotWithShape="0"/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002060"/>
                </a:solidFill>
              </a:rPr>
              <a:t>Налоговые                                                                    </a:t>
            </a:r>
          </a:p>
          <a:p>
            <a:pPr algn="ctr"/>
            <a:r>
              <a:rPr lang="ru-RU" sz="1200" b="1" dirty="0">
                <a:solidFill>
                  <a:srgbClr val="002060"/>
                </a:solidFill>
              </a:rPr>
              <a:t> доходы</a:t>
            </a:r>
          </a:p>
        </p:txBody>
      </p:sp>
      <p:sp>
        <p:nvSpPr>
          <p:cNvPr id="17" name="Скругленная прямоугольная выноска 16"/>
          <p:cNvSpPr/>
          <p:nvPr/>
        </p:nvSpPr>
        <p:spPr>
          <a:xfrm>
            <a:off x="6660232" y="1772816"/>
            <a:ext cx="1656184" cy="900680"/>
          </a:xfrm>
          <a:prstGeom prst="wedgeRoundRectCallout">
            <a:avLst>
              <a:gd name="adj1" fmla="val -21842"/>
              <a:gd name="adj2" fmla="val 48658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effectLst>
            <a:outerShdw blurRad="76200" dist="50800" dir="5400000" rotWithShape="0">
              <a:srgbClr val="4E3B30">
                <a:alpha val="60000"/>
              </a:srgbClr>
            </a:outerShdw>
            <a:reflection blurRad="6350" stA="50000" endA="300" endPos="90000" dist="50800" dir="5400000" sy="-100000" algn="bl" rotWithShape="0"/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rgbClr val="002060"/>
                </a:solidFill>
              </a:rPr>
              <a:t>Неналоговые доходы           </a:t>
            </a:r>
          </a:p>
        </p:txBody>
      </p:sp>
      <p:graphicFrame>
        <p:nvGraphicFramePr>
          <p:cNvPr id="21" name="Диаграмма 20"/>
          <p:cNvGraphicFramePr/>
          <p:nvPr/>
        </p:nvGraphicFramePr>
        <p:xfrm>
          <a:off x="467544" y="3645024"/>
          <a:ext cx="7992888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Скругленная прямоугольная выноска 7"/>
          <p:cNvSpPr/>
          <p:nvPr/>
        </p:nvSpPr>
        <p:spPr>
          <a:xfrm>
            <a:off x="611560" y="1772816"/>
            <a:ext cx="1706488" cy="900680"/>
          </a:xfrm>
          <a:prstGeom prst="wedgeRoundRectCallout">
            <a:avLst>
              <a:gd name="adj1" fmla="val -24892"/>
              <a:gd name="adj2" fmla="val 48655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effectLst>
            <a:outerShdw blurRad="76200" dist="50800" dir="5400000" rotWithShape="0">
              <a:srgbClr val="4E3B30">
                <a:alpha val="60000"/>
              </a:srgbClr>
            </a:outerShdw>
            <a:reflection blurRad="6350" stA="50000" endA="300" endPos="90000" dist="50800" dir="5400000" sy="-100000" algn="bl" rotWithShape="0"/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</a:rPr>
              <a:t>Налоговые и неналоговые                                                                    </a:t>
            </a:r>
            <a:endParaRPr lang="ru-RU" sz="1200" b="1" dirty="0">
              <a:solidFill>
                <a:srgbClr val="002060"/>
              </a:solidFill>
            </a:endParaRPr>
          </a:p>
          <a:p>
            <a:pPr algn="ctr"/>
            <a:r>
              <a:rPr lang="ru-RU" sz="1200" b="1" dirty="0">
                <a:solidFill>
                  <a:srgbClr val="002060"/>
                </a:solidFill>
              </a:rPr>
              <a:t> </a:t>
            </a:r>
            <a:r>
              <a:rPr lang="ru-RU" sz="1200" b="1" dirty="0" smtClean="0">
                <a:solidFill>
                  <a:srgbClr val="002060"/>
                </a:solidFill>
              </a:rPr>
              <a:t>доходы (всего)</a:t>
            </a:r>
            <a:endParaRPr lang="ru-RU" sz="1200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43608" y="2852936"/>
            <a:ext cx="7312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1938,9</a:t>
            </a:r>
            <a:endParaRPr lang="ru-RU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36296" y="2852936"/>
            <a:ext cx="631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100,4</a:t>
            </a:r>
            <a:endParaRPr lang="ru-RU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39952" y="2852936"/>
            <a:ext cx="7312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1838,5</a:t>
            </a:r>
            <a:endParaRPr lang="ru-RU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488832" cy="4926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/>
              <a:t>    </a:t>
            </a:r>
            <a:r>
              <a:rPr lang="ru-RU" sz="32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  <a:latin typeface="Cambria" pitchFamily="18" charset="0"/>
                <a:ea typeface="Cambria" pitchFamily="18" charset="0"/>
                <a:cs typeface="Arial" pitchFamily="34" charset="0"/>
              </a:rPr>
              <a:t>Динамика безвозмездных поступлений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57641" y="1717398"/>
          <a:ext cx="6768752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72390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>
                <a:solidFill>
                  <a:schemeClr val="bg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      </a:t>
            </a:r>
            <a:r>
              <a:rPr lang="ru-RU" sz="2200" b="1" dirty="0" smtClean="0">
                <a:solidFill>
                  <a:schemeClr val="bg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Расходы  бюджета </a:t>
            </a:r>
            <a:r>
              <a:rPr lang="ru-RU" sz="2200" b="1" dirty="0" err="1" smtClean="0">
                <a:solidFill>
                  <a:schemeClr val="bg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Тюндюковского</a:t>
            </a:r>
            <a:r>
              <a:rPr lang="ru-RU" sz="2200" b="1" dirty="0" smtClean="0">
                <a:solidFill>
                  <a:schemeClr val="bg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 </a:t>
            </a:r>
            <a:br>
              <a:rPr lang="ru-RU" sz="2200" b="1" dirty="0" smtClean="0">
                <a:solidFill>
                  <a:schemeClr val="bg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</a:br>
            <a:r>
              <a:rPr lang="ru-RU" sz="2200" b="1" dirty="0" smtClean="0">
                <a:solidFill>
                  <a:schemeClr val="bg2">
                    <a:lumMod val="50000"/>
                  </a:schemeClr>
                </a:solidFill>
                <a:latin typeface="Cambria" pitchFamily="18" charset="0"/>
                <a:ea typeface="Cambria" pitchFamily="18" charset="0"/>
              </a:rPr>
              <a:t>              сельского поселения</a:t>
            </a:r>
            <a:endParaRPr lang="ru-RU" sz="2200" b="1" dirty="0">
              <a:solidFill>
                <a:schemeClr val="bg2">
                  <a:lumMod val="50000"/>
                </a:schemeClr>
              </a:solidFill>
              <a:latin typeface="Cambria" pitchFamily="18" charset="0"/>
              <a:ea typeface="Cambr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484784"/>
            <a:ext cx="7560840" cy="4968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    </a:t>
            </a:r>
            <a:r>
              <a:rPr lang="ru-RU" sz="18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местного бюджета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денежные средства, направляемые на финансовое обеспечение задач и функций органов местного самоуправления.</a:t>
            </a:r>
          </a:p>
          <a:p>
            <a:pPr>
              <a:buNone/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Расходы бюджета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Тюндюковского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сельского поселения формируются по отдельным направлениям необходимым для исполнения полномочий органов местного самоуправления сельского поселения в соответствии с Федеральным законом от 06.10.2003г № 131-ФЗ «Об общих принципах организации местного самоуправления в Российской Федерации»</a:t>
            </a:r>
          </a:p>
          <a:p>
            <a:pPr>
              <a:buNone/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Расходы бюджета сельского поселения классифицируются:</a:t>
            </a:r>
          </a:p>
          <a:p>
            <a:pPr>
              <a:buNone/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- по разделам и подразделам;</a:t>
            </a:r>
          </a:p>
          <a:p>
            <a:pPr>
              <a:buNone/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- по целевым статьям(муниципальным </a:t>
            </a:r>
          </a:p>
          <a:p>
            <a:pPr>
              <a:buNone/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программам и непрограммным направлениям)</a:t>
            </a:r>
          </a:p>
          <a:p>
            <a:pPr>
              <a:buNone/>
            </a:pP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- группам и подгруппам видов расходов.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08912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>
                <a:latin typeface="Cambria" pitchFamily="18" charset="0"/>
                <a:ea typeface="Cambria" pitchFamily="18" charset="0"/>
              </a:rPr>
              <a:t>                   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Исполнение расходов бюджета </a:t>
            </a:r>
            <a:r>
              <a:rPr lang="ru-RU" sz="2200" b="1" dirty="0" err="1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Тюндюковского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 сельского поселения за 2020 год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                                           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                                                                       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    </a:t>
            </a:r>
            <a:r>
              <a:rPr lang="ru-RU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тыс. руб.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3528" y="1700808"/>
          <a:ext cx="8424936" cy="4220961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7729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4397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9026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6337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5438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58100">
                <a:tc>
                  <a:txBody>
                    <a:bodyPr/>
                    <a:lstStyle/>
                    <a:p>
                      <a:endParaRPr lang="ru-RU" sz="1200" dirty="0" smtClean="0"/>
                    </a:p>
                    <a:p>
                      <a:r>
                        <a:rPr lang="ru-RU" sz="1200" dirty="0" smtClean="0"/>
                        <a:t>Раздел</a:t>
                      </a:r>
                      <a:endParaRPr lang="ru-RU" sz="1200" b="1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 </a:t>
                      </a:r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 Наименование</a:t>
                      </a:r>
                      <a:endParaRPr lang="ru-RU" sz="1200" b="1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            </a:t>
                      </a:r>
                      <a:r>
                        <a:rPr lang="ru-RU" sz="1200" dirty="0" smtClean="0"/>
                        <a:t>   Утверждено   </a:t>
                      </a:r>
                      <a:endParaRPr lang="ru-RU" sz="1200" b="1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Исполнено</a:t>
                      </a:r>
                      <a:endParaRPr lang="ru-RU" sz="1200" b="1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% Исполнения</a:t>
                      </a:r>
                      <a:endParaRPr lang="ru-RU" sz="1200" b="1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6480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всего</a:t>
                      </a:r>
                      <a:endParaRPr lang="ru-RU" sz="1600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11329,7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10570,6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93,3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3341">
                <a:tc>
                  <a:txBody>
                    <a:bodyPr/>
                    <a:lstStyle/>
                    <a:p>
                      <a:r>
                        <a:rPr lang="ru-RU" sz="1400" dirty="0"/>
                        <a:t> 0100</a:t>
                      </a:r>
                      <a:endParaRPr lang="ru-RU" sz="1400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Общегосударственные вопросы</a:t>
                      </a:r>
                      <a:endParaRPr lang="ru-RU" sz="1400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1370,1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1284,6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93,8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3341">
                <a:tc>
                  <a:txBody>
                    <a:bodyPr/>
                    <a:lstStyle/>
                    <a:p>
                      <a:r>
                        <a:rPr lang="ru-RU" sz="1400" dirty="0"/>
                        <a:t>0200</a:t>
                      </a:r>
                      <a:endParaRPr lang="ru-RU" sz="1400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Национальная оборона</a:t>
                      </a:r>
                      <a:endParaRPr lang="ru-RU" sz="1400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248,1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248,1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100,0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32994">
                <a:tc>
                  <a:txBody>
                    <a:bodyPr/>
                    <a:lstStyle/>
                    <a:p>
                      <a:r>
                        <a:rPr lang="ru-RU" sz="1400" dirty="0"/>
                        <a:t>0300</a:t>
                      </a:r>
                      <a:endParaRPr lang="ru-RU" sz="1400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Национальная безопасность и правоохранительная деятельность</a:t>
                      </a:r>
                      <a:endParaRPr lang="ru-RU" sz="1400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2122,2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2103,5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99,1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3341">
                <a:tc>
                  <a:txBody>
                    <a:bodyPr/>
                    <a:lstStyle/>
                    <a:p>
                      <a:r>
                        <a:rPr lang="ru-RU" sz="1400" dirty="0"/>
                        <a:t>0400</a:t>
                      </a:r>
                      <a:endParaRPr lang="ru-RU" sz="1400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Национальная экономика</a:t>
                      </a:r>
                      <a:endParaRPr lang="ru-RU" sz="1400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1007,6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796,8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79,1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83341">
                <a:tc>
                  <a:txBody>
                    <a:bodyPr/>
                    <a:lstStyle/>
                    <a:p>
                      <a:r>
                        <a:rPr lang="ru-RU" sz="1400" dirty="0"/>
                        <a:t>0500</a:t>
                      </a:r>
                      <a:endParaRPr lang="ru-RU" sz="1400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Жилищно-коммунальное хозяйство</a:t>
                      </a:r>
                      <a:endParaRPr lang="ru-RU" sz="1400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852,4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791,8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92,9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83341">
                <a:tc>
                  <a:txBody>
                    <a:bodyPr/>
                    <a:lstStyle/>
                    <a:p>
                      <a:r>
                        <a:rPr lang="ru-RU" sz="1400" dirty="0"/>
                        <a:t>0800</a:t>
                      </a:r>
                      <a:endParaRPr lang="ru-RU" sz="1400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Культура , кинематография</a:t>
                      </a:r>
                      <a:endParaRPr lang="ru-RU" sz="1400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5724,2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5340,7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93,3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8334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r>
                        <a:rPr lang="en-US" sz="1400" dirty="0" smtClean="0"/>
                        <a:t>9</a:t>
                      </a:r>
                      <a:r>
                        <a:rPr lang="ru-RU" sz="1400" dirty="0" smtClean="0"/>
                        <a:t>00</a:t>
                      </a:r>
                      <a:endParaRPr lang="ru-RU" sz="1400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Здравоохранение</a:t>
                      </a:r>
                      <a:endParaRPr lang="ru-RU" sz="1400" dirty="0"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5,1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100,0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83341"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9468544" y="1700808"/>
          <a:ext cx="208280" cy="1011381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101138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9050" cmpd="sng">
                      <a:solidFill>
                        <a:srgbClr val="FFFFFF"/>
                      </a:solidFill>
                      <a:prstDash val="solid"/>
                    </a:lnL>
                    <a:lnR w="19050" cmpd="sng">
                      <a:solidFill>
                        <a:srgbClr val="FFFFFF"/>
                      </a:solidFill>
                      <a:prstDash val="solid"/>
                    </a:lnR>
                    <a:lnT w="19050" cmpd="sng">
                      <a:solidFill>
                        <a:srgbClr val="FFFFFF"/>
                      </a:solidFill>
                      <a:prstDash val="solid"/>
                    </a:lnT>
                    <a:lnB w="19050" cmpd="sng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332656"/>
            <a:ext cx="7283152" cy="1224136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</a:rPr>
              <a:t>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Структура расходов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бюджета</a:t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Тюндюковского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 сельского поселения</a:t>
            </a:r>
            <a:b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на 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20</a:t>
            </a:r>
            <a:r>
              <a:rPr lang="en-US" sz="20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20</a:t>
            </a: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ea typeface="Cambria" pitchFamily="18" charset="0"/>
                <a:cs typeface="Times New Roman" pitchFamily="18" charset="0"/>
              </a:rPr>
              <a:t>год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755576" y="1772816"/>
          <a:ext cx="7560840" cy="4335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99592" y="2132856"/>
            <a:ext cx="7488832" cy="7200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25000"/>
                  </a:schemeClr>
                </a:solidFill>
              </a:rPr>
              <a:t>Доходы  </a:t>
            </a:r>
            <a:r>
              <a:rPr lang="en-US" b="1" dirty="0" smtClean="0">
                <a:solidFill>
                  <a:schemeClr val="accent1">
                    <a:lumMod val="25000"/>
                  </a:schemeClr>
                </a:solidFill>
              </a:rPr>
              <a:t>10918</a:t>
            </a:r>
            <a:r>
              <a:rPr lang="ru-RU" b="1" dirty="0" smtClean="0">
                <a:solidFill>
                  <a:schemeClr val="accent1">
                    <a:lumMod val="25000"/>
                  </a:schemeClr>
                </a:solidFill>
              </a:rPr>
              <a:t>,</a:t>
            </a:r>
            <a:r>
              <a:rPr lang="en-US" b="1" dirty="0" smtClean="0">
                <a:solidFill>
                  <a:schemeClr val="accent1">
                    <a:lumMod val="25000"/>
                  </a:schemeClr>
                </a:solidFill>
              </a:rPr>
              <a:t>4</a:t>
            </a:r>
            <a:r>
              <a:rPr lang="ru-RU" b="1" dirty="0" smtClean="0">
                <a:solidFill>
                  <a:schemeClr val="accent1">
                    <a:lumMod val="25000"/>
                  </a:schemeClr>
                </a:solidFill>
              </a:rPr>
              <a:t> тыс. руб.</a:t>
            </a:r>
            <a:endParaRPr lang="ru-RU" b="1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476672"/>
            <a:ext cx="8064896" cy="936104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rbel (Основной текст)"/>
              </a:rPr>
              <a:t>Исполнение основных показателей бюджета </a:t>
            </a:r>
            <a:r>
              <a:rPr lang="ru-RU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rbel (Основной текст)"/>
              </a:rPr>
              <a:t>Тюндюковского</a:t>
            </a:r>
            <a:r>
              <a:rPr lang="ru-RU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rbel (Основной текст)"/>
              </a:rPr>
              <a:t> </a:t>
            </a:r>
          </a:p>
          <a:p>
            <a:pPr algn="ctr"/>
            <a:r>
              <a:rPr lang="ru-RU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rbel (Основной текст)"/>
              </a:rPr>
              <a:t>сельского поселения за 20</a:t>
            </a:r>
            <a:r>
              <a:rPr lang="en-US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rbel (Основной текст)"/>
              </a:rPr>
              <a:t>20</a:t>
            </a:r>
            <a:r>
              <a:rPr lang="ru-RU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rbel (Основной текст)"/>
              </a:rPr>
              <a:t> год</a:t>
            </a:r>
            <a:endParaRPr lang="ru-RU" b="1" dirty="0">
              <a:solidFill>
                <a:schemeClr val="accent6">
                  <a:lumMod val="20000"/>
                  <a:lumOff val="80000"/>
                </a:schemeClr>
              </a:solidFill>
              <a:latin typeface="Corbel (Основной текст)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99592" y="3573016"/>
            <a:ext cx="7488832" cy="7200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25000"/>
                  </a:schemeClr>
                </a:solidFill>
              </a:rPr>
              <a:t>Расходы  10570,6 тыс. руб.  </a:t>
            </a:r>
            <a:endParaRPr lang="ru-RU" b="1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71600" y="4941168"/>
            <a:ext cx="7488832" cy="93610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25000"/>
                  </a:schemeClr>
                </a:solidFill>
              </a:rPr>
              <a:t>Превышение доходов над расходами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25000"/>
                  </a:schemeClr>
                </a:solidFill>
              </a:rPr>
              <a:t>(</a:t>
            </a:r>
            <a:r>
              <a:rPr lang="ru-RU" b="1" dirty="0" err="1" smtClean="0">
                <a:solidFill>
                  <a:schemeClr val="accent1">
                    <a:lumMod val="25000"/>
                  </a:schemeClr>
                </a:solidFill>
              </a:rPr>
              <a:t>профицит</a:t>
            </a:r>
            <a:r>
              <a:rPr lang="ru-RU" b="1" dirty="0" smtClean="0">
                <a:solidFill>
                  <a:schemeClr val="accent1">
                    <a:lumMod val="25000"/>
                  </a:schemeClr>
                </a:solidFill>
              </a:rPr>
              <a:t>) 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25000"/>
                  </a:schemeClr>
                </a:solidFill>
              </a:rPr>
              <a:t>347,8 тыс. руб.</a:t>
            </a:r>
            <a:endParaRPr lang="ru-RU" b="1" dirty="0">
              <a:solidFill>
                <a:schemeClr val="accent1">
                  <a:lumMod val="25000"/>
                </a:schemeClr>
              </a:solidFill>
            </a:endParaRPr>
          </a:p>
        </p:txBody>
      </p:sp>
      <p:cxnSp>
        <p:nvCxnSpPr>
          <p:cNvPr id="11" name="Shape 10"/>
          <p:cNvCxnSpPr>
            <a:stCxn id="6" idx="1"/>
            <a:endCxn id="6" idx="3"/>
          </p:cNvCxnSpPr>
          <p:nvPr/>
        </p:nvCxnSpPr>
        <p:spPr>
          <a:xfrm rot="10800000" flipH="1">
            <a:off x="899592" y="2492896"/>
            <a:ext cx="7488832" cy="12700"/>
          </a:xfrm>
          <a:prstGeom prst="bentConnector5">
            <a:avLst>
              <a:gd name="adj1" fmla="val -3053"/>
              <a:gd name="adj2" fmla="val -5074128"/>
              <a:gd name="adj3" fmla="val 103238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hape 21"/>
          <p:cNvCxnSpPr/>
          <p:nvPr/>
        </p:nvCxnSpPr>
        <p:spPr>
          <a:xfrm rot="10800000" flipH="1">
            <a:off x="899592" y="3933056"/>
            <a:ext cx="7488832" cy="12700"/>
          </a:xfrm>
          <a:prstGeom prst="bentConnector5">
            <a:avLst>
              <a:gd name="adj1" fmla="val -3053"/>
              <a:gd name="adj2" fmla="val -5074128"/>
              <a:gd name="adj3" fmla="val 103238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hape 22"/>
          <p:cNvCxnSpPr/>
          <p:nvPr/>
        </p:nvCxnSpPr>
        <p:spPr>
          <a:xfrm rot="10800000" flipH="1">
            <a:off x="971600" y="5445224"/>
            <a:ext cx="7488832" cy="12700"/>
          </a:xfrm>
          <a:prstGeom prst="bentConnector5">
            <a:avLst>
              <a:gd name="adj1" fmla="val -3053"/>
              <a:gd name="adj2" fmla="val -5510490"/>
              <a:gd name="adj3" fmla="val 103238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988840"/>
            <a:ext cx="7293496" cy="1656184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                                                              </a:t>
            </a:r>
            <a:r>
              <a:rPr lang="ru-RU" sz="4000" b="1" dirty="0">
                <a:solidFill>
                  <a:schemeClr val="tx2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Спасибо за внимание</a:t>
            </a:r>
            <a:r>
              <a:rPr lang="ru-RU" sz="5400" b="1" dirty="0"/>
              <a:t/>
            </a:r>
            <a:br>
              <a:rPr lang="ru-RU" sz="5400" b="1" dirty="0"/>
            </a:br>
            <a:endParaRPr lang="ru-RU" sz="54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2377</TotalTime>
  <Words>381</Words>
  <Application>Microsoft Office PowerPoint</Application>
  <PresentationFormat>Экран (4:3)</PresentationFormat>
  <Paragraphs>99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Отчет об исполнении бюджета  Тюндюковского сельского поселения Бардымского муниципального района Пермского края за 2020 год</vt:lpstr>
      <vt:lpstr>Слайд 2</vt:lpstr>
      <vt:lpstr>      Структура налоговых и неналоговых доходов бюджета Тюндюковского сельского поселения                                                                                                            тыс.руб.</vt:lpstr>
      <vt:lpstr>     Динамика безвозмездных поступлений</vt:lpstr>
      <vt:lpstr>      Расходы  бюджета Тюндюковского                сельского поселения</vt:lpstr>
      <vt:lpstr>                   Исполнение расходов бюджета Тюндюковского сельского поселения за 2020 год                                                                                                                                                                                                 тыс. руб.</vt:lpstr>
      <vt:lpstr> Структура расходов бюджета  Тюндюковского сельского поселения  на 2020 год</vt:lpstr>
      <vt:lpstr>Слайд 8</vt:lpstr>
      <vt:lpstr>                                                              Спасибо за внимание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Красноясыльского сельского поселения Ординского района за 2016 год</dc:title>
  <dc:creator>Lega</dc:creator>
  <cp:lastModifiedBy>Пользователь</cp:lastModifiedBy>
  <cp:revision>273</cp:revision>
  <dcterms:created xsi:type="dcterms:W3CDTF">2017-05-24T17:51:22Z</dcterms:created>
  <dcterms:modified xsi:type="dcterms:W3CDTF">2021-04-13T09:54:12Z</dcterms:modified>
</cp:coreProperties>
</file>