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0" r:id="rId3"/>
    <p:sldId id="261" r:id="rId4"/>
    <p:sldId id="262" r:id="rId5"/>
    <p:sldId id="278" r:id="rId6"/>
    <p:sldId id="279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A58"/>
    <a:srgbClr val="5A92C4"/>
    <a:srgbClr val="3779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67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9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showPercent val="1"/>
          </c:dLbls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0.99</c:v>
                </c:pt>
                <c:pt idx="1">
                  <c:v>1.0000000000000002E-2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AAE0-4BF0-9ECB-0FC0BC83E4D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Percent val="1"/>
        </c:dLbls>
      </c:pie3DChart>
    </c:plotArea>
    <c:legend>
      <c:legendPos val="r"/>
      <c:legendEntry>
        <c:idx val="2"/>
        <c:delete val="1"/>
      </c:legendEntry>
      <c:legendEntry>
        <c:idx val="3"/>
        <c:delete val="1"/>
      </c:legendEntry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9"/>
  <c:chart>
    <c:autoTitleDeleted val="1"/>
    <c:view3D>
      <c:rAngAx val="1"/>
    </c:view3D>
    <c:plotArea>
      <c:layout/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0"/>
              <c:layout>
                <c:manualLayout>
                  <c:x val="3.2966222859972985E-2"/>
                  <c:y val="-6.7608460171092094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defRPr>
                    </a:pPr>
                    <a:r>
                      <a:rPr lang="en-US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7148</a:t>
                    </a:r>
                    <a:r>
                      <a:rPr lang="ru-RU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,</a:t>
                    </a:r>
                    <a:r>
                      <a:rPr lang="en-US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60</a:t>
                    </a:r>
                    <a:endParaRPr lang="en-US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pPr/>
              <c:showVal val="1"/>
            </c:dLbl>
            <c:dLbl>
              <c:idx val="1"/>
              <c:layout>
                <c:manualLayout>
                  <c:x val="3.2609740058912415E-2"/>
                  <c:y val="-6.0598608701597292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defRPr>
                    </a:pPr>
                    <a:r>
                      <a:rPr lang="ru-RU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6154,38</a:t>
                    </a:r>
                    <a:endParaRPr lang="en-US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pPr/>
              <c:showVal val="1"/>
            </c:dLbl>
            <c:dLbl>
              <c:idx val="2"/>
              <c:layout>
                <c:manualLayout>
                  <c:x val="2.3076356001981088E-2"/>
                  <c:y val="-6.1729252305299465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rPr>
                      <a:t>6565,68</a:t>
                    </a:r>
                    <a:endParaRPr lang="en-US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</a:endParaRPr>
                  </a:p>
                </c:rich>
              </c:tx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план 2020г</c:v>
                </c:pt>
                <c:pt idx="1">
                  <c:v>план 2021г</c:v>
                </c:pt>
                <c:pt idx="2">
                  <c:v>план 2022г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7148.6</c:v>
                </c:pt>
                <c:pt idx="1">
                  <c:v>6154.38</c:v>
                </c:pt>
                <c:pt idx="2">
                  <c:v>6565.68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B2-49FB-8B95-BF40810981DE}"/>
            </c:ext>
          </c:extLst>
        </c:ser>
        <c:dLbls>
          <c:showVal val="1"/>
        </c:dLbls>
        <c:gapWidth val="75"/>
        <c:shape val="cylinder"/>
        <c:axId val="137001600"/>
        <c:axId val="139077120"/>
        <c:axId val="0"/>
      </c:bar3DChart>
      <c:catAx>
        <c:axId val="137001600"/>
        <c:scaling>
          <c:orientation val="minMax"/>
        </c:scaling>
        <c:delete val="1"/>
        <c:axPos val="b"/>
        <c:numFmt formatCode="General" sourceLinked="0"/>
        <c:majorTickMark val="none"/>
        <c:tickLblPos val="none"/>
        <c:crossAx val="139077120"/>
        <c:crosses val="autoZero"/>
        <c:auto val="1"/>
        <c:lblAlgn val="ctr"/>
        <c:lblOffset val="100"/>
      </c:catAx>
      <c:valAx>
        <c:axId val="139077120"/>
        <c:scaling>
          <c:orientation val="minMax"/>
        </c:scaling>
        <c:axPos val="l"/>
        <c:numFmt formatCode="General" sourceLinked="1"/>
        <c:majorTickMark val="none"/>
        <c:tickLblPos val="none"/>
        <c:crossAx val="13700160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6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программы</c:v>
                </c:pt>
                <c:pt idx="1">
                  <c:v>непрограммные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0.58000000000000007</c:v>
                </c:pt>
                <c:pt idx="1">
                  <c:v>0.42000000000000004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DD5-4717-9BBE-B38433A5F694}"/>
            </c:ext>
          </c:extLst>
        </c:ser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5856" y="1412776"/>
            <a:ext cx="5328592" cy="34563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Бюджет </a:t>
            </a:r>
            <a:r>
              <a:rPr lang="ru-RU" sz="2700" b="1" i="1" dirty="0" err="1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Тюндюковского</a:t>
            </a:r>
            <a:r>
              <a:rPr lang="ru-RU" sz="2700" b="1" i="1" dirty="0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 сельского поселения </a:t>
            </a:r>
            <a:r>
              <a:rPr lang="ru-RU" sz="2700" b="1" i="1" dirty="0" err="1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Бардымского</a:t>
            </a:r>
            <a:r>
              <a:rPr lang="ru-RU" sz="2700" b="1" i="1" dirty="0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  муниципального района Пермского края на 20</a:t>
            </a:r>
            <a:r>
              <a:rPr lang="en-US" sz="2700" b="1" i="1" dirty="0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20</a:t>
            </a:r>
            <a:r>
              <a:rPr lang="ru-RU" sz="2700" b="1" i="1" dirty="0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 и плановый период 202</a:t>
            </a:r>
            <a:r>
              <a:rPr lang="en-US" sz="2700" b="1" i="1" dirty="0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1</a:t>
            </a:r>
            <a:r>
              <a:rPr lang="ru-RU" sz="2700" b="1" i="1" dirty="0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-202</a:t>
            </a:r>
            <a:r>
              <a:rPr lang="en-US" sz="2700" b="1" i="1" dirty="0" smtClean="0">
                <a:solidFill>
                  <a:schemeClr val="bg2">
                    <a:lumMod val="90000"/>
                  </a:schemeClr>
                </a:solidFill>
                <a:latin typeface="Cambria" pitchFamily="18" charset="0"/>
                <a:ea typeface="Cambria" pitchFamily="18" charset="0"/>
              </a:rPr>
              <a:t>2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2996952"/>
            <a:ext cx="3672408" cy="792088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chemeClr val="bg1">
                    <a:lumMod val="50000"/>
                  </a:schemeClr>
                </a:solidFill>
              </a:rPr>
              <a:t>Бюджет для граждан</a:t>
            </a:r>
          </a:p>
        </p:txBody>
      </p:sp>
      <p:pic>
        <p:nvPicPr>
          <p:cNvPr id="4098" name="Picture 2" descr="http://www.bankgorodov.ru/system/img.php?f=/public//photos/coa/308181_bi.png&amp;w=172&amp;h=300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99592" y="620688"/>
            <a:ext cx="1440160" cy="1368152"/>
          </a:xfrm>
          <a:prstGeom prst="rect">
            <a:avLst/>
          </a:prstGeom>
          <a:noFill/>
        </p:spPr>
      </p:pic>
      <p:pic>
        <p:nvPicPr>
          <p:cNvPr id="43010" name="Picture 2" descr="Ð¤Ð¾ÑÐ¾Ð³ÑÐ°ÑÐ¸Ñ Ð¢ÑÐ½Ð´ÑÐºÐ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645024"/>
            <a:ext cx="6588224" cy="26432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8568952" cy="1152128"/>
          </a:xfrm>
        </p:spPr>
        <p:txBody>
          <a:bodyPr>
            <a:normAutofit/>
          </a:bodyPr>
          <a:lstStyle/>
          <a:p>
            <a:r>
              <a:rPr lang="ru-RU" sz="2400" dirty="0"/>
              <a:t>                   </a:t>
            </a: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</a:t>
            </a:r>
            <a:r>
              <a:rPr lang="ru-RU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Тюндюковского</a:t>
            </a: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сельского поселения</a:t>
            </a:r>
            <a:br>
              <a:rPr lang="ru-RU" sz="24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</a:t>
            </a:r>
            <a:r>
              <a:rPr lang="en-US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ru-RU" sz="18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(тыс.руб.)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412776"/>
          <a:ext cx="8136903" cy="475488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52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426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334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114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97627"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Раздел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                                 Наименование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Решение</a:t>
                      </a:r>
                      <a:r>
                        <a:rPr lang="ru-RU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Совета депутатов </a:t>
                      </a:r>
                      <a:r>
                        <a:rPr lang="ru-RU" sz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Новоашапского</a:t>
                      </a:r>
                      <a:r>
                        <a:rPr lang="ru-RU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сельского поселения от </a:t>
                      </a:r>
                      <a:r>
                        <a:rPr lang="en-U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          </a:t>
                      </a:r>
                      <a:r>
                        <a:rPr lang="ru-RU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№ </a:t>
                      </a:r>
                      <a:r>
                        <a:rPr lang="en-U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    </a:t>
                      </a:r>
                      <a:r>
                        <a:rPr lang="ru-RU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«</a:t>
                      </a:r>
                      <a:r>
                        <a:rPr lang="ru-RU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О бюджете </a:t>
                      </a:r>
                      <a:r>
                        <a:rPr lang="ru-RU" sz="1200" baseline="0" dirty="0" err="1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Новоашапского</a:t>
                      </a:r>
                      <a:r>
                        <a:rPr lang="ru-RU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сельского поселения на </a:t>
                      </a:r>
                      <a:r>
                        <a:rPr lang="ru-RU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</a:t>
                      </a:r>
                      <a:r>
                        <a:rPr lang="en-U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20</a:t>
                      </a:r>
                      <a:r>
                        <a:rPr lang="ru-RU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-202</a:t>
                      </a:r>
                      <a:r>
                        <a:rPr lang="en-US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ru-RU" sz="1200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ru-RU" sz="1200" baseline="0" dirty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годы»</a:t>
                      </a:r>
                      <a:endParaRPr lang="ru-RU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4959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20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en-US" sz="1600" b="1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202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202</a:t>
                      </a:r>
                      <a:r>
                        <a:rPr lang="en-US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6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  <a:endParaRPr lang="ru-RU" sz="16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4959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8601,60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7410,38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7625,68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495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0100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1232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,84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922,20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973,19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49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220,10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224,20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237,40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6129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 правоохранительная деятельность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2148,08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2143,98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2148,08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495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1204,50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691,00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691,00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95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42,24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147,01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2495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Культура 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3747,64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3422,80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3422,80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2495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0900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Здравоохранение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6,20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4959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Условно утвержденные расходы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1191,22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975,92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24959"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931224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/>
              <a:t> </a:t>
            </a:r>
            <a:r>
              <a:rPr lang="ru-RU" sz="1800" b="1" dirty="0" smtClean="0"/>
              <a:t>       </a:t>
            </a:r>
            <a:r>
              <a:rPr lang="ru-RU" sz="28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800" b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Тюндюковского</a:t>
            </a:r>
            <a:r>
              <a:rPr lang="ru-RU" sz="28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r>
              <a:rPr lang="ru-RU" sz="2800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на 2020 </a:t>
            </a:r>
            <a:r>
              <a:rPr lang="ru-RU" sz="2800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899592" y="2033464"/>
          <a:ext cx="7416824" cy="3555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8219256" cy="908720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27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altLang="ru-RU" sz="2700" b="1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altLang="ru-RU" sz="2700" b="1" kern="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r>
              <a:rPr lang="ru-RU" altLang="ru-RU" sz="2700" b="1" kern="0" dirty="0" smtClean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700" b="1" kern="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700" b="1" kern="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700" b="1" kern="0" dirty="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о межбюджетных отношениях</a:t>
            </a:r>
            <a: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54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AutoShape 8"/>
          <p:cNvSpPr>
            <a:spLocks noGrp="1" noChangeArrowheads="1"/>
          </p:cNvSpPr>
          <p:nvPr>
            <p:ph idx="1"/>
          </p:nvPr>
        </p:nvSpPr>
        <p:spPr bwMode="auto">
          <a:xfrm>
            <a:off x="2555776" y="1916832"/>
            <a:ext cx="4032448" cy="2016224"/>
          </a:xfrm>
          <a:prstGeom prst="octagon">
            <a:avLst>
              <a:gd name="adj" fmla="val 29287"/>
            </a:avLst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buNone/>
            </a:pPr>
            <a:r>
              <a:rPr lang="ru-RU" altLang="ru-RU" sz="1300" b="1" i="1" dirty="0"/>
              <a:t>Межбюджетные трансферты</a:t>
            </a:r>
            <a:r>
              <a:rPr lang="ru-RU" altLang="ru-RU" sz="1300" dirty="0"/>
              <a:t> – 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это средства,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предоставляемые одним бюджетом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бюджетной системы Российской Федерации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другому бюджету бюджетной системы </a:t>
            </a:r>
          </a:p>
          <a:p>
            <a:pPr algn="ctr">
              <a:buNone/>
            </a:pPr>
            <a:r>
              <a:rPr lang="ru-RU" altLang="ru-RU" sz="1300" dirty="0">
                <a:latin typeface="+mn-lt"/>
              </a:rPr>
              <a:t>Российской Федерации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755576" y="4005064"/>
            <a:ext cx="3313063" cy="1838028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300" b="1" i="1" dirty="0">
                <a:solidFill>
                  <a:schemeClr val="tx1"/>
                </a:solidFill>
              </a:rPr>
              <a:t>Субвенции</a:t>
            </a:r>
            <a:r>
              <a:rPr lang="ru-RU" sz="1300" dirty="0">
                <a:solidFill>
                  <a:schemeClr val="tx1"/>
                </a:solidFill>
              </a:rPr>
              <a:t> (от лат. "</a:t>
            </a:r>
            <a:r>
              <a:rPr lang="en-US" sz="1300" dirty="0" err="1">
                <a:solidFill>
                  <a:schemeClr val="tx1"/>
                </a:solidFill>
              </a:rPr>
              <a:t>Subvenire</a:t>
            </a:r>
            <a:r>
              <a:rPr lang="ru-RU" sz="1300" dirty="0">
                <a:solidFill>
                  <a:schemeClr val="tx1"/>
                </a:solidFill>
              </a:rPr>
              <a:t>" –</a:t>
            </a:r>
            <a:r>
              <a:rPr lang="en-US" sz="1300" dirty="0">
                <a:solidFill>
                  <a:schemeClr val="tx1"/>
                </a:solidFill>
              </a:rPr>
              <a:t> </a:t>
            </a:r>
            <a:r>
              <a:rPr lang="ru-RU" sz="1300" dirty="0">
                <a:solidFill>
                  <a:schemeClr val="tx1"/>
                </a:solidFill>
              </a:rPr>
              <a:t>приходить на помощь) – предоставляются на финансирование "переданных" другим публично-правовым образованиям полномочий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67544" y="1196752"/>
            <a:ext cx="8136904" cy="67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altLang="ru-RU" sz="1400" b="1" i="1" u="sng" kern="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Межбюджетные отношения</a:t>
            </a:r>
            <a:r>
              <a:rPr lang="ru-RU" altLang="ru-RU" sz="1400" u="sng" kern="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 </a:t>
            </a:r>
            <a:r>
              <a:rPr lang="ru-RU" altLang="ru-RU" sz="1400" kern="0" dirty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Cambria" pitchFamily="18" charset="0"/>
              </a:rPr>
              <a:t>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395536" y="1844824"/>
            <a:ext cx="2088232" cy="2160240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Дотации</a:t>
            </a:r>
            <a:r>
              <a:rPr lang="ru-RU" sz="1200" i="1" dirty="0">
                <a:solidFill>
                  <a:schemeClr val="tx1"/>
                </a:solidFill>
              </a:rPr>
              <a:t> (</a:t>
            </a:r>
            <a:r>
              <a:rPr lang="ru-RU" sz="1200" dirty="0">
                <a:solidFill>
                  <a:schemeClr val="tx1"/>
                </a:solidFill>
              </a:rPr>
              <a:t>от лат. "</a:t>
            </a:r>
            <a:r>
              <a:rPr lang="en-US" sz="1200" dirty="0">
                <a:solidFill>
                  <a:schemeClr val="tx1"/>
                </a:solidFill>
              </a:rPr>
              <a:t>Dotatio</a:t>
            </a:r>
            <a:r>
              <a:rPr lang="ru-RU" sz="1200" dirty="0">
                <a:solidFill>
                  <a:schemeClr val="tx1"/>
                </a:solidFill>
              </a:rPr>
              <a:t>" – дар, пожертвование</a:t>
            </a:r>
            <a:r>
              <a:rPr lang="ru-RU" sz="1200" i="1" dirty="0">
                <a:solidFill>
                  <a:schemeClr val="tx1"/>
                </a:solidFill>
              </a:rPr>
              <a:t>) – </a:t>
            </a:r>
            <a:r>
              <a:rPr lang="ru-RU" sz="1200" dirty="0">
                <a:solidFill>
                  <a:schemeClr val="tx1"/>
                </a:solidFill>
              </a:rPr>
              <a:t>предоставляются без определения конкретной цели их использования</a:t>
            </a:r>
            <a:endParaRPr lang="ru-RU" sz="1200" i="1" dirty="0">
              <a:solidFill>
                <a:schemeClr val="tx1"/>
              </a:solidFill>
            </a:endParaRP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6660232" y="1772816"/>
            <a:ext cx="2088232" cy="2160240"/>
          </a:xfrm>
          <a:prstGeom prst="horizontalScroll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Иные межбюджетные трансферты</a:t>
            </a:r>
            <a:r>
              <a:rPr lang="ru-RU" sz="1200" dirty="0">
                <a:solidFill>
                  <a:schemeClr val="tx1"/>
                </a:solidFill>
              </a:rPr>
              <a:t> – предоставляются на определённые цели</a:t>
            </a:r>
          </a:p>
        </p:txBody>
      </p:sp>
      <p:sp>
        <p:nvSpPr>
          <p:cNvPr id="19" name="Document"/>
          <p:cNvSpPr>
            <a:spLocks noEditPoints="1" noChangeArrowheads="1"/>
          </p:cNvSpPr>
          <p:nvPr/>
        </p:nvSpPr>
        <p:spPr bwMode="auto">
          <a:xfrm>
            <a:off x="4716016" y="4005064"/>
            <a:ext cx="3600400" cy="18002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1300" b="1" i="1" dirty="0">
                <a:solidFill>
                  <a:schemeClr val="tx1"/>
                </a:solidFill>
              </a:rPr>
              <a:t>Субсидии</a:t>
            </a:r>
            <a:r>
              <a:rPr lang="ru-RU" sz="1300" dirty="0">
                <a:solidFill>
                  <a:schemeClr val="tx1"/>
                </a:solidFill>
              </a:rPr>
              <a:t> (от лат. "</a:t>
            </a:r>
            <a:r>
              <a:rPr lang="en-US" sz="1300" dirty="0" err="1">
                <a:solidFill>
                  <a:schemeClr val="tx1"/>
                </a:solidFill>
              </a:rPr>
              <a:t>Subsidium</a:t>
            </a:r>
            <a:r>
              <a:rPr lang="ru-RU" sz="1300" dirty="0">
                <a:solidFill>
                  <a:schemeClr val="tx1"/>
                </a:solidFill>
              </a:rPr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75240" cy="72008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bg2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Муниципальная программа «Развитие культуры»</a:t>
            </a:r>
            <a:endParaRPr lang="ru-RU" sz="3200" b="1" dirty="0">
              <a:solidFill>
                <a:schemeClr val="bg2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83568" y="1556792"/>
            <a:ext cx="5256584" cy="2232248"/>
          </a:xfrm>
        </p:spPr>
        <p:txBody>
          <a:bodyPr>
            <a:normAutofit/>
          </a:bodyPr>
          <a:lstStyle/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Тюндюковского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Clr>
                <a:schemeClr val="accent4">
                  <a:lumMod val="75000"/>
                </a:schemeClr>
              </a:buClr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3747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64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рублей, 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3422,80 тыс. рублей,</a:t>
            </a: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3422,80 тыс. рублей.</a:t>
            </a:r>
          </a:p>
          <a:p>
            <a:endParaRPr lang="ru-RU" dirty="0"/>
          </a:p>
        </p:txBody>
      </p:sp>
      <p:pic>
        <p:nvPicPr>
          <p:cNvPr id="30722" name="Picture 2" descr="http://authenticperm.ru/photo/4/big/m133592984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01008"/>
            <a:ext cx="3462085" cy="23142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91264" cy="79208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Муниципальная программа</a:t>
            </a:r>
            <a:br>
              <a:rPr lang="ru-RU" sz="28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«Развитие дорожного хозяйства»</a:t>
            </a:r>
            <a:endParaRPr lang="ru-RU" sz="2800" b="1" dirty="0">
              <a:solidFill>
                <a:schemeClr val="bg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412776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Тюндюковского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2020 году 1204,50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2021 году 691,00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2022 году 691,00 тыс. рублей.</a:t>
            </a:r>
          </a:p>
        </p:txBody>
      </p:sp>
      <p:pic>
        <p:nvPicPr>
          <p:cNvPr id="6" name="Рисунок 5" descr="дороги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71800" y="3356992"/>
            <a:ext cx="3528392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676456" cy="122413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Муниципальная программа</a:t>
            </a:r>
            <a:br>
              <a:rPr lang="ru-RU" sz="2800" dirty="0" smtClean="0">
                <a:solidFill>
                  <a:schemeClr val="bg2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«Благоустройство территории  </a:t>
            </a:r>
            <a:r>
              <a:rPr lang="ru-RU" sz="2800" dirty="0" err="1" smtClean="0">
                <a:solidFill>
                  <a:schemeClr val="bg2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Тюндюковского</a:t>
            </a:r>
            <a:r>
              <a:rPr lang="ru-RU" sz="2800" dirty="0" smtClean="0">
                <a:solidFill>
                  <a:schemeClr val="bg2"/>
                </a:solidFill>
                <a:latin typeface="Times New Roman" pitchFamily="18" charset="0"/>
                <a:ea typeface="Cambria" pitchFamily="18" charset="0"/>
                <a:cs typeface="Times New Roman" pitchFamily="18" charset="0"/>
              </a:rPr>
              <a:t> сельского поселения»</a:t>
            </a:r>
            <a:endParaRPr lang="ru-RU" sz="2800" dirty="0">
              <a:solidFill>
                <a:schemeClr val="bg2"/>
              </a:solidFill>
              <a:latin typeface="Times New Roman" pitchFamily="18" charset="0"/>
              <a:ea typeface="Cambria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700808"/>
            <a:ext cx="74888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реализацию принятой муниципальной программы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ru-RU" sz="1600" dirty="0" err="1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Тюнковского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  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предусмотрено: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рублей,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0,00 тыс. рублей,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202</a:t>
            </a:r>
            <a:r>
              <a:rPr lang="en-US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году 147,01 тыс. рублей.</a:t>
            </a:r>
          </a:p>
        </p:txBody>
      </p:sp>
      <p:pic>
        <p:nvPicPr>
          <p:cNvPr id="27650" name="Picture 2" descr="http://files.web2edu.ru/999c0e7e-1237-48a3-b205-c85c73de6e70/%7B2df9580f-c4a3-47d4-baa2-8e68c0b30611%7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284984"/>
            <a:ext cx="3456384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s://mw2.google.com/mw-panoramio/photos/medium/1153035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6384640" cy="434655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4724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dirty="0"/>
              <a:t> </a:t>
            </a:r>
            <a:r>
              <a:rPr lang="ru-RU" sz="4400" b="1" dirty="0" smtClean="0">
                <a:solidFill>
                  <a:schemeClr val="bg2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Спасибо </a:t>
            </a:r>
            <a:r>
              <a:rPr lang="ru-RU" sz="4400" b="1" dirty="0">
                <a:solidFill>
                  <a:schemeClr val="bg2"/>
                </a:solidFill>
                <a:effectLst/>
                <a:latin typeface="Times New Roman" pitchFamily="18" charset="0"/>
                <a:ea typeface="Cambria" pitchFamily="18" charset="0"/>
                <a:cs typeface="Times New Roman" pitchFamily="18" charset="0"/>
              </a:rPr>
              <a:t>за внимание</a:t>
            </a:r>
            <a:r>
              <a:rPr lang="ru-RU" sz="3100" b="1" dirty="0"/>
              <a:t/>
            </a:r>
            <a:br>
              <a:rPr lang="ru-RU" sz="3100" b="1" dirty="0"/>
            </a:br>
            <a:endParaRPr lang="ru-RU" sz="31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075240" cy="1080120"/>
          </a:xfrm>
        </p:spPr>
        <p:txBody>
          <a:bodyPr>
            <a:normAutofit fontScale="90000"/>
          </a:bodyPr>
          <a:lstStyle/>
          <a:p>
            <a:r>
              <a:rPr lang="ru-RU" sz="1600" b="0" u="sng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Бюджетный процесс</a:t>
            </a:r>
            <a:r>
              <a:rPr lang="ru-RU" sz="1600" b="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</a:t>
            </a:r>
            <a:r>
              <a:rPr lang="ru-RU" sz="1600" b="0" dirty="0" smtClean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проверке</a:t>
            </a:r>
            <a:r>
              <a:rPr lang="ru-RU" sz="1600" b="0" dirty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, рассмотрению и утверждению бюджетной отчётности.</a:t>
            </a:r>
            <a:r>
              <a:rPr lang="x-none" sz="1600" b="0">
                <a:solidFill>
                  <a:schemeClr val="bg1"/>
                </a:solidFill>
                <a:latin typeface="Comic Sans MS" pitchFamily="66" charset="0"/>
                <a:cs typeface="Arial" pitchFamily="34" charset="0"/>
              </a:rPr>
              <a:t>                </a:t>
            </a:r>
            <a:r>
              <a:rPr lang="ru-RU" sz="1200" dirty="0">
                <a:latin typeface="Arial" pitchFamily="34" charset="0"/>
                <a:cs typeface="Arial" pitchFamily="34" charset="0"/>
              </a:rPr>
              <a:t/>
            </a:r>
            <a:br>
              <a:rPr lang="ru-RU" sz="1200" dirty="0">
                <a:latin typeface="Arial" pitchFamily="34" charset="0"/>
                <a:cs typeface="Arial" pitchFamily="34" charset="0"/>
              </a:rPr>
            </a:b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3"/>
          <p:cNvSpPr>
            <a:spLocks noGrp="1" noChangeArrowheads="1"/>
          </p:cNvSpPr>
          <p:nvPr>
            <p:ph idx="1"/>
          </p:nvPr>
        </p:nvSpPr>
        <p:spPr bwMode="auto">
          <a:xfrm>
            <a:off x="6012160" y="2132856"/>
            <a:ext cx="2376264" cy="145544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>
            <a:normAutofit lnSpcReduction="10000"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chemeClr val="accent4">
                    <a:lumMod val="75000"/>
                  </a:schemeClr>
                </a:solidFill>
              </a:rPr>
              <a:t>Рассмотрение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chemeClr val="accent4">
                    <a:lumMod val="75000"/>
                  </a:schemeClr>
                </a:solidFill>
              </a:rPr>
              <a:t>проекта </a:t>
            </a:r>
            <a:r>
              <a:rPr lang="ru-RU" altLang="ru-RU" sz="1800" b="1" dirty="0">
                <a:solidFill>
                  <a:schemeClr val="accent4">
                    <a:lumMod val="75000"/>
                  </a:schemeClr>
                </a:solidFill>
              </a:rPr>
              <a:t>бюджета</a:t>
            </a:r>
          </a:p>
          <a:p>
            <a:pPr algn="ctr" eaLnBrk="1" hangingPunct="1">
              <a:buNone/>
            </a:pPr>
            <a:r>
              <a:rPr lang="ru-RU" altLang="ru-RU" sz="1800" b="1" dirty="0" smtClean="0">
                <a:solidFill>
                  <a:schemeClr val="accent4">
                    <a:lumMod val="75000"/>
                  </a:schemeClr>
                </a:solidFill>
              </a:rPr>
              <a:t>очередного года</a:t>
            </a:r>
            <a:endParaRPr lang="ru-RU" altLang="ru-RU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AutoShape 49"/>
          <p:cNvSpPr>
            <a:spLocks noChangeArrowheads="1"/>
          </p:cNvSpPr>
          <p:nvPr/>
        </p:nvSpPr>
        <p:spPr bwMode="auto">
          <a:xfrm>
            <a:off x="8244408" y="3212976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6" name="AutoShape 55"/>
          <p:cNvSpPr>
            <a:spLocks noChangeArrowheads="1"/>
          </p:cNvSpPr>
          <p:nvPr/>
        </p:nvSpPr>
        <p:spPr bwMode="auto">
          <a:xfrm rot="9600000">
            <a:off x="6208334" y="533916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Oval 32"/>
          <p:cNvSpPr>
            <a:spLocks noChangeArrowheads="1"/>
          </p:cNvSpPr>
          <p:nvPr/>
        </p:nvSpPr>
        <p:spPr bwMode="auto">
          <a:xfrm>
            <a:off x="6012160" y="3933056"/>
            <a:ext cx="2520950" cy="14398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бюджета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очередного года</a:t>
            </a:r>
          </a:p>
        </p:txBody>
      </p:sp>
      <p:sp>
        <p:nvSpPr>
          <p:cNvPr id="8" name="Oval 31"/>
          <p:cNvSpPr>
            <a:spLocks noChangeArrowheads="1"/>
          </p:cNvSpPr>
          <p:nvPr/>
        </p:nvSpPr>
        <p:spPr bwMode="auto">
          <a:xfrm>
            <a:off x="3275856" y="4941168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в текущем году</a:t>
            </a:r>
          </a:p>
        </p:txBody>
      </p:sp>
      <p:sp>
        <p:nvSpPr>
          <p:cNvPr id="9" name="Oval 31"/>
          <p:cNvSpPr>
            <a:spLocks noChangeArrowheads="1"/>
          </p:cNvSpPr>
          <p:nvPr/>
        </p:nvSpPr>
        <p:spPr bwMode="auto">
          <a:xfrm>
            <a:off x="3059832" y="1124744"/>
            <a:ext cx="2952750" cy="12954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Исполнение 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в текущем году</a:t>
            </a:r>
          </a:p>
        </p:txBody>
      </p:sp>
      <p:sp>
        <p:nvSpPr>
          <p:cNvPr id="10" name="Oval 27"/>
          <p:cNvSpPr>
            <a:spLocks noChangeArrowheads="1"/>
          </p:cNvSpPr>
          <p:nvPr/>
        </p:nvSpPr>
        <p:spPr bwMode="auto">
          <a:xfrm>
            <a:off x="3347864" y="2924944"/>
            <a:ext cx="2519363" cy="1512887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Бюджетный</a:t>
            </a:r>
          </a:p>
          <a:p>
            <a:pPr algn="ctr" eaLnBrk="1" hangingPunct="1"/>
            <a:r>
              <a:rPr lang="ru-RU" altLang="ru-RU" sz="2400" b="1" dirty="0">
                <a:solidFill>
                  <a:srgbClr val="FFC000"/>
                </a:solidFill>
              </a:rPr>
              <a:t>процесс</a:t>
            </a: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395536" y="2276872"/>
            <a:ext cx="2736850" cy="15843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Утверждение 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 бюджета 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предыдущего года</a:t>
            </a:r>
          </a:p>
        </p:txBody>
      </p:sp>
      <p:sp>
        <p:nvSpPr>
          <p:cNvPr id="12" name="AutoShape 52"/>
          <p:cNvSpPr>
            <a:spLocks noChangeArrowheads="1"/>
          </p:cNvSpPr>
          <p:nvPr/>
        </p:nvSpPr>
        <p:spPr bwMode="auto">
          <a:xfrm rot="20046344">
            <a:off x="2470393" y="1980073"/>
            <a:ext cx="719137" cy="433850"/>
          </a:xfrm>
          <a:prstGeom prst="rightArrow">
            <a:avLst>
              <a:gd name="adj1" fmla="val 50000"/>
              <a:gd name="adj2" fmla="val 41636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6" name="Oval 30"/>
          <p:cNvSpPr>
            <a:spLocks noChangeArrowheads="1"/>
          </p:cNvSpPr>
          <p:nvPr/>
        </p:nvSpPr>
        <p:spPr bwMode="auto">
          <a:xfrm>
            <a:off x="467544" y="4221088"/>
            <a:ext cx="2665413" cy="15113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Формирование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отчёта об исполнении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бюджета </a:t>
            </a:r>
          </a:p>
          <a:p>
            <a:pPr algn="ctr" eaLnBrk="1" hangingPunct="1"/>
            <a:r>
              <a:rPr lang="ru-RU" altLang="ru-RU" b="1" dirty="0">
                <a:solidFill>
                  <a:schemeClr val="accent4">
                    <a:lumMod val="75000"/>
                  </a:schemeClr>
                </a:solidFill>
              </a:rPr>
              <a:t>предыдущего года</a:t>
            </a:r>
          </a:p>
        </p:txBody>
      </p:sp>
      <p:sp>
        <p:nvSpPr>
          <p:cNvPr id="17" name="AutoShape 53"/>
          <p:cNvSpPr>
            <a:spLocks noChangeArrowheads="1"/>
          </p:cNvSpPr>
          <p:nvPr/>
        </p:nvSpPr>
        <p:spPr bwMode="auto">
          <a:xfrm rot="1200000">
            <a:off x="5920302" y="1882776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6"/>
          <p:cNvSpPr>
            <a:spLocks noChangeArrowheads="1"/>
          </p:cNvSpPr>
          <p:nvPr/>
        </p:nvSpPr>
        <p:spPr bwMode="auto">
          <a:xfrm rot="12000000">
            <a:off x="2607933" y="548317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8"/>
          <p:cNvSpPr>
            <a:spLocks noChangeArrowheads="1"/>
          </p:cNvSpPr>
          <p:nvPr/>
        </p:nvSpPr>
        <p:spPr bwMode="auto">
          <a:xfrm rot="16200000">
            <a:off x="-72552" y="3825082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Line 39"/>
          <p:cNvSpPr>
            <a:spLocks noChangeShapeType="1"/>
          </p:cNvSpPr>
          <p:nvPr/>
        </p:nvSpPr>
        <p:spPr bwMode="auto">
          <a:xfrm>
            <a:off x="4644008" y="4437112"/>
            <a:ext cx="0" cy="5043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" name="Line 38"/>
          <p:cNvSpPr>
            <a:spLocks noChangeShapeType="1"/>
          </p:cNvSpPr>
          <p:nvPr/>
        </p:nvSpPr>
        <p:spPr bwMode="auto">
          <a:xfrm flipH="1">
            <a:off x="3059830" y="4221088"/>
            <a:ext cx="720081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" name="Line 35"/>
          <p:cNvSpPr>
            <a:spLocks noChangeShapeType="1"/>
          </p:cNvSpPr>
          <p:nvPr/>
        </p:nvSpPr>
        <p:spPr bwMode="auto">
          <a:xfrm>
            <a:off x="3131840" y="2996952"/>
            <a:ext cx="360363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" name="Line 36"/>
          <p:cNvSpPr>
            <a:spLocks noChangeShapeType="1"/>
          </p:cNvSpPr>
          <p:nvPr/>
        </p:nvSpPr>
        <p:spPr bwMode="auto">
          <a:xfrm>
            <a:off x="4572000" y="2420888"/>
            <a:ext cx="0" cy="5040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 flipV="1">
            <a:off x="5724128" y="3068960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Line 40"/>
          <p:cNvSpPr>
            <a:spLocks noChangeShapeType="1"/>
          </p:cNvSpPr>
          <p:nvPr/>
        </p:nvSpPr>
        <p:spPr bwMode="auto">
          <a:xfrm>
            <a:off x="5580112" y="4077072"/>
            <a:ext cx="503808" cy="2879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196752"/>
            <a:ext cx="8064896" cy="46085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Совета депутатов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Тюндюковского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«О бюджете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Тюндюковского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 на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годов» сформировано 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06 октября 2003 года № 131-ФЗ «Об общих принципах организации местного самоуправления в Российской Федерации», Уставом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Тюндюковского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Бюджетным процессом </a:t>
            </a:r>
            <a:r>
              <a:rPr lang="ru-RU" sz="1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Тюндюковского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сельского поселения,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прогноза социально-экономического развития  на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годы.</a:t>
            </a:r>
          </a:p>
          <a:p>
            <a:pPr algn="just"/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Основными целями, поставленными Бюджетным посланием Президента Российской Федерации, являются обеспечение долгосрочной сбалансированности и устойчивости бюджетной системы как базового принципа ответственной бюджетной политики при безусловном исполнении всех обязательств государства, выполнение задач, поставленных в указах Президента Российской Федерации.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Отличительной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особенностью проекта решения о бюджете на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en-US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муниципальных программ, и расходов в соответствии с непрограммными направлениями деятельности, не включенными в муниципальные программы. В рамках утвержденных программ консолидированы мероприятия по достижению целей и решению задач соответствующих направлений социально-экономического развития поселения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5" name="Рисунок 4" descr="http://www.bankgorodov.ru/system/img.php?f=/public//photos/coa/308181_bi.png&amp;w=172&amp;h=300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23527" y="293998"/>
            <a:ext cx="1008113" cy="94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052736"/>
            <a:ext cx="8064896" cy="46805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бюджета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Тюндюковского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 сформирована с учетом прогноза  социально-экономического развития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-202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годы. </a:t>
            </a: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предлагаются в сумме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8601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рублей, из них налоговые и неналоговые запланированы в сумме 1453,00 тыс.руб. Безвозмездные поступления запланированы в сумме 7148,60 тыс.руб.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доходы  в решении о бюджете поселения предлагаются законопроектом в сумме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7607,38 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с уменьшением доходов 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994,22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относительно параметров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года. Данное уменьшение обусловлено снижением уровня дохода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дотации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году.</a:t>
            </a:r>
          </a:p>
          <a:p>
            <a:pPr algn="just">
              <a:buClr>
                <a:srgbClr val="6A8A58"/>
              </a:buClr>
              <a:buFont typeface="Wingdings" pitchFamily="2" charset="2"/>
              <a:buChar char="v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Доходы  в бюджете поселения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 запланированы в объеме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8018,68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с уменьшением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относительно уровня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582,92 тыс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6588224" y="1700808"/>
            <a:ext cx="2160240" cy="25922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(выплачиваемые из бюджета денежные средства (социальные выплаты населению, содержание муниципальных учреждений (образование, культура и другие) капитальные ремонты, благоустройство и другие)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1700808"/>
            <a:ext cx="2160240" cy="259228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поступающие в бюджет денежные средства (налоги юридических и физических лиц, штрафы, административные платежи и сборы, финансовая помощь)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67544" y="1700808"/>
            <a:ext cx="2160240" cy="259228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ysClr val="windowText" lastClr="000000"/>
                </a:solidFill>
              </a:rPr>
              <a:t>(от </a:t>
            </a:r>
            <a:r>
              <a:rPr lang="ru-RU" sz="1200" dirty="0" err="1" smtClean="0">
                <a:solidFill>
                  <a:sysClr val="windowText" lastClr="000000"/>
                </a:solidFill>
              </a:rPr>
              <a:t>старонормандского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</a:t>
            </a:r>
            <a:r>
              <a:rPr lang="en-US" sz="1200" dirty="0" err="1" smtClean="0">
                <a:solidFill>
                  <a:sysClr val="windowText" lastClr="000000"/>
                </a:solidFill>
              </a:rPr>
              <a:t>bougette</a:t>
            </a:r>
            <a:r>
              <a:rPr lang="en-US" sz="1200" dirty="0" smtClean="0">
                <a:solidFill>
                  <a:sysClr val="windowText" lastClr="000000"/>
                </a:solidFill>
              </a:rPr>
              <a:t> – </a:t>
            </a:r>
            <a:r>
              <a:rPr lang="ru-RU" sz="1200" dirty="0" smtClean="0">
                <a:solidFill>
                  <a:sysClr val="windowText" lastClr="000000"/>
                </a:solidFill>
              </a:rPr>
              <a:t>кошель,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  <a:endParaRPr lang="ru-RU" sz="1200" dirty="0">
              <a:solidFill>
                <a:sysClr val="windowText" lastClr="000000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115616" y="260648"/>
            <a:ext cx="7406640" cy="76484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Что такое бюджет?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683568" y="5445224"/>
            <a:ext cx="7920880" cy="8640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lvl="0"/>
            <a:endParaRPr lang="ru-RU" sz="16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l"/>
            <a:r>
              <a:rPr lang="ru-RU" sz="1600" b="1" i="1" dirty="0" smtClean="0">
                <a:solidFill>
                  <a:schemeClr val="accent1">
                    <a:lumMod val="50000"/>
                  </a:schemeClr>
                </a:solidFill>
              </a:rPr>
              <a:t>Сбалансированность бюджета по доходам и расходам  - основополагающее требование, предъявляемое к органам , составляющим и утверждающим бюджет</a:t>
            </a:r>
            <a:endParaRPr lang="ru-RU" sz="1600" b="1" i="1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sz="1100" dirty="0"/>
          </a:p>
        </p:txBody>
      </p:sp>
      <p:sp>
        <p:nvSpPr>
          <p:cNvPr id="6" name="Овал 5"/>
          <p:cNvSpPr/>
          <p:nvPr/>
        </p:nvSpPr>
        <p:spPr>
          <a:xfrm>
            <a:off x="611560" y="1196752"/>
            <a:ext cx="1872208" cy="57606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Бюджет</a:t>
            </a:r>
            <a:endParaRPr lang="ru-RU" sz="1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3707904" y="1196752"/>
            <a:ext cx="1872208" cy="57606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Доходы бюджета</a:t>
            </a:r>
            <a:endParaRPr lang="ru-RU" sz="1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1196752"/>
            <a:ext cx="1872208" cy="576064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Расходы бюджета</a:t>
            </a:r>
            <a:endParaRPr lang="ru-RU" sz="1400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5576" y="4437112"/>
            <a:ext cx="81003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Если расходная часть бюджета превышает доходную, то бюджет формируется с </a:t>
            </a:r>
            <a:r>
              <a:rPr lang="ru-RU" sz="1400" b="1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дефицитом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. </a:t>
            </a:r>
          </a:p>
          <a:p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Превышение доходов над расходами образует положительный остаток бюджета (</a:t>
            </a:r>
            <a:r>
              <a:rPr lang="ru-RU" sz="1400" b="1" i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профицит</a:t>
            </a:r>
            <a:r>
              <a:rPr lang="ru-RU" sz="1400" i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)</a:t>
            </a:r>
            <a:endParaRPr lang="ru-RU" sz="1400" i="1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255440"/>
          </a:xfrm>
        </p:spPr>
        <p:txBody>
          <a:bodyPr>
            <a:normAutofit/>
          </a:bodyPr>
          <a:lstStyle/>
          <a:p>
            <a:pPr algn="ctr"/>
            <a:r>
              <a:rPr lang="ru-RU" sz="4100" b="1" dirty="0" smtClean="0">
                <a:solidFill>
                  <a:schemeClr val="accent3"/>
                </a:solidFill>
                <a:cs typeface="Arial" pitchFamily="34" charset="0"/>
              </a:rPr>
              <a:t>Доходы бюджета</a:t>
            </a:r>
            <a:endParaRPr lang="ru-RU" sz="41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340768"/>
            <a:ext cx="7858120" cy="720080"/>
          </a:xfrm>
        </p:spPr>
        <p:txBody>
          <a:bodyPr anchor="ctr">
            <a:noAutofit/>
          </a:bodyPr>
          <a:lstStyle/>
          <a:p>
            <a:pPr>
              <a:buNone/>
            </a:pP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ru-RU" sz="14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Доходы бюджета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это безвозмездные и безвозвратные поступления денежных средств в бюджет</a:t>
            </a:r>
          </a:p>
          <a:p>
            <a:pPr>
              <a:buNone/>
            </a:pP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                      </a:t>
            </a:r>
            <a:endParaRPr lang="ru-RU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19872" y="1844824"/>
            <a:ext cx="259228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бюджета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5576" y="2924944"/>
            <a:ext cx="216024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635896" y="2996952"/>
            <a:ext cx="216024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Неналоговые доходы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00192" y="2924944"/>
            <a:ext cx="2160240" cy="5040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Безвозмездные поступления</a:t>
            </a:r>
            <a:endParaRPr lang="ru-RU" sz="1600" b="1" dirty="0">
              <a:solidFill>
                <a:schemeClr val="tx1"/>
              </a:solidFill>
            </a:endParaRPr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5400000" flipH="1" flipV="1">
            <a:off x="4637658" y="266998"/>
            <a:ext cx="12700" cy="5328592"/>
          </a:xfrm>
          <a:prstGeom prst="bentConnector3">
            <a:avLst>
              <a:gd name="adj1" fmla="val 1800000"/>
            </a:avLst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>
            <a:stCxn id="8" idx="2"/>
            <a:endCxn id="13" idx="0"/>
          </p:cNvCxnSpPr>
          <p:nvPr/>
        </p:nvCxnSpPr>
        <p:spPr>
          <a:xfrm>
            <a:off x="4716016" y="2420888"/>
            <a:ext cx="0" cy="576064"/>
          </a:xfrm>
          <a:prstGeom prst="line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ый прямоугольник 30"/>
          <p:cNvSpPr/>
          <p:nvPr/>
        </p:nvSpPr>
        <p:spPr>
          <a:xfrm>
            <a:off x="3419872" y="3645024"/>
            <a:ext cx="2520280" cy="2880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Поступления от уплаты других пошлин и сборов, установленных законодательством, а также штрафов за нарушение законодательства, </a:t>
            </a:r>
            <a:r>
              <a:rPr lang="ru-RU" sz="1200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</a:rPr>
              <a:t>доходы от использования муниципального  имущества и земли;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</a:rPr>
              <a:t> штрафные санкции;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</a:rPr>
              <a:t> другие.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11560" y="3573016"/>
            <a:ext cx="2448272" cy="2880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Поступления от уплаты налогов, установленных Налоговым кодексом Российской Федерации, </a:t>
            </a:r>
            <a:r>
              <a:rPr lang="ru-RU" sz="1200" dirty="0" smtClean="0">
                <a:solidFill>
                  <a:schemeClr val="bg1"/>
                </a:solidFill>
              </a:rPr>
              <a:t>например: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</a:rPr>
              <a:t>налог на прибыль организаций;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</a:rPr>
              <a:t> акцизы;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</a:rPr>
              <a:t> налог на доходы физических лиц;</a:t>
            </a:r>
          </a:p>
          <a:p>
            <a:pPr>
              <a:buFontTx/>
              <a:buChar char="-"/>
            </a:pPr>
            <a:r>
              <a:rPr lang="ru-RU" sz="1200" dirty="0" smtClean="0">
                <a:solidFill>
                  <a:schemeClr val="bg1"/>
                </a:solidFill>
              </a:rPr>
              <a:t> другие налоги.</a:t>
            </a:r>
            <a:endParaRPr lang="ru-RU" sz="1200" dirty="0">
              <a:solidFill>
                <a:schemeClr val="bg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300192" y="3573016"/>
            <a:ext cx="2448272" cy="288032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Поступления от других бюджетов бюджетной системы (межбюджетные трансферты), граждан (кроме налоговых и неналоговых доходов0).</a:t>
            </a:r>
            <a:endParaRPr lang="ru-RU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7704856" cy="86409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</a:t>
            </a:r>
            <a:br>
              <a:rPr lang="ru-RU" sz="2400" b="1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Тюндюковского</a:t>
            </a:r>
            <a:r>
              <a:rPr lang="ru-RU" sz="2400" b="1" dirty="0" smtClean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  <a:r>
              <a:rPr lang="ru-RU" sz="2000" b="1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bg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тыс.руб.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468052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/>
              <a:t>              </a:t>
            </a:r>
            <a:r>
              <a:rPr lang="ru-RU" sz="1600" dirty="0" smtClean="0"/>
              <a:t>                                                                                                                                                                       </a:t>
            </a: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/>
          </a:p>
          <a:p>
            <a:pPr>
              <a:spcBef>
                <a:spcPts val="0"/>
              </a:spcBef>
              <a:buNone/>
            </a:pPr>
            <a:endParaRPr lang="ru-RU" sz="1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ru-RU" sz="14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2020г  -1453,00                       2020г  -1447,00                     2020г– 6,00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2021г  -1453,00                       2021г  -1447,00                     2021г - 6,00</a:t>
            </a:r>
          </a:p>
          <a:p>
            <a:pPr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       2022г  -1453,00                       2022г  -1447,00                     2022г - 6,00                             </a:t>
            </a:r>
            <a:endParaRPr lang="ru-RU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" name="Скругленная прямоугольная выноска 13"/>
          <p:cNvSpPr/>
          <p:nvPr/>
        </p:nvSpPr>
        <p:spPr>
          <a:xfrm>
            <a:off x="899592" y="1916832"/>
            <a:ext cx="1800200" cy="1044696"/>
          </a:xfrm>
          <a:prstGeom prst="wedgeRoundRectCallout">
            <a:avLst>
              <a:gd name="adj1" fmla="val -18375"/>
              <a:gd name="adj2" fmla="val 48383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Налоговые и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неналоговые доходы (всего)</a:t>
            </a:r>
          </a:p>
        </p:txBody>
      </p:sp>
      <p:sp>
        <p:nvSpPr>
          <p:cNvPr id="16" name="Скругленная прямоугольная выноска 15"/>
          <p:cNvSpPr/>
          <p:nvPr/>
        </p:nvSpPr>
        <p:spPr>
          <a:xfrm>
            <a:off x="3851920" y="1916832"/>
            <a:ext cx="1706488" cy="1080120"/>
          </a:xfrm>
          <a:prstGeom prst="wedgeRoundRectCallout">
            <a:avLst>
              <a:gd name="adj1" fmla="val -20833"/>
              <a:gd name="adj2" fmla="val 49400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Налоговые                                                                    </a:t>
            </a:r>
          </a:p>
          <a:p>
            <a:pPr algn="ctr"/>
            <a:r>
              <a:rPr lang="ru-RU" sz="1400" b="1" dirty="0">
                <a:solidFill>
                  <a:schemeClr val="bg1"/>
                </a:solidFill>
              </a:rPr>
              <a:t> доходы</a:t>
            </a:r>
          </a:p>
        </p:txBody>
      </p:sp>
      <p:sp>
        <p:nvSpPr>
          <p:cNvPr id="17" name="Скругленная прямоугольная выноска 16"/>
          <p:cNvSpPr/>
          <p:nvPr/>
        </p:nvSpPr>
        <p:spPr>
          <a:xfrm>
            <a:off x="6516216" y="1916832"/>
            <a:ext cx="1872208" cy="1080120"/>
          </a:xfrm>
          <a:prstGeom prst="wedgeRoundRectCallout">
            <a:avLst>
              <a:gd name="adj1" fmla="val -20833"/>
              <a:gd name="adj2" fmla="val 47337"/>
              <a:gd name="adj3" fmla="val 16667"/>
            </a:avLst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Неналоговые доходы           </a:t>
            </a:r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1403648" y="4005064"/>
          <a:ext cx="6912768" cy="2088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147248" cy="648072"/>
          </a:xfrm>
        </p:spPr>
        <p:txBody>
          <a:bodyPr>
            <a:normAutofit/>
          </a:bodyPr>
          <a:lstStyle/>
          <a:p>
            <a:pPr algn="ctr"/>
            <a:r>
              <a:rPr lang="ru-RU" sz="3200" dirty="0">
                <a:solidFill>
                  <a:schemeClr val="bg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>
                <a:solidFill>
                  <a:schemeClr val="bg2">
                    <a:lumMod val="9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Динамика безвозмездных поступлений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628800"/>
          <a:ext cx="79928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18388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      </a:t>
            </a:r>
            <a:r>
              <a:rPr lang="ru-RU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Расходы  бюджета </a:t>
            </a:r>
            <a:r>
              <a:rPr lang="ru-RU" b="1" dirty="0" err="1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Тюндюковского</a:t>
            </a:r>
            <a:r>
              <a:rPr lang="ru-RU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b="1" dirty="0" smtClean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dirty="0">
                <a:solidFill>
                  <a:schemeClr val="bg2"/>
                </a:solidFill>
                <a:effectLst/>
                <a:latin typeface="Times New Roman" pitchFamily="18" charset="0"/>
                <a:cs typeface="Times New Roman" pitchFamily="18" charset="0"/>
              </a:rPr>
              <a:t>сельского поселения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896" cy="439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1600" b="1" dirty="0"/>
              <a:t>    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Расходы местного бюджета-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денежные средства, направляемые на финансовое обеспечение задач и функций органов местного самоуправления.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Расходы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Тюндюковского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сельского поселения формируются по отдельным направлениям необходимым для исполнения полномочий органов местного самоуправления сельского поселения в соответствии с Федеральным законом от 06.10.2003г № 131-ФЗ «Об общих принципах организации местного самоуправления в Российской Федерации»</a:t>
            </a:r>
          </a:p>
          <a:p>
            <a:pP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Расходы бюджета сельского поселения классифицируются: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разделам и подразделам;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по целевым статьям(муниципальным 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  <a:buNone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программам и непрограммным направлениям)</a:t>
            </a:r>
          </a:p>
          <a:p>
            <a:pPr marL="88900" indent="87313">
              <a:buClr>
                <a:schemeClr val="accent2">
                  <a:lumMod val="75000"/>
                </a:schemeClr>
              </a:buClr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     - группам и подгруппам видов расходов.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77072"/>
            <a:ext cx="2160239" cy="1440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2738</TotalTime>
  <Words>911</Words>
  <Application>Microsoft Office PowerPoint</Application>
  <PresentationFormat>Экран (4:3)</PresentationFormat>
  <Paragraphs>180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Бюджет Тюндюковского сельского поселения Бардымского  муниципального района Пермского края на 2020 и плановый период 2021-2022    </vt:lpstr>
      <vt:lpstr>Бюджетный процесс – законодательно регламентированная деятельность по составлению и рассмотрению проекта бюджета, утверждению и исполнению бюджета, контролю за его исполнением, составлению, внешней проверке, рассмотрению и утверждению бюджетной отчётности.                 </vt:lpstr>
      <vt:lpstr>  </vt:lpstr>
      <vt:lpstr>Слайд 4</vt:lpstr>
      <vt:lpstr>Что такое бюджет?</vt:lpstr>
      <vt:lpstr>Доходы бюджета</vt:lpstr>
      <vt:lpstr>      Структура налоговых и неналоговых доходов бюджета Тюндюковского сельского поселения                                                                     тыс.руб.</vt:lpstr>
      <vt:lpstr>     Динамика безвозмездных поступлений</vt:lpstr>
      <vt:lpstr>      Расходы  бюджета Тюндюковского               сельского поселения</vt:lpstr>
      <vt:lpstr>                   Динамика расходов бюджета Тюндюковского                                            сельского поселения                                                                                                              (тыс.руб.)</vt:lpstr>
      <vt:lpstr>        Структура расходов бюджета Тюндюковского  сельского поселения на 2020 год</vt:lpstr>
      <vt:lpstr>                     Основные сведения                             о межбюджетных отношениях </vt:lpstr>
      <vt:lpstr>Муниципальная программа «Развитие культуры»</vt:lpstr>
      <vt:lpstr> Муниципальная программа  «Развитие дорожного хозяйства»</vt:lpstr>
      <vt:lpstr>Муниципальная программа  «Благоустройство территории  Тюндюковского сельского поселения»</vt:lpstr>
      <vt:lpstr> Спасибо за внимание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Красноясыльского сельского поселения Ординского района за 2016 год</dc:title>
  <dc:creator>Lega</dc:creator>
  <cp:lastModifiedBy>Пользователь</cp:lastModifiedBy>
  <cp:revision>309</cp:revision>
  <dcterms:created xsi:type="dcterms:W3CDTF">2017-05-24T17:51:22Z</dcterms:created>
  <dcterms:modified xsi:type="dcterms:W3CDTF">2020-03-19T07:28:58Z</dcterms:modified>
</cp:coreProperties>
</file>