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1"/>
  </p:notesMasterIdLst>
  <p:sldIdLst>
    <p:sldId id="256" r:id="rId2"/>
    <p:sldId id="275" r:id="rId3"/>
    <p:sldId id="278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83"/>
          <c:h val="0.73443228530163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rPr>
                      <a:t>98</a:t>
                    </a:r>
                    <a:r>
                      <a:rPr lang="en-US" dirty="0" smtClean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bg2">
                          <a:lumMod val="20000"/>
                          <a:lumOff val="8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rPr>
                      <a:t>2</a:t>
                    </a:r>
                    <a:r>
                      <a:rPr lang="en-US" dirty="0" smtClean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bg2">
                          <a:lumMod val="20000"/>
                          <a:lumOff val="80000"/>
                        </a:schemeClr>
                      </a:solidFill>
                    </a:endParaRP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>
                    <a:solidFill>
                      <a:schemeClr val="bg2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0.98</c:v>
                </c:pt>
                <c:pt idx="1">
                  <c:v>2.0000000000000004E-2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713"/>
          <c:w val="0.2438949202403437"/>
          <c:h val="0.2853007914945497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8337856640267483E-2"/>
          <c:y val="0"/>
          <c:w val="0.95867125343470827"/>
          <c:h val="0.8806274217387251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0344902760398591E-2"/>
                  <c:y val="-5.330000044384682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9</a:t>
                    </a:r>
                    <a:r>
                      <a:rPr lang="ru-RU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464,1</a:t>
                    </a:r>
                    <a:endParaRPr lang="en-US" dirty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8631805652227652E-2"/>
                  <c:y val="-4.5558425764415017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9</a:t>
                    </a:r>
                    <a:r>
                      <a:rPr lang="ru-RU" b="0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438,6</a:t>
                    </a:r>
                    <a:endParaRPr lang="en-US" dirty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48E-2"/>
                  <c:y val="-6.9762647900233593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 2019г</c:v>
                </c:pt>
                <c:pt idx="1">
                  <c:v>факт 2019г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9464.1</c:v>
                </c:pt>
                <c:pt idx="1">
                  <c:v>9438.6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18129024"/>
        <c:axId val="118130560"/>
        <c:axId val="71655424"/>
      </c:bar3DChart>
      <c:catAx>
        <c:axId val="1181290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8130560"/>
        <c:crosses val="autoZero"/>
        <c:auto val="1"/>
        <c:lblAlgn val="ctr"/>
        <c:lblOffset val="100"/>
      </c:catAx>
      <c:valAx>
        <c:axId val="11813056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8129024"/>
        <c:crosses val="autoZero"/>
        <c:crossBetween val="between"/>
      </c:valAx>
      <c:serAx>
        <c:axId val="71655424"/>
        <c:scaling>
          <c:orientation val="minMax"/>
        </c:scaling>
        <c:delete val="1"/>
        <c:axPos val="b"/>
        <c:tickLblPos val="none"/>
        <c:crossAx val="118130560"/>
        <c:crosses val="autoZero"/>
      </c:serAx>
    </c:plotArea>
    <c:plotVisOnly val="1"/>
    <c:dispBlanksAs val="gap"/>
  </c:chart>
  <c:spPr>
    <a:solidFill>
      <a:schemeClr val="lt1"/>
    </a:solidFill>
    <a:ln w="381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3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146510176117997"/>
          <c:y val="8.5933031348598629E-2"/>
          <c:w val="0.46481475603239852"/>
          <c:h val="0.810559163791352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rPr>
                      <a:t>59%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8.720915929976035E-2"/>
                  <c:y val="1.935323910917578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rPr>
                      <a:t>41%</a:t>
                    </a:r>
                  </a:p>
                </c:rich>
              </c:tx>
              <c:showVal val="1"/>
            </c:dLbl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0.59</c:v>
                </c:pt>
                <c:pt idx="1">
                  <c:v>0.41000000000000003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0.16038</cdr:x>
      <cdr:y>0.06392</cdr:y>
    </cdr:from>
    <cdr:to>
      <cdr:x>0.28018</cdr:x>
      <cdr:y>0.17578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288032"/>
          <a:ext cx="914415" cy="504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2">
                  <a:lumMod val="25000"/>
                </a:schemeClr>
              </a:solidFill>
            </a:rPr>
            <a:t>т</a:t>
          </a:r>
          <a:r>
            <a:rPr lang="ru-RU" sz="1400" dirty="0" smtClean="0">
              <a:solidFill>
                <a:schemeClr val="tx2">
                  <a:lumMod val="25000"/>
                </a:schemeClr>
              </a:solidFill>
            </a:rPr>
            <a:t>ыс. руб.</a:t>
          </a:r>
          <a:endParaRPr lang="ru-RU" sz="1400" dirty="0">
            <a:solidFill>
              <a:schemeClr val="tx2">
                <a:lumMod val="2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Отчет об исполнении бюджета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Тюндюковского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сельского поселения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Бардымского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муниципального района Пермского края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/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за 2019 год</a:t>
            </a:r>
            <a:endParaRPr lang="ru-RU" sz="24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Cambria" pitchFamily="18" charset="0"/>
            </a:endParaRPr>
          </a:p>
        </p:txBody>
      </p:sp>
      <p:pic>
        <p:nvPicPr>
          <p:cNvPr id="10242" name="Picture 2" descr="https://im0-tub-ru.yandex.net/i?id=1325334608a615b59ed32125b8baf380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2163" y="1989138"/>
            <a:ext cx="5019674" cy="418306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201622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90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sz="1600" u="sng" dirty="0" smtClean="0">
                <a:solidFill>
                  <a:schemeClr val="tx2">
                    <a:lumMod val="90000"/>
                  </a:schemeClr>
                </a:solidFill>
              </a:rPr>
              <a:t>Бюджет</a:t>
            </a:r>
            <a:r>
              <a:rPr lang="ru-RU" sz="1600" dirty="0" smtClean="0">
                <a:solidFill>
                  <a:schemeClr val="tx2">
                    <a:lumMod val="90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sz="1600" dirty="0" smtClean="0">
              <a:solidFill>
                <a:schemeClr val="tx2">
                  <a:lumMod val="90000"/>
                </a:schemeClr>
              </a:solidFill>
            </a:endParaRPr>
          </a:p>
          <a:p>
            <a:pPr algn="ctr"/>
            <a:r>
              <a:rPr lang="ru-RU" sz="1600" u="sng" dirty="0" smtClean="0">
                <a:solidFill>
                  <a:schemeClr val="tx2">
                    <a:lumMod val="90000"/>
                  </a:schemeClr>
                </a:solidFill>
              </a:rPr>
              <a:t>Доходы бюджета</a:t>
            </a:r>
            <a:r>
              <a:rPr lang="ru-RU" sz="1600" dirty="0" smtClean="0">
                <a:solidFill>
                  <a:schemeClr val="tx2">
                    <a:lumMod val="90000"/>
                  </a:schemeClr>
                </a:solidFill>
              </a:rPr>
              <a:t> – поступающие в бюджет денежные средства</a:t>
            </a:r>
            <a:endParaRPr lang="ru-RU" sz="16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628800"/>
            <a:ext cx="2232248" cy="2736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Неналоговые доходы</a:t>
            </a:r>
            <a:r>
              <a:rPr lang="ru-RU" sz="12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628800"/>
            <a:ext cx="2232248" cy="2736304"/>
          </a:xfrm>
          <a:prstGeom prst="roundRect">
            <a:avLst>
              <a:gd name="adj" fmla="val 1356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Налоговые доходы</a:t>
            </a:r>
            <a:r>
              <a:rPr lang="ru-RU" sz="12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27784" y="4005064"/>
            <a:ext cx="3672408" cy="18722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Безвозмездные поступления</a:t>
            </a:r>
            <a:r>
              <a:rPr lang="ru-RU" sz="12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724128" y="2636912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627784" y="2636912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031940" y="3320988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chemeClr val="tx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tx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Тюндюковского</a:t>
            </a:r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</a:t>
            </a:r>
            <a:r>
              <a:rPr lang="ru-RU" sz="16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тыс.руб</a:t>
            </a:r>
            <a:r>
              <a:rPr lang="ru-RU" sz="1800" b="1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ru-RU" sz="1800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772816"/>
            <a:ext cx="1706488" cy="900680"/>
          </a:xfrm>
          <a:prstGeom prst="wedgeRoundRectCallout">
            <a:avLst>
              <a:gd name="adj1" fmla="val -20021"/>
              <a:gd name="adj2" fmla="val 4711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660232" y="1772816"/>
            <a:ext cx="1656184" cy="900680"/>
          </a:xfrm>
          <a:prstGeom prst="wedgeRoundRectCallout">
            <a:avLst>
              <a:gd name="adj1" fmla="val -21842"/>
              <a:gd name="adj2" fmla="val 4865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3645024"/>
          <a:ext cx="799288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11560" y="1772816"/>
            <a:ext cx="1706488" cy="900680"/>
          </a:xfrm>
          <a:prstGeom prst="wedgeRoundRectCallout">
            <a:avLst>
              <a:gd name="adj1" fmla="val -24892"/>
              <a:gd name="adj2" fmla="val 4865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Налоговые и неналоговые                                                                    </a:t>
            </a:r>
            <a:endParaRPr lang="ru-RU" sz="1200" b="1" dirty="0">
              <a:solidFill>
                <a:srgbClr val="002060"/>
              </a:solidFill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</a:rPr>
              <a:t>доходы (всего)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2708920"/>
            <a:ext cx="755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2409,9</a:t>
            </a:r>
            <a:endParaRPr lang="ru-RU" sz="1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270892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34,8</a:t>
            </a:r>
            <a:endParaRPr lang="ru-RU" sz="1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2708920"/>
            <a:ext cx="755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2375,1</a:t>
            </a:r>
            <a:endParaRPr lang="ru-RU" sz="1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772816"/>
          <a:ext cx="691276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39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     </a:t>
            </a:r>
            <a:r>
              <a:rPr lang="ru-RU" sz="27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Расходы  бюджета </a:t>
            </a:r>
            <a:r>
              <a:rPr lang="ru-RU" sz="27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Тюндюковского</a:t>
            </a:r>
            <a:r>
              <a:rPr lang="ru-RU" sz="27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br>
              <a:rPr lang="ru-RU" sz="27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7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сельского поселения</a:t>
            </a:r>
            <a:endParaRPr lang="ru-RU" sz="2700" b="1" dirty="0">
              <a:solidFill>
                <a:schemeClr val="bg2">
                  <a:lumMod val="20000"/>
                  <a:lumOff val="8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</a:t>
            </a:r>
            <a:r>
              <a:rPr lang="ru-RU" sz="1800" b="1" u="sng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Тюндюковского</a:t>
            </a:r>
            <a:r>
              <a:rPr lang="ru-RU" sz="1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                </a:t>
            </a:r>
            <a:r>
              <a:rPr lang="ru-RU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Исполнение расходов бюджета </a:t>
            </a:r>
            <a:r>
              <a:rPr lang="ru-RU" sz="2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Тюндюковского</a:t>
            </a:r>
            <a:r>
              <a:rPr lang="ru-RU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сельского поселения за 2019 год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тыс. руб</a:t>
            </a: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  <a:endParaRPr lang="ru-RU" sz="2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700808"/>
          <a:ext cx="8424936" cy="390223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72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39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02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33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43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4073">
                <a:tc>
                  <a:txBody>
                    <a:bodyPr/>
                    <a:lstStyle/>
                    <a:p>
                      <a:endParaRPr lang="ru-RU" sz="1200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r>
                        <a:rPr lang="ru-RU" sz="12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Раздел</a:t>
                      </a:r>
                      <a:endParaRPr lang="ru-RU" sz="12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 </a:t>
                      </a:r>
                      <a:endParaRPr lang="ru-RU" sz="1200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 Наименование</a:t>
                      </a:r>
                      <a:endParaRPr lang="ru-RU" sz="12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            </a:t>
                      </a:r>
                      <a:r>
                        <a:rPr lang="ru-RU" sz="12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   Утверждено   </a:t>
                      </a:r>
                      <a:endParaRPr lang="ru-RU" sz="12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Исполнено</a:t>
                      </a:r>
                      <a:endParaRPr lang="ru-RU" sz="12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% Исполнения</a:t>
                      </a:r>
                      <a:endParaRPr lang="ru-RU" sz="12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5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всего</a:t>
                      </a:r>
                      <a:endParaRPr lang="ru-RU" sz="16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12257,5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11800,4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 0100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Общегосударственные вопросы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2379,6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2312,2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0200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Национальная оборона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220,8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220,8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128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0300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2103,7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2061,5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0400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Национальная экономика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758,8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494,2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65,1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0500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Жилищно-коммунальное хозяйство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3073,2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2996,3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0800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Культура , кинематография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3616,8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3616,8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1000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Социальная политика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104,6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468544" y="1700808"/>
          <a:ext cx="208280" cy="1011381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0113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mpd="sng">
                      <a:solidFill>
                        <a:srgbClr val="FFFFFF"/>
                      </a:solidFill>
                      <a:prstDash val="solid"/>
                    </a:lnL>
                    <a:lnR w="19050" cmpd="sng">
                      <a:solidFill>
                        <a:srgbClr val="FFFFFF"/>
                      </a:solidFill>
                      <a:prstDash val="solid"/>
                    </a:lnR>
                    <a:lnT w="19050" cmpd="sng">
                      <a:solidFill>
                        <a:srgbClr val="FFFFFF"/>
                      </a:solidFill>
                      <a:prstDash val="solid"/>
                    </a:lnT>
                    <a:lnB w="1905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122413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</a:rPr>
              <a:t> </a:t>
            </a:r>
            <a:r>
              <a:rPr lang="ru-RU" sz="22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22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br>
              <a:rPr lang="ru-RU" sz="22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Тюндюковского</a:t>
            </a:r>
            <a:r>
              <a:rPr lang="ru-RU" sz="22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22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2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55576" y="1772816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Доходы  11849,0 тыс. руб.</a:t>
            </a:r>
            <a:endParaRPr lang="ru-RU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Тюндюковского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сельского поселения за 2019 год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Расходы  11800,4 тыс. руб.  </a:t>
            </a:r>
            <a:endParaRPr lang="ru-RU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Превышение доходов над расходами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(</a:t>
            </a:r>
            <a:r>
              <a:rPr lang="ru-RU" b="1" dirty="0" err="1" smtClean="0">
                <a:solidFill>
                  <a:schemeClr val="accent1">
                    <a:lumMod val="25000"/>
                  </a:schemeClr>
                </a:solidFill>
              </a:rPr>
              <a:t>профицит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)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48,6 тыс. руб.</a:t>
            </a:r>
            <a:endParaRPr lang="ru-RU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988840"/>
            <a:ext cx="7293496" cy="1656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                                                </a:t>
            </a:r>
            <a:r>
              <a:rPr lang="ru-RU" sz="4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Спасибо за внимание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2309</TotalTime>
  <Words>377</Words>
  <Application>Microsoft Office PowerPoint</Application>
  <PresentationFormat>Экран (4:3)</PresentationFormat>
  <Paragraphs>99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Отчет об исполнении бюджета  Тюндюковского сельского поселения Бардымского муниципального района Пермского края  за 2019 год</vt:lpstr>
      <vt:lpstr>Слайд 2</vt:lpstr>
      <vt:lpstr>      Структура налоговых и неналоговых доходов бюджета Тюндюковского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Тюндюковского                        сельского поселения</vt:lpstr>
      <vt:lpstr>                   Исполнение расходов бюджета Тюндюковского сельского поселения за 2019 год                                                                                     тыс. руб.</vt:lpstr>
      <vt:lpstr> Структура расходов бюджета  Тюндюковского сельского поселения  на 2019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257</cp:revision>
  <dcterms:created xsi:type="dcterms:W3CDTF">2017-05-24T17:51:22Z</dcterms:created>
  <dcterms:modified xsi:type="dcterms:W3CDTF">2020-03-13T09:29:46Z</dcterms:modified>
</cp:coreProperties>
</file>