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1"/>
  </p:notesMasterIdLst>
  <p:sldIdLst>
    <p:sldId id="256" r:id="rId2"/>
    <p:sldId id="275" r:id="rId3"/>
    <p:sldId id="278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61"/>
          <c:h val="0.734432285301631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91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9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0.91</c:v>
                </c:pt>
                <c:pt idx="1">
                  <c:v>9.0000000000000024E-2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691"/>
          <c:w val="0.2438949202403437"/>
          <c:h val="0.2853007914945495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9.8610455141102567E-3"/>
          <c:y val="0"/>
          <c:w val="0.95867125343470783"/>
          <c:h val="0.8806274217387251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0344902760398591E-2"/>
                  <c:y val="-5.33000004438468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7030A0"/>
                        </a:solidFill>
                      </a:defRPr>
                    </a:pPr>
                    <a:r>
                      <a:rPr lang="ru-RU" dirty="0" smtClean="0">
                        <a:solidFill>
                          <a:srgbClr val="7030A0"/>
                        </a:solidFill>
                      </a:rPr>
                      <a:t>7897,9</a:t>
                    </a:r>
                    <a:endParaRPr lang="en-US" dirty="0">
                      <a:solidFill>
                        <a:srgbClr val="7030A0"/>
                      </a:solidFill>
                    </a:endParaRP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1.8631805652227645E-2"/>
                  <c:y val="-4.5558425764415024E-2"/>
                </c:manualLayout>
              </c:layout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rgbClr val="7030A0"/>
                        </a:solidFill>
                      </a:rPr>
                      <a:t>7974,4</a:t>
                    </a:r>
                    <a:endParaRPr lang="en-US" dirty="0">
                      <a:solidFill>
                        <a:srgbClr val="7030A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41E-2"/>
                  <c:y val="-6.976264790023353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 2018г</c:v>
                </c:pt>
                <c:pt idx="1">
                  <c:v>факт 2018г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7897.9</c:v>
                </c:pt>
                <c:pt idx="1">
                  <c:v>7974.4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34625920"/>
        <c:axId val="134631808"/>
        <c:axId val="105248064"/>
      </c:bar3DChart>
      <c:catAx>
        <c:axId val="13462592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134631808"/>
        <c:crosses val="autoZero"/>
        <c:auto val="1"/>
        <c:lblAlgn val="ctr"/>
        <c:lblOffset val="100"/>
      </c:catAx>
      <c:valAx>
        <c:axId val="13463180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34625920"/>
        <c:crosses val="autoZero"/>
        <c:crossBetween val="between"/>
      </c:valAx>
      <c:serAx>
        <c:axId val="105248064"/>
        <c:scaling>
          <c:orientation val="minMax"/>
        </c:scaling>
        <c:delete val="1"/>
        <c:axPos val="b"/>
        <c:tickLblPos val="none"/>
        <c:crossAx val="134631808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autoTitleDeleted val="1"/>
    <c:plotArea>
      <c:layout>
        <c:manualLayout>
          <c:layoutTarget val="inner"/>
          <c:xMode val="edge"/>
          <c:yMode val="edge"/>
          <c:x val="0.11465101761179973"/>
          <c:y val="8.5933031348598629E-2"/>
          <c:w val="0.46481475603239852"/>
          <c:h val="0.8105591637913522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4"/>
          </c:dPt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0.60000000000000009</c:v>
                </c:pt>
                <c:pt idx="1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0.16038</cdr:x>
      <cdr:y>0.06392</cdr:y>
    </cdr:from>
    <cdr:to>
      <cdr:x>0.28018</cdr:x>
      <cdr:y>0.17578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288032"/>
          <a:ext cx="914415" cy="504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rgbClr val="7030A0"/>
              </a:solidFill>
            </a:rPr>
            <a:t>т</a:t>
          </a:r>
          <a:r>
            <a:rPr lang="ru-RU" sz="1400" dirty="0" smtClean="0">
              <a:solidFill>
                <a:srgbClr val="7030A0"/>
              </a:solidFill>
            </a:rPr>
            <a:t>ыс. руб</a:t>
          </a:r>
          <a:r>
            <a:rPr lang="ru-RU" sz="1400" dirty="0" smtClean="0"/>
            <a:t>.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Отчет об исполнении бюджета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Тюндюковского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сельского поселения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Бардымского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муниципального района Пермского края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/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за 2018 год</a:t>
            </a:r>
            <a:endParaRPr lang="ru-RU" sz="24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Cambria" pitchFamily="18" charset="0"/>
            </a:endParaRPr>
          </a:p>
        </p:txBody>
      </p:sp>
      <p:pic>
        <p:nvPicPr>
          <p:cNvPr id="10242" name="Picture 2" descr="https://im0-tub-ru.yandex.net/i?id=1325334608a615b59ed32125b8baf380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2163" y="1989138"/>
            <a:ext cx="5019674" cy="418306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201622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Что такое бюджет? </a:t>
            </a:r>
          </a:p>
          <a:p>
            <a:pPr algn="ctr"/>
            <a:r>
              <a:rPr lang="ru-RU" sz="1600" u="sng" dirty="0" smtClean="0">
                <a:solidFill>
                  <a:srgbClr val="002060"/>
                </a:solidFill>
              </a:rPr>
              <a:t>Бюджет</a:t>
            </a:r>
            <a:r>
              <a:rPr lang="ru-RU" sz="1600" dirty="0" smtClean="0">
                <a:solidFill>
                  <a:srgbClr val="002060"/>
                </a:solidFill>
              </a:rPr>
              <a:t> – это план доходов и расходов</a:t>
            </a:r>
          </a:p>
          <a:p>
            <a:pPr algn="ctr"/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r>
              <a:rPr lang="ru-RU" sz="1600" u="sng" dirty="0" smtClean="0">
                <a:solidFill>
                  <a:srgbClr val="002060"/>
                </a:solidFill>
              </a:rPr>
              <a:t>Доходы бюджета</a:t>
            </a:r>
            <a:r>
              <a:rPr lang="ru-RU" sz="1600" dirty="0" smtClean="0">
                <a:solidFill>
                  <a:srgbClr val="002060"/>
                </a:solidFill>
              </a:rPr>
              <a:t> – поступающие в бюджет денежные средства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628800"/>
            <a:ext cx="2232248" cy="2736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Неналоговые доходы</a:t>
            </a:r>
            <a:r>
              <a:rPr lang="ru-RU" sz="12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628800"/>
            <a:ext cx="2232248" cy="2736304"/>
          </a:xfrm>
          <a:prstGeom prst="roundRect">
            <a:avLst>
              <a:gd name="adj" fmla="val 1356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Налоговые доходы</a:t>
            </a:r>
            <a:r>
              <a:rPr lang="ru-RU" sz="12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27784" y="4005064"/>
            <a:ext cx="3672408" cy="18722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Безвозмездные поступления</a:t>
            </a:r>
            <a:r>
              <a:rPr lang="ru-RU" sz="12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724128" y="2636912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627784" y="2636912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031940" y="3320988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Тюндюковского</a:t>
            </a:r>
            <a:r>
              <a:rPr lang="ru-RU" sz="2400" b="1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тыс.руб</a:t>
            </a:r>
            <a:r>
              <a:rPr lang="ru-RU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ru-RU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563888" y="1772816"/>
            <a:ext cx="1706488" cy="900680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660232" y="1772816"/>
            <a:ext cx="1656184" cy="900680"/>
          </a:xfrm>
          <a:prstGeom prst="wedgeRoundRectCallout">
            <a:avLst>
              <a:gd name="adj1" fmla="val -15150"/>
              <a:gd name="adj2" fmla="val 10095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3645024"/>
          <a:ext cx="799288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11560" y="1772816"/>
            <a:ext cx="1706488" cy="900680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Налоговые и неналоговые                                                                    </a:t>
            </a:r>
            <a:endParaRPr lang="ru-RU" sz="1200" b="1" dirty="0">
              <a:solidFill>
                <a:srgbClr val="002060"/>
              </a:solidFill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</a:rPr>
              <a:t>доходы (всего)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3356992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2627,2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8264" y="3356992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224,7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9912" y="3356992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2402,5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412776"/>
          <a:ext cx="7776863" cy="450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39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</a:t>
            </a:r>
            <a:r>
              <a:rPr lang="ru-RU" sz="2700" b="1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Расходы  бюджета </a:t>
            </a:r>
            <a:r>
              <a:rPr lang="ru-RU" sz="2700" b="1" dirty="0" err="1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Тюндюковского</a:t>
            </a:r>
            <a:r>
              <a:rPr lang="ru-RU" sz="2700" b="1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 </a:t>
            </a:r>
            <a:br>
              <a:rPr lang="ru-RU" sz="2700" b="1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700" b="1" dirty="0" smtClean="0">
                <a:solidFill>
                  <a:srgbClr val="7030A0"/>
                </a:solidFill>
                <a:latin typeface="Cambria" pitchFamily="18" charset="0"/>
                <a:ea typeface="Cambria" pitchFamily="18" charset="0"/>
              </a:rPr>
              <a:t>                      сельского поселения</a:t>
            </a:r>
            <a:endParaRPr lang="ru-RU" sz="2700" b="1" dirty="0">
              <a:solidFill>
                <a:srgbClr val="7030A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16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Тюндюковского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0891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                </a:t>
            </a:r>
            <a:r>
              <a:rPr lang="ru-RU" sz="2000" b="1" dirty="0" smtClean="0">
                <a:solidFill>
                  <a:srgbClr val="7030A0"/>
                </a:solidFill>
              </a:rPr>
              <a:t>Исполнение расходов бюджета </a:t>
            </a:r>
            <a:r>
              <a:rPr lang="ru-RU" sz="2000" b="1" dirty="0" err="1" smtClean="0">
                <a:solidFill>
                  <a:srgbClr val="7030A0"/>
                </a:solidFill>
              </a:rPr>
              <a:t>Тюндюковского</a:t>
            </a:r>
            <a:r>
              <a:rPr lang="ru-RU" sz="2000" b="1" dirty="0" smtClean="0">
                <a:solidFill>
                  <a:srgbClr val="7030A0"/>
                </a:solidFill>
              </a:rPr>
              <a:t> сельского поселения за 2018 год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тыс. руб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700808"/>
          <a:ext cx="8424936" cy="424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39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02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33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43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4073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10725,3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10544,7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0100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3975,5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3975,5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128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1099,7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919,1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1740,8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1740,8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Культура , кинематография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3616,7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3616,7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232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468544" y="1700808"/>
          <a:ext cx="208280" cy="1011381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0113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mpd="sng">
                      <a:solidFill>
                        <a:srgbClr val="FFFFFF"/>
                      </a:solidFill>
                      <a:prstDash val="solid"/>
                    </a:lnL>
                    <a:lnR w="19050" cmpd="sng">
                      <a:solidFill>
                        <a:srgbClr val="FFFFFF"/>
                      </a:solidFill>
                      <a:prstDash val="solid"/>
                    </a:lnR>
                    <a:lnT w="19050" cmpd="sng">
                      <a:solidFill>
                        <a:srgbClr val="FFFFFF"/>
                      </a:solidFill>
                      <a:prstDash val="solid"/>
                    </a:lnT>
                    <a:lnB w="1905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93610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7030A0"/>
                </a:solidFill>
              </a:rPr>
              <a:t> </a:t>
            </a:r>
            <a:r>
              <a:rPr lang="ru-RU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Тюндюковского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27584" y="1844824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Доходы  10601,6 тыс. руб.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rgbClr val="7030A0"/>
                </a:solidFill>
                <a:latin typeface="Corbel (Основной текст)"/>
              </a:rPr>
              <a:t>Тюндюковского</a:t>
            </a:r>
            <a:r>
              <a:rPr lang="ru-RU" b="1" dirty="0" smtClean="0">
                <a:solidFill>
                  <a:srgbClr val="7030A0"/>
                </a:solidFill>
                <a:latin typeface="Corbel (Основной текст)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Corbel (Основной текст)"/>
              </a:rPr>
              <a:t>сельского поселения за 2018 год</a:t>
            </a:r>
            <a:endParaRPr lang="ru-RU" b="1" dirty="0">
              <a:solidFill>
                <a:srgbClr val="7030A0"/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Расходы  10544,7 тыс. руб.  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Превышение доходов над расходами</a:t>
            </a:r>
          </a:p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accent1">
                    <a:lumMod val="25000"/>
                  </a:schemeClr>
                </a:solidFill>
              </a:rPr>
              <a:t>профицит</a:t>
            </a: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) </a:t>
            </a:r>
          </a:p>
          <a:p>
            <a:pPr algn="ctr"/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56,9 тыс. руб.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44824"/>
            <a:ext cx="7293496" cy="1656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                                                              </a:t>
            </a:r>
            <a:r>
              <a:rPr lang="ru-RU" sz="4400" b="1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Спасибо за внимание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1">
      <a:dk1>
        <a:sysClr val="windowText" lastClr="000000"/>
      </a:dk1>
      <a:lt1>
        <a:srgbClr val="F2CDD1"/>
      </a:lt1>
      <a:dk2>
        <a:srgbClr val="C5E799"/>
      </a:dk2>
      <a:lt2>
        <a:srgbClr val="E3DED1"/>
      </a:lt2>
      <a:accent1>
        <a:srgbClr val="D9EAD5"/>
      </a:accent1>
      <a:accent2>
        <a:srgbClr val="B9AD8D"/>
      </a:accent2>
      <a:accent3>
        <a:srgbClr val="D86B77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2256</TotalTime>
  <Words>377</Words>
  <Application>Microsoft Office PowerPoint</Application>
  <PresentationFormat>Экран (4:3)</PresentationFormat>
  <Paragraphs>100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Отчет об исполнении бюджета  Тюндюковского сельского поселения Бардымского муниципального района Пермского края  за 2018 год</vt:lpstr>
      <vt:lpstr>Слайд 2</vt:lpstr>
      <vt:lpstr>      Структура налоговых и неналоговых доходов бюджета Тюндюковского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Тюндюковского                        сельского поселения</vt:lpstr>
      <vt:lpstr>                   Исполнение расходов бюджета Тюндюковского сельского поселения за 2018 год                                                                                     тыс. руб.</vt:lpstr>
      <vt:lpstr> Структура расходов бюджета  Тюндюковского сельского поселения  на 2018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248</cp:revision>
  <dcterms:created xsi:type="dcterms:W3CDTF">2017-05-24T17:51:22Z</dcterms:created>
  <dcterms:modified xsi:type="dcterms:W3CDTF">2019-04-18T10:37:51Z</dcterms:modified>
</cp:coreProperties>
</file>