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3" r:id="rId16"/>
    <p:sldId id="274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0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5466,30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401E-2"/>
                  <c:y val="-6.059860870159727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5297,58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5190,05</a:t>
                    </a:r>
                    <a:endParaRPr lang="en-US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план 2019г</c:v>
                </c:pt>
                <c:pt idx="1">
                  <c:v>план 2020г</c:v>
                </c:pt>
                <c:pt idx="2">
                  <c:v>план 2021г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5466.3</c:v>
                </c:pt>
                <c:pt idx="1">
                  <c:v>5297.58</c:v>
                </c:pt>
                <c:pt idx="2">
                  <c:v>5190.05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56452352"/>
        <c:axId val="156453888"/>
        <c:axId val="0"/>
      </c:bar3DChart>
      <c:catAx>
        <c:axId val="15645235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56453888"/>
        <c:crosses val="autoZero"/>
        <c:auto val="1"/>
        <c:lblAlgn val="ctr"/>
        <c:lblOffset val="100"/>
      </c:catAx>
      <c:valAx>
        <c:axId val="156453888"/>
        <c:scaling>
          <c:orientation val="minMax"/>
        </c:scaling>
        <c:axPos val="l"/>
        <c:numFmt formatCode="General" sourceLinked="1"/>
        <c:majorTickMark val="none"/>
        <c:tickLblPos val="none"/>
        <c:crossAx val="1564523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412776"/>
            <a:ext cx="5328592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Тюндюковского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2019 и плановый период 2020-2021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620688"/>
            <a:ext cx="1440160" cy="1368152"/>
          </a:xfrm>
          <a:prstGeom prst="rect">
            <a:avLst/>
          </a:prstGeom>
          <a:noFill/>
        </p:spPr>
      </p:pic>
      <p:pic>
        <p:nvPicPr>
          <p:cNvPr id="43010" name="Picture 2" descr="Ð¤Ð¾ÑÐ¾Ð³ÑÐ°ÑÐ¸Ñ Ð¢ÑÐ½Ð´Ñ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645024"/>
            <a:ext cx="6588224" cy="2643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1152128"/>
          </a:xfrm>
        </p:spPr>
        <p:txBody>
          <a:bodyPr>
            <a:normAutofit/>
          </a:bodyPr>
          <a:lstStyle/>
          <a:p>
            <a:r>
              <a:rPr lang="ru-RU" sz="2400" dirty="0"/>
              <a:t>                   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Динамика расходов бюджета </a:t>
            </a:r>
            <a:r>
              <a:rPr lang="ru-RU" sz="1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Тюндюковского</a:t>
            </a: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сельского поселения</a:t>
            </a:r>
            <a:b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1653156"/>
          <a:ext cx="8136905" cy="48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10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26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3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1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9897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Наименование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Совета депутатов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21.12.2018 № 203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Новоашапского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2019-2021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7699,30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7530,58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7423,05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mpd="sng"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0100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1848,60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1670,80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1655,80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220,80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226,60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967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1663,00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1663,00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1663,00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691,00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691,00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691,00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59,48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58,15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3097,40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3035,50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2753,50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88,50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190,00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375,00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                           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Структура расходов бюджета </a:t>
            </a:r>
            <a:r>
              <a:rPr lang="ru-RU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Тюндюковского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сельского поселения</a:t>
            </a:r>
            <a:r>
              <a:rPr lang="ru-RU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2019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9512" y="1484784"/>
            <a:ext cx="8784976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2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1628800"/>
            <a:ext cx="4032448" cy="2016224"/>
          </a:xfrm>
          <a:prstGeom prst="octagon">
            <a:avLst>
              <a:gd name="adj" fmla="val 2928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300" b="1" i="1" dirty="0"/>
              <a:t>Межбюджетные трансферты</a:t>
            </a:r>
            <a:r>
              <a:rPr lang="ru-RU" altLang="ru-RU" sz="1300" dirty="0"/>
              <a:t> –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755576" y="4149080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Субвенции</a:t>
            </a:r>
            <a:r>
              <a:rPr lang="ru-RU" sz="1300" dirty="0"/>
              <a:t> (от лат. "</a:t>
            </a:r>
            <a:r>
              <a:rPr lang="en-US" sz="1300" dirty="0" err="1"/>
              <a:t>Subvenire</a:t>
            </a:r>
            <a:r>
              <a:rPr lang="ru-RU" sz="1300" dirty="0"/>
              <a:t>" –</a:t>
            </a:r>
            <a:r>
              <a:rPr lang="en-US" sz="1300" dirty="0"/>
              <a:t> </a:t>
            </a:r>
            <a:r>
              <a:rPr lang="ru-RU" sz="13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908720"/>
            <a:ext cx="849694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400" b="1" i="1" u="sng" kern="0" dirty="0"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400" u="sng" kern="0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400" kern="0" dirty="0"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1556792"/>
            <a:ext cx="2232248" cy="2376264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Дотации</a:t>
            </a:r>
            <a:r>
              <a:rPr lang="ru-RU" sz="1300" i="1" dirty="0">
                <a:solidFill>
                  <a:schemeClr val="tx1"/>
                </a:solidFill>
              </a:rPr>
              <a:t> (</a:t>
            </a:r>
            <a:r>
              <a:rPr lang="ru-RU" sz="1300" dirty="0">
                <a:solidFill>
                  <a:schemeClr val="tx1"/>
                </a:solidFill>
              </a:rPr>
              <a:t>от лат. "</a:t>
            </a:r>
            <a:r>
              <a:rPr lang="en-US" sz="1300" dirty="0">
                <a:solidFill>
                  <a:schemeClr val="tx1"/>
                </a:solidFill>
              </a:rPr>
              <a:t>Dotatio</a:t>
            </a:r>
            <a:r>
              <a:rPr lang="ru-RU" sz="13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300" i="1" dirty="0">
                <a:solidFill>
                  <a:schemeClr val="tx1"/>
                </a:solidFill>
              </a:rPr>
              <a:t>) – </a:t>
            </a:r>
            <a:r>
              <a:rPr lang="ru-RU" sz="13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1556792"/>
            <a:ext cx="2232248" cy="230425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3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788024" y="4149080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Субсидии</a:t>
            </a:r>
            <a:r>
              <a:rPr lang="ru-RU" sz="1300" dirty="0"/>
              <a:t> (от лат. "</a:t>
            </a:r>
            <a:r>
              <a:rPr lang="en-US" sz="1300" dirty="0" err="1"/>
              <a:t>Subsidium</a:t>
            </a:r>
            <a:r>
              <a:rPr lang="ru-RU" sz="13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8064896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 «Развитие культуры»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844824"/>
            <a:ext cx="5256584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3185,90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3035,50 тыс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2753,50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30722" name="Picture 2" descr="http://authenticperm.ru/photo/4/big/m1335929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677533" cy="2458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1520" y="1268760"/>
            <a:ext cx="856895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7920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Расходы бюджета </a:t>
            </a:r>
            <a:r>
              <a:rPr lang="ru-RU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Тюндюковского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сельского поселения на</a:t>
            </a:r>
            <a:b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         реализацию муниципальной программы в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2019 году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699792" y="1628800"/>
            <a:ext cx="3456384" cy="1872208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культуры, библиотечного обслуживания, физической культуры и спорта»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3185,90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259632" y="3717032"/>
            <a:ext cx="2016224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ультурного досуга и отдыха  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Тюндюковского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2981,80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724128" y="3717032"/>
            <a:ext cx="2160240" cy="1728192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«Библиотечное обслуживание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Тюндюковского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сумме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204,10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53"/>
          <p:cNvSpPr>
            <a:spLocks noChangeArrowheads="1"/>
          </p:cNvSpPr>
          <p:nvPr/>
        </p:nvSpPr>
        <p:spPr bwMode="auto">
          <a:xfrm rot="2881306">
            <a:off x="6119096" y="3207350"/>
            <a:ext cx="758392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 rot="8259577">
            <a:off x="2029171" y="3251739"/>
            <a:ext cx="705423" cy="42005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bg2">
              <a:lumMod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0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691,00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691,00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691,00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3429000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8352928" cy="5184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64696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Тюндюковского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сельского поселения»</a:t>
            </a:r>
            <a:endParaRPr lang="ru-RU" sz="2000" i="1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6792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7650" name="Picture 2" descr="http://files.web2edu.ru/999c0e7e-1237-48a3-b205-c85c73de6e70/%7B2df9580f-c4a3-47d4-baa2-8e68c0b30611%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3960440" cy="2974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31032" y="1268760"/>
            <a:ext cx="8317432" cy="51125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48072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«Безопасность»</a:t>
            </a:r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72816"/>
            <a:ext cx="7722440" cy="432318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2,00 тыс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2,00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pPr lvl="1"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1052736"/>
            <a:ext cx="8352928" cy="5328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                                                              </a:t>
            </a:r>
            <a:r>
              <a:rPr lang="ru-RU" sz="31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25602" name="Picture 2" descr="https://mw2.google.com/mw-panoramio/photos/medium/115303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9716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251520" y="1052736"/>
            <a:ext cx="8640960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600" b="0" u="sng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Бюджетный процесс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</a:t>
            </a:r>
            <a:r>
              <a:rPr lang="ru-RU" sz="1600" b="0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проверке</a:t>
            </a:r>
            <a:r>
              <a:rPr lang="ru-RU" sz="1600" b="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, рассмотрению и утверждению бюджетной отчётности.</a:t>
            </a:r>
            <a:r>
              <a:rPr lang="x-none" sz="1600" b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012160" y="2132856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244408" y="321297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208334" y="533916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12160" y="393305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4941168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12474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292494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395536" y="227687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0046344">
            <a:off x="2470393" y="1980073"/>
            <a:ext cx="719137" cy="43385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221088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920302" y="1882776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607933" y="548317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72552" y="3825082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44008" y="4437112"/>
            <a:ext cx="0" cy="504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059830" y="4221088"/>
            <a:ext cx="720081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3131840" y="2996952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242088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724128" y="306896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80112" y="4077072"/>
            <a:ext cx="503808" cy="28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764704"/>
            <a:ext cx="8568952" cy="55446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4608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Бюджетным процессом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692696"/>
            <a:ext cx="8568952" cy="5688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Тюндюков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2019-2021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7699,30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2233,00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5466,30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7530,58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168,72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от реализации имущества и 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7423,05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276,25тыс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bsposelenie.ru/upload/images/%D0%A1%D0%BB%D0%B0%D0%B9%D0%B42(1)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476672"/>
            <a:ext cx="826891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40466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792088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ru-RU" sz="3600" dirty="0"/>
              <a:t>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83981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     </a:t>
            </a:r>
          </a:p>
        </p:txBody>
      </p:sp>
      <p:pic>
        <p:nvPicPr>
          <p:cNvPr id="9" name="Рисунок 8" descr="http://images.myshared.ru/9/926944/slide_1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260648"/>
            <a:ext cx="8496944" cy="616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196752"/>
            <a:ext cx="8496944" cy="50405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Тюндюковского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2019г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-7699,30                    2019г  -2233,00                     2019 – 0,00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2020г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-7530,58                    2020г  -2233,00                     2020г - 0,00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         2021г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-7423,05                    2021г  -2233,00                     2021г - 0,00                            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600" y="1484784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484784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484784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547664" y="429309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1268760"/>
            <a:ext cx="8568952" cy="5589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Расходы  бюджета </a:t>
            </a:r>
            <a:r>
              <a:rPr lang="ru-RU" sz="2700" b="1" i="1" dirty="0" err="1" smtClean="0">
                <a:solidFill>
                  <a:schemeClr val="bg2">
                    <a:lumMod val="50000"/>
                  </a:schemeClr>
                </a:solidFill>
              </a:rPr>
              <a:t>Тюндюковского</a:t>
            </a:r>
            <a:r>
              <a:rPr lang="ru-RU" sz="27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700" b="1" i="1" dirty="0">
                <a:solidFill>
                  <a:schemeClr val="bg2">
                    <a:lumMod val="50000"/>
                  </a:schemeClr>
                </a:solidFill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Тюндюковского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программам и непрограммным направлениям)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2616</TotalTime>
  <Words>764</Words>
  <Application>Microsoft Office PowerPoint</Application>
  <PresentationFormat>Экран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Бюджет Тюндюковского сельского поселения Бардымского  муниципального района Пермского края на 2019 и плановый период 2020-2021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Слайд 5</vt:lpstr>
      <vt:lpstr>                     </vt:lpstr>
      <vt:lpstr>      Структура налоговых и неналоговых доходов бюджета Тюндюковского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Тюндюковского                        сельского поселения</vt:lpstr>
      <vt:lpstr>                   Динамика расходов бюджета Тюндюковского                                            сельского поселения                                                        (тыс.руб.)</vt:lpstr>
      <vt:lpstr>                            Структура расходов бюджета Тюндюковского  сельского поселения на 2019 год</vt:lpstr>
      <vt:lpstr>                     Основные сведения                             о межбюджетных отношениях </vt:lpstr>
      <vt:lpstr>Муниципальная программа «Развитие культуры»</vt:lpstr>
      <vt:lpstr>      Расходы бюджета Тюндюковского сельского поселения на            реализацию муниципальной программы в 2019 году</vt:lpstr>
      <vt:lpstr> Муниципальная программа  «Развитие дорожного хозяйства»</vt:lpstr>
      <vt:lpstr>Муниципальная программа  «Благоустройство территории  Тюндюковского сельского поселения»</vt:lpstr>
      <vt:lpstr>Муниципальная программа  «Безопасность»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285</cp:revision>
  <dcterms:created xsi:type="dcterms:W3CDTF">2017-05-24T17:51:22Z</dcterms:created>
  <dcterms:modified xsi:type="dcterms:W3CDTF">2019-03-13T07:30:17Z</dcterms:modified>
</cp:coreProperties>
</file>