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60" r:id="rId3"/>
    <p:sldId id="261" r:id="rId4"/>
    <p:sldId id="262" r:id="rId5"/>
    <p:sldId id="277" r:id="rId6"/>
    <p:sldId id="27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A8A58"/>
    <a:srgbClr val="5A92C4"/>
    <a:srgbClr val="3779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966222859972985E-2"/>
                  <c:y val="-6.76084601710920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6819,70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1020827515661431E-2"/>
                  <c:y val="-5.2458487518480861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5960,74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3076356001981088E-2"/>
                  <c:y val="-6.1729252305299465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6345,11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6819.7</c:v>
                </c:pt>
                <c:pt idx="1">
                  <c:v>5960.74</c:v>
                </c:pt>
                <c:pt idx="2">
                  <c:v>6345.1100000000006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151152128"/>
        <c:axId val="151153664"/>
        <c:axId val="0"/>
      </c:bar3DChart>
      <c:catAx>
        <c:axId val="151152128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151153664"/>
        <c:crosses val="autoZero"/>
        <c:auto val="1"/>
        <c:lblAlgn val="ctr"/>
        <c:lblOffset val="100"/>
      </c:catAx>
      <c:valAx>
        <c:axId val="151153664"/>
        <c:scaling>
          <c:orientation val="minMax"/>
        </c:scaling>
        <c:axPos val="l"/>
        <c:numFmt formatCode="General" sourceLinked="1"/>
        <c:majorTickMark val="none"/>
        <c:tickLblPos val="none"/>
        <c:crossAx val="1511521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0.48000000000000015</c:v>
                </c:pt>
                <c:pt idx="1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620688"/>
            <a:ext cx="6264696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Бюджет </a:t>
            </a:r>
            <a:r>
              <a:rPr lang="ru-RU" sz="27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Федорковского</a:t>
            </a:r>
            <a:r>
              <a:rPr lang="ru-RU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27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  муниципального района Пермского края на 20</a:t>
            </a:r>
            <a:r>
              <a:rPr lang="en-US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20</a:t>
            </a:r>
            <a:r>
              <a:rPr lang="ru-RU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 и плановый период 202</a:t>
            </a:r>
            <a:r>
              <a:rPr lang="en-US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1</a:t>
            </a:r>
            <a:r>
              <a:rPr lang="ru-RU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-202</a:t>
            </a:r>
            <a:r>
              <a:rPr lang="en-US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2</a:t>
            </a:r>
            <a:r>
              <a:rPr lang="ru-RU" sz="27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ambria" pitchFamily="18" charset="0"/>
                <a:ea typeface="Cambria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348880"/>
            <a:ext cx="3672408" cy="792088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tx1"/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544" y="404664"/>
            <a:ext cx="1440160" cy="1368152"/>
          </a:xfrm>
          <a:prstGeom prst="rect">
            <a:avLst/>
          </a:prstGeom>
          <a:noFill/>
        </p:spPr>
      </p:pic>
      <p:pic>
        <p:nvPicPr>
          <p:cNvPr id="18434" name="Picture 2" descr="http://www.bankgorodov.com/public/photos/places/13085559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284984"/>
            <a:ext cx="51125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                   </a:t>
            </a:r>
            <a:r>
              <a:rPr lang="ru-RU" sz="3100" b="1" dirty="0">
                <a:solidFill>
                  <a:schemeClr val="bg2">
                    <a:lumMod val="50000"/>
                  </a:schemeClr>
                </a:solidFill>
              </a:rPr>
              <a:t>Динамика расходов бюджета </a:t>
            </a:r>
            <a:r>
              <a:rPr lang="ru-RU" sz="3100" b="1" dirty="0" err="1" smtClean="0">
                <a:solidFill>
                  <a:schemeClr val="bg2">
                    <a:lumMod val="50000"/>
                  </a:schemeClr>
                </a:solidFill>
              </a:rPr>
              <a:t>Федорковского</a:t>
            </a:r>
            <a:r>
              <a:rPr lang="ru-RU" sz="31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1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100" b="1" dirty="0">
                <a:solidFill>
                  <a:schemeClr val="bg2">
                    <a:lumMod val="50000"/>
                  </a:schemeClr>
                </a:solidFill>
              </a:rPr>
              <a:t>           </a:t>
            </a:r>
            <a:r>
              <a:rPr lang="ru-RU" sz="3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100" b="1" dirty="0">
                <a:solidFill>
                  <a:schemeClr val="bg2">
                    <a:lumMod val="50000"/>
                  </a:schemeClr>
                </a:solidFill>
              </a:rPr>
              <a:t>сельского поселения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3"/>
          <a:ext cx="8280921" cy="501588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124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721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50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83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29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4460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                                    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Решение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>
                          <a:solidFill>
                            <a:schemeClr val="tx1"/>
                          </a:solidFill>
                        </a:rPr>
                        <a:t>Совета </a:t>
                      </a:r>
                      <a:r>
                        <a:rPr lang="ru-RU" sz="1200" baseline="0" smtClean="0">
                          <a:solidFill>
                            <a:schemeClr val="tx1"/>
                          </a:solidFill>
                        </a:rPr>
                        <a:t> депутатов Федорковского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сельского поселения от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    №         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«О бюджете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Федорковского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сельского поселения на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2020-2022 годы»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3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 </a:t>
                      </a:r>
                      <a:r>
                        <a:rPr lang="ru-RU" sz="1600" b="1" dirty="0" smtClean="0"/>
                        <a:t>2020г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    2021г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    </a:t>
                      </a:r>
                      <a:r>
                        <a:rPr lang="ru-RU" sz="1600" b="1" dirty="0" smtClean="0"/>
                        <a:t>    2022г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379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7804,70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6764,01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6966,76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600" dirty="0"/>
                        <a:t> 0100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Общегосударственные вопросы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1475,04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866,64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866,64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0200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Национальная оборона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89,70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94,90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17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0300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Национальная безопасность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и правоохранительная деятельность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2153,70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2188,70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2188,70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175">
                <a:tc>
                  <a:txBody>
                    <a:bodyPr/>
                    <a:lstStyle/>
                    <a:p>
                      <a:r>
                        <a:rPr lang="ru-RU" sz="1600" dirty="0"/>
                        <a:t>0400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Национальная экономика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993,80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551,00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551,00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600" dirty="0"/>
                        <a:t>0500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Жилищно-коммунальное хозяйство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26,16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197,52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600" dirty="0"/>
                        <a:t>0800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Культура , кинематография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3061,80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3061,80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3061,80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0900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Социальная политика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Условно утвержденные расходы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1040,69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837,94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517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3"/>
                </a:solidFill>
              </a:rPr>
              <a:t>  </a:t>
            </a:r>
            <a:r>
              <a:rPr lang="ru-RU" sz="2800" b="1" dirty="0" smtClean="0">
                <a:solidFill>
                  <a:schemeClr val="accent3"/>
                </a:solidFill>
              </a:rPr>
              <a:t>Структура </a:t>
            </a:r>
            <a:r>
              <a:rPr lang="ru-RU" sz="2800" b="1" dirty="0">
                <a:solidFill>
                  <a:schemeClr val="accent3"/>
                </a:solidFill>
              </a:rPr>
              <a:t>расходов бюджета </a:t>
            </a:r>
            <a:r>
              <a:rPr lang="ru-RU" sz="2800" b="1" dirty="0" err="1" smtClean="0">
                <a:solidFill>
                  <a:schemeClr val="accent3"/>
                </a:solidFill>
              </a:rPr>
              <a:t>Федорковского</a:t>
            </a:r>
            <a:r>
              <a:rPr lang="ru-RU" sz="2800" b="1" dirty="0" smtClean="0">
                <a:solidFill>
                  <a:schemeClr val="accent3"/>
                </a:solidFill>
              </a:rPr>
              <a:t> </a:t>
            </a:r>
            <a:r>
              <a:rPr lang="ru-RU" sz="2800" dirty="0" smtClean="0">
                <a:solidFill>
                  <a:schemeClr val="accent3"/>
                </a:solidFill>
              </a:rPr>
              <a:t> </a:t>
            </a:r>
            <a:r>
              <a:rPr lang="ru-RU" sz="2800" b="1" dirty="0" smtClean="0">
                <a:solidFill>
                  <a:schemeClr val="accent3"/>
                </a:solidFill>
              </a:rPr>
              <a:t>сельского поселения</a:t>
            </a:r>
            <a:r>
              <a:rPr lang="ru-RU" sz="2800" dirty="0">
                <a:solidFill>
                  <a:schemeClr val="accent3"/>
                </a:solidFill>
              </a:rPr>
              <a:t> </a:t>
            </a:r>
            <a:r>
              <a:rPr lang="ru-RU" sz="2800" b="1" dirty="0" smtClean="0">
                <a:solidFill>
                  <a:schemeClr val="accent3"/>
                </a:solidFill>
              </a:rPr>
              <a:t>на 2020 </a:t>
            </a:r>
            <a:r>
              <a:rPr lang="ru-RU" sz="2800" b="1" dirty="0">
                <a:solidFill>
                  <a:schemeClr val="accent3"/>
                </a:solidFill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192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1925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100" b="1" kern="0" dirty="0">
                <a:solidFill>
                  <a:schemeClr val="accent3"/>
                </a:solidFill>
                <a:cs typeface="Times New Roman" panose="02020603050405020304" pitchFamily="18" charset="0"/>
              </a:rPr>
              <a:t>                  </a:t>
            </a:r>
            <a:r>
              <a:rPr lang="ru-RU" altLang="ru-RU" sz="3100" b="1" kern="0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   </a:t>
            </a:r>
            <a:r>
              <a:rPr lang="ru-RU" altLang="ru-RU" sz="3600" b="1" kern="0" dirty="0">
                <a:solidFill>
                  <a:schemeClr val="accent3"/>
                </a:solidFill>
                <a:cs typeface="Times New Roman" panose="02020603050405020304" pitchFamily="18" charset="0"/>
              </a:rPr>
              <a:t>Основные сведения </a:t>
            </a:r>
            <a:r>
              <a:rPr lang="ru-RU" altLang="ru-RU" sz="3600" b="1" kern="0" dirty="0" smtClean="0">
                <a:solidFill>
                  <a:schemeClr val="accent3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 b="1" kern="0" dirty="0">
                <a:solidFill>
                  <a:schemeClr val="accent3"/>
                </a:solidFill>
                <a:cs typeface="Times New Roman" panose="02020603050405020304" pitchFamily="18" charset="0"/>
              </a:rPr>
              <a:t/>
            </a:r>
            <a:br>
              <a:rPr lang="ru-RU" altLang="ru-RU" sz="3600" b="1" kern="0" dirty="0">
                <a:solidFill>
                  <a:schemeClr val="accent3"/>
                </a:solidFill>
                <a:cs typeface="Times New Roman" panose="02020603050405020304" pitchFamily="18" charset="0"/>
              </a:rPr>
            </a:br>
            <a:r>
              <a:rPr lang="ru-RU" altLang="ru-RU" sz="3600" b="1" kern="0" dirty="0">
                <a:solidFill>
                  <a:schemeClr val="accent3"/>
                </a:solidFill>
                <a:cs typeface="Times New Roman" panose="02020603050405020304" pitchFamily="18" charset="0"/>
              </a:rPr>
              <a:t>                          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555776" y="2708920"/>
            <a:ext cx="4032448" cy="2016224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300" b="1" i="1" dirty="0"/>
              <a:t>Межбюджетные трансферты</a:t>
            </a:r>
            <a:r>
              <a:rPr lang="ru-RU" altLang="ru-RU" sz="1300" dirty="0"/>
              <a:t> –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755576" y="4869160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1002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Субвенции</a:t>
            </a:r>
            <a:r>
              <a:rPr lang="ru-RU" sz="1300" dirty="0"/>
              <a:t> (от лат. "</a:t>
            </a:r>
            <a:r>
              <a:rPr lang="en-US" sz="1300" dirty="0" err="1"/>
              <a:t>Subvenire</a:t>
            </a:r>
            <a:r>
              <a:rPr lang="ru-RU" sz="1300" dirty="0"/>
              <a:t>" –</a:t>
            </a:r>
            <a:r>
              <a:rPr lang="en-US" sz="1300" dirty="0"/>
              <a:t> </a:t>
            </a:r>
            <a:r>
              <a:rPr lang="ru-RU" sz="1300" dirty="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1628800"/>
            <a:ext cx="849694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400" b="1" i="1" u="sng" kern="0" dirty="0">
                <a:latin typeface="Cambria" pitchFamily="18" charset="0"/>
                <a:ea typeface="Cambria" pitchFamily="18" charset="0"/>
              </a:rPr>
              <a:t>Межбюджетные отношения</a:t>
            </a:r>
            <a:r>
              <a:rPr lang="ru-RU" altLang="ru-RU" sz="1400" u="sng" kern="0" dirty="0">
                <a:latin typeface="Cambria" pitchFamily="18" charset="0"/>
                <a:ea typeface="Cambria" pitchFamily="18" charset="0"/>
              </a:rPr>
              <a:t> </a:t>
            </a:r>
            <a:r>
              <a:rPr lang="ru-RU" altLang="ru-RU" sz="1400" kern="0" dirty="0">
                <a:latin typeface="Cambria" pitchFamily="18" charset="0"/>
                <a:ea typeface="Cambria" pitchFamily="18" charset="0"/>
              </a:rPr>
              <a:t>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51520" y="2492896"/>
            <a:ext cx="2232248" cy="2376264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Дотации</a:t>
            </a:r>
            <a:r>
              <a:rPr lang="ru-RU" sz="1300" i="1" dirty="0">
                <a:solidFill>
                  <a:schemeClr val="tx1"/>
                </a:solidFill>
              </a:rPr>
              <a:t> (</a:t>
            </a:r>
            <a:r>
              <a:rPr lang="ru-RU" sz="1300" dirty="0">
                <a:solidFill>
                  <a:schemeClr val="tx1"/>
                </a:solidFill>
              </a:rPr>
              <a:t>от лат. "</a:t>
            </a:r>
            <a:r>
              <a:rPr lang="en-US" sz="1300" dirty="0">
                <a:solidFill>
                  <a:schemeClr val="tx1"/>
                </a:solidFill>
              </a:rPr>
              <a:t>Dotatio</a:t>
            </a:r>
            <a:r>
              <a:rPr lang="ru-RU" sz="1300" dirty="0">
                <a:solidFill>
                  <a:schemeClr val="tx1"/>
                </a:solidFill>
              </a:rPr>
              <a:t>" – дар, пожертвование</a:t>
            </a:r>
            <a:r>
              <a:rPr lang="ru-RU" sz="1300" i="1" dirty="0">
                <a:solidFill>
                  <a:schemeClr val="tx1"/>
                </a:solidFill>
              </a:rPr>
              <a:t>) – </a:t>
            </a:r>
            <a:r>
              <a:rPr lang="ru-RU" sz="1300" dirty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300" i="1" dirty="0">
              <a:solidFill>
                <a:schemeClr val="tx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660232" y="2420888"/>
            <a:ext cx="2232248" cy="2304256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Иные межбюджетные трансферты</a:t>
            </a:r>
            <a:r>
              <a:rPr lang="ru-RU" sz="1300" dirty="0">
                <a:solidFill>
                  <a:schemeClr val="tx1"/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4788024" y="4869160"/>
            <a:ext cx="3600400" cy="1800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1002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1300" b="1" i="1" dirty="0"/>
              <a:t>Субсидии</a:t>
            </a:r>
            <a:r>
              <a:rPr lang="ru-RU" sz="1300" dirty="0"/>
              <a:t> (от лат. "</a:t>
            </a:r>
            <a:r>
              <a:rPr lang="en-US" sz="1300" dirty="0" err="1"/>
              <a:t>Subsidium</a:t>
            </a:r>
            <a:r>
              <a:rPr lang="ru-RU" sz="1300" dirty="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 «Развитие культуры»</a:t>
            </a:r>
            <a:endParaRPr lang="ru-RU" sz="3200" b="1" dirty="0">
              <a:solidFill>
                <a:schemeClr val="accent3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55576" y="1844824"/>
            <a:ext cx="5544616" cy="223224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 marL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году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3061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году 3061,80 тыс. рублей,</a:t>
            </a:r>
          </a:p>
          <a:p>
            <a:pPr marL="0"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году 3061,80 тыс. рублей.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/>
                </a:solidFill>
                <a:latin typeface="Corbel" pitchFamily="34" charset="0"/>
                <a:cs typeface="Times New Roman" pitchFamily="18" charset="0"/>
              </a:rPr>
              <a:t>Муниципальная программа</a:t>
            </a:r>
            <a:br>
              <a:rPr lang="ru-RU" sz="3200" b="1" dirty="0" smtClean="0">
                <a:solidFill>
                  <a:schemeClr val="accent3"/>
                </a:solidFill>
                <a:latin typeface="Corbel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Corbel" pitchFamily="34" charset="0"/>
                <a:cs typeface="Times New Roman" pitchFamily="18" charset="0"/>
              </a:rPr>
              <a:t> «Развитие дорожного хозяйства»</a:t>
            </a:r>
            <a:endParaRPr lang="ru-RU" sz="3200" b="1" dirty="0">
              <a:solidFill>
                <a:schemeClr val="accent3"/>
              </a:solidFill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772816"/>
            <a:ext cx="6408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993,80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551,00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551,00 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83768" y="3933056"/>
            <a:ext cx="439248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604448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800" b="1" dirty="0" smtClean="0">
                <a:solidFill>
                  <a:schemeClr val="accent3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3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«Благоустройство территории  </a:t>
            </a:r>
            <a:r>
              <a:rPr lang="ru-RU" sz="2800" b="1" dirty="0" err="1" smtClean="0">
                <a:solidFill>
                  <a:schemeClr val="accent3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Федорковского</a:t>
            </a:r>
            <a:r>
              <a:rPr lang="ru-RU" sz="2800" b="1" dirty="0" smtClean="0">
                <a:solidFill>
                  <a:schemeClr val="accent3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сельского поселения»</a:t>
            </a:r>
            <a:endParaRPr lang="ru-RU" sz="2800" dirty="0">
              <a:solidFill>
                <a:schemeClr val="accent3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844824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26,16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0,00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197,52 тыс. рублей.</a:t>
            </a:r>
          </a:p>
        </p:txBody>
      </p:sp>
      <p:pic>
        <p:nvPicPr>
          <p:cNvPr id="3074" name="Picture 2" descr="http://www.esosedi.ru/fiber/11195/fit/900x600/fedork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933056"/>
            <a:ext cx="3168352" cy="2597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w2.google.com/mw-panoramio/photos/medium/76735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416824" cy="4680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2204864"/>
            <a:ext cx="84352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                                                              </a:t>
            </a:r>
            <a:r>
              <a:rPr lang="ru-RU" sz="4900" b="1" dirty="0">
                <a:solidFill>
                  <a:schemeClr val="accent3"/>
                </a:solidFill>
                <a:ea typeface="Cambria" pitchFamily="18" charset="0"/>
              </a:rPr>
              <a:t>Спасибо за внимание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19256" cy="108012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Бюджетный процесс</a:t>
            </a:r>
            <a:r>
              <a:rPr lang="ru-RU" sz="1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</a:t>
            </a:r>
            <a:r>
              <a:rPr lang="ru-RU" sz="1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проверке</a:t>
            </a:r>
            <a:r>
              <a:rPr lang="ru-RU" sz="1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, рассмотрению и утверждению бюджетной отчётности.</a:t>
            </a:r>
            <a:r>
              <a:rPr lang="x-none" sz="16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               </a:t>
            </a:r>
            <a:r>
              <a:rPr lang="ru-RU" sz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012160" y="2132856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проекта </a:t>
            </a:r>
            <a:r>
              <a:rPr lang="ru-RU" altLang="ru-RU" sz="1800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rgbClr val="37796E"/>
                </a:solidFill>
              </a:rPr>
              <a:t>очередного года</a:t>
            </a:r>
            <a:endParaRPr lang="ru-RU" altLang="ru-RU" sz="1800" b="1" dirty="0">
              <a:solidFill>
                <a:srgbClr val="37796E"/>
              </a:solidFill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8244408" y="3212976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9600000">
            <a:off x="6208334" y="533916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012160" y="3933056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275856" y="4941168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059832" y="1124744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347864" y="2924944"/>
            <a:ext cx="2519363" cy="15128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процесс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395536" y="227687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 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20046344">
            <a:off x="2470393" y="1980073"/>
            <a:ext cx="719137" cy="43385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67544" y="4221088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rgbClr val="37796E"/>
                </a:solidFill>
              </a:rPr>
              <a:t>предыдущего года</a:t>
            </a: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200000">
            <a:off x="5920302" y="1882776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607933" y="548317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-72552" y="3825082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4644008" y="4437112"/>
            <a:ext cx="0" cy="5043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3059830" y="4221088"/>
            <a:ext cx="720081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3131840" y="2996952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4572000" y="2420888"/>
            <a:ext cx="0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724128" y="306896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580112" y="4077072"/>
            <a:ext cx="503808" cy="2879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8280920" cy="4608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Бюджетным процессом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Отличительной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7" y="293998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680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бюджета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Федорковского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предлагаются в сумме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7804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тыс.рублей, из них налоговые и неналоговые запланированы в сумме 985,00 тыс.руб. Безвозмездные поступления запланированы в сумме 6819,70 тыс.руб.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6945,74 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858,96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Данное уменьшение обусловлено снижением уровня дохода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дотации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запланированы в объеме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7330,11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уменьшением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 уровня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474,59 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>
              <a:buNone/>
            </a:pP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8224" y="1700808"/>
            <a:ext cx="2160240" cy="25922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1700808"/>
            <a:ext cx="2160240" cy="25922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700808"/>
            <a:ext cx="2160240" cy="25922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7648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55576" y="5733256"/>
            <a:ext cx="7920880" cy="86409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endParaRPr lang="ru-RU" sz="16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l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611560" y="1196752"/>
            <a:ext cx="1872208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Бюджет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7904" y="1196752"/>
            <a:ext cx="1872208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Доходы бюджета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1872208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Расходы бюджета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4653136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5440"/>
          </a:xfrm>
        </p:spPr>
        <p:txBody>
          <a:bodyPr>
            <a:normAutofit/>
          </a:bodyPr>
          <a:lstStyle/>
          <a:p>
            <a:pPr algn="ctr"/>
            <a:r>
              <a:rPr lang="ru-RU" sz="4100" b="1" dirty="0" smtClean="0">
                <a:solidFill>
                  <a:schemeClr val="accent3"/>
                </a:solidFill>
                <a:cs typeface="Arial" pitchFamily="34" charset="0"/>
              </a:rPr>
              <a:t>Доходы бюджета</a:t>
            </a:r>
            <a:endParaRPr lang="ru-RU" sz="41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858120" cy="72008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Доходы бюджета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1844824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924944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896" y="2996952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2924944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Безвозмездные поступления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637658" y="266998"/>
            <a:ext cx="12700" cy="5328592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2"/>
            <a:endCxn id="13" idx="0"/>
          </p:cNvCxnSpPr>
          <p:nvPr/>
        </p:nvCxnSpPr>
        <p:spPr>
          <a:xfrm>
            <a:off x="4716016" y="2420888"/>
            <a:ext cx="0" cy="57606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419872" y="3645024"/>
            <a:ext cx="2520280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200" dirty="0" smtClean="0">
                <a:solidFill>
                  <a:schemeClr val="tx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другие.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1560" y="3573016"/>
            <a:ext cx="2448272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200" dirty="0" smtClean="0">
                <a:solidFill>
                  <a:schemeClr val="tx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другие налоги.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00192" y="3573016"/>
            <a:ext cx="2448272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5760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  <a:t>Структура налоговых и неналоговых доходов бюджета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  <a:t>Федорковского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  <a:t> сельского поселения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       2020г  -985,00                                          2020г  - 985,00                                    2020г – 0,00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       2021г  - 985,00                                          2021г  - 985,00                                    2021г - 0,00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             2022г  - 985,00                                          2022г  - 985,00                                    2022г - 0,00                             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971600" y="1700808"/>
            <a:ext cx="1800200" cy="1044696"/>
          </a:xfrm>
          <a:prstGeom prst="wedgeRoundRectCallout">
            <a:avLst>
              <a:gd name="adj1" fmla="val -18375"/>
              <a:gd name="adj2" fmla="val 48383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Налоговые и </a:t>
            </a:r>
          </a:p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неналоговые доходы (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всего)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923928" y="1700808"/>
            <a:ext cx="1706488" cy="1008112"/>
          </a:xfrm>
          <a:prstGeom prst="wedgeRoundRectCallout">
            <a:avLst>
              <a:gd name="adj1" fmla="val -20833"/>
              <a:gd name="adj2" fmla="val 49400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588224" y="1700808"/>
            <a:ext cx="1872208" cy="972688"/>
          </a:xfrm>
          <a:prstGeom prst="wedgeRoundRectCallout">
            <a:avLst>
              <a:gd name="adj1" fmla="val -20833"/>
              <a:gd name="adj2" fmla="val 47337"/>
              <a:gd name="adj3" fmla="val 1666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547664" y="4293096"/>
          <a:ext cx="691276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    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628800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Расходы  бюджета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</a:rPr>
              <a:t>Федорковского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752528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разделам и подразделам;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программам и непрограммным направлениям)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53136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3012</TotalTime>
  <Words>891</Words>
  <Application>Microsoft Office PowerPoint</Application>
  <PresentationFormat>Экран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Бюджет Федорковского сельского поселения Бардымского  муниципального района Пермского края на 2020 и плановый период 2021-2022     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Федорковского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Федорковского       сельского поселения</vt:lpstr>
      <vt:lpstr>                   Динамика расходов бюджета Федорковского             сельского поселения                                                        (тыс.руб.)</vt:lpstr>
      <vt:lpstr>  Структура расходов бюджета Федорковского  сельского поселения на 2020 год</vt:lpstr>
      <vt:lpstr>                     Основные сведения                             о межбюджетных отношениях </vt:lpstr>
      <vt:lpstr>Муниципальная программа «Развитие культуры»</vt:lpstr>
      <vt:lpstr> Муниципальная программа  «Развитие дорожного хозяйства»</vt:lpstr>
      <vt:lpstr>Муниципальная программа  «Благоустройство территории  Федорковского сельского поселения»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336</cp:revision>
  <dcterms:created xsi:type="dcterms:W3CDTF">2017-05-24T17:51:22Z</dcterms:created>
  <dcterms:modified xsi:type="dcterms:W3CDTF">2020-03-19T10:48:40Z</dcterms:modified>
</cp:coreProperties>
</file>