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1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61"/>
          <c:h val="0.734432285301631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50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E0-4BF0-9ECB-0FC0BC83E4D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50%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E0-4BF0-9ECB-0FC0BC83E4D2}"/>
                </c:ext>
              </c:extLst>
            </c:dLbl>
            <c:delete val="1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0.503</c:v>
                </c:pt>
                <c:pt idx="1">
                  <c:v>0.49700000000000016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8"/>
          <c:w val="0.2438949202403437"/>
          <c:h val="0.285300791494549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9032965354276893E-2"/>
                  <c:y val="-4.31540592711920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16174,9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488318605625018E-2"/>
                  <c:y val="-4.30533760137762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15859,2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55E-2"/>
                  <c:y val="-6.97626479002336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16174.9</c:v>
                </c:pt>
                <c:pt idx="1">
                  <c:v>15859.2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26249216"/>
        <c:axId val="126259200"/>
        <c:axId val="124466048"/>
      </c:bar3DChart>
      <c:catAx>
        <c:axId val="126249216"/>
        <c:scaling>
          <c:orientation val="minMax"/>
        </c:scaling>
        <c:axPos val="b"/>
        <c:numFmt formatCode="General" sourceLinked="0"/>
        <c:tickLblPos val="nextTo"/>
        <c:crossAx val="126259200"/>
        <c:crosses val="autoZero"/>
        <c:auto val="1"/>
        <c:lblAlgn val="ctr"/>
        <c:lblOffset val="100"/>
      </c:catAx>
      <c:valAx>
        <c:axId val="12625920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26249216"/>
        <c:crosses val="autoZero"/>
        <c:crossBetween val="between"/>
      </c:valAx>
      <c:serAx>
        <c:axId val="124466048"/>
        <c:scaling>
          <c:orientation val="minMax"/>
        </c:scaling>
        <c:delete val="1"/>
        <c:axPos val="b"/>
        <c:tickLblPos val="none"/>
        <c:crossAx val="12625920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0.87000000000000033</c:v>
                </c:pt>
                <c:pt idx="1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cap="none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Березниковского</a:t>
            </a:r>
            <a:r>
              <a:rPr lang="ru-RU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400" b="1" cap="none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Бардымского</a:t>
            </a:r>
            <a:r>
              <a:rPr lang="ru-RU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муниципального района </a:t>
            </a:r>
            <a:r>
              <a:rPr lang="en-US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en-US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Пермского</a:t>
            </a:r>
            <a:r>
              <a:rPr lang="en-US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2400" b="1" cap="none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края за 2020 год</a:t>
            </a:r>
            <a:endParaRPr lang="ru-RU" sz="2400" b="1" cap="none" dirty="0">
              <a:ln w="1905"/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4d09d3ac22e3444d70120036df8b6a85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1680" y="1988840"/>
            <a:ext cx="6017760" cy="4525962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3265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tx1">
                    <a:lumMod val="95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tx1">
                    <a:lumMod val="95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1916832"/>
            <a:ext cx="2160240" cy="32403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988840"/>
            <a:ext cx="2232248" cy="30243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3140968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3140968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47964" y="389705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0485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  <a:t>Березниковского</a:t>
            </a: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br>
              <a:rPr lang="ru-RU" sz="2400" b="1" dirty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b="1" dirty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</a:t>
            </a:r>
            <a:r>
              <a:rPr lang="ru-RU" sz="16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</a:t>
            </a:r>
            <a:r>
              <a:rPr lang="ru-RU" sz="13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300" b="1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   </a:t>
            </a:r>
            <a:r>
              <a:rPr lang="ru-RU" sz="1600" dirty="0" smtClean="0"/>
              <a:t>     </a:t>
            </a:r>
            <a:r>
              <a:rPr lang="ru-RU" sz="1600" b="1" dirty="0" smtClean="0">
                <a:solidFill>
                  <a:srgbClr val="002060"/>
                </a:solidFill>
              </a:rPr>
              <a:t>3448,9</a:t>
            </a:r>
            <a:r>
              <a:rPr lang="ru-RU" sz="1600" dirty="0" smtClean="0"/>
              <a:t>                                      </a:t>
            </a:r>
            <a:r>
              <a:rPr lang="ru-RU" sz="1600" dirty="0" smtClean="0"/>
              <a:t>        </a:t>
            </a:r>
            <a:r>
              <a:rPr lang="ru-RU" sz="1600" b="1" dirty="0" smtClean="0">
                <a:solidFill>
                  <a:srgbClr val="002060"/>
                </a:solidFill>
              </a:rPr>
              <a:t>1712,7</a:t>
            </a:r>
            <a:r>
              <a:rPr lang="ru-RU" sz="1600" dirty="0" smtClean="0"/>
              <a:t>                                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1736,2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899592" y="1700808"/>
            <a:ext cx="1800200" cy="1044696"/>
          </a:xfrm>
          <a:prstGeom prst="wedgeRoundRectCallou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851920" y="1700808"/>
            <a:ext cx="1706488" cy="1008112"/>
          </a:xfrm>
          <a:prstGeom prst="wedgeRoundRectCallou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588224" y="1700808"/>
            <a:ext cx="1706488" cy="972688"/>
          </a:xfrm>
          <a:prstGeom prst="wedgeRoundRectCallou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11560" y="378904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48883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85000"/>
                  </a:schemeClr>
                </a:solidFill>
              </a:rPr>
              <a:t>     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Динамика безвозмездных </a:t>
            </a: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поступлений</a:t>
            </a:r>
            <a:b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ru-RU" sz="1300" b="1" dirty="0" smtClean="0">
                <a:solidFill>
                  <a:schemeClr val="tx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тыс.руб.</a:t>
            </a:r>
            <a:endParaRPr lang="ru-RU" sz="1300" b="1" dirty="0">
              <a:solidFill>
                <a:schemeClr val="tx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b="1" dirty="0" smtClean="0">
                <a:solidFill>
                  <a:schemeClr val="tx1">
                    <a:lumMod val="85000"/>
                  </a:schemeClr>
                </a:solidFill>
              </a:rPr>
              <a:t>Расходы  бюджета </a:t>
            </a:r>
            <a:r>
              <a:rPr lang="ru-RU" sz="2700" b="1" dirty="0" err="1" smtClean="0">
                <a:solidFill>
                  <a:schemeClr val="tx1">
                    <a:lumMod val="85000"/>
                  </a:schemeClr>
                </a:solidFill>
              </a:rPr>
              <a:t>Березниковского</a:t>
            </a:r>
            <a:r>
              <a:rPr lang="ru-RU" sz="27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br>
              <a:rPr lang="ru-RU" sz="2700" b="1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sz="2700" b="1" dirty="0" smtClean="0">
                <a:solidFill>
                  <a:schemeClr val="tx1">
                    <a:lumMod val="85000"/>
                  </a:schemeClr>
                </a:solidFill>
              </a:rPr>
              <a:t>                      сельского поселения</a:t>
            </a:r>
            <a:endParaRPr lang="ru-RU" sz="27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Березниковского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</a:rPr>
              <a:t>Исполнение расходов бюджета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</a:rPr>
              <a:t>Березниковского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</a:rPr>
              <a:t> сельского поселения за 2020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</a:rPr>
              <a:t>год</a:t>
            </a:r>
            <a:br>
              <a:rPr lang="ru-RU" sz="2000" b="1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                                                                </a:t>
            </a:r>
            <a:r>
              <a:rPr lang="ru-RU" sz="1200" b="1" dirty="0" smtClean="0">
                <a:solidFill>
                  <a:schemeClr val="tx1">
                    <a:lumMod val="85000"/>
                  </a:schemeClr>
                </a:solidFill>
              </a:rPr>
              <a:t>тыс.руб.</a:t>
            </a:r>
            <a:endParaRPr lang="ru-RU" sz="2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352928" cy="462382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66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13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83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0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36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09211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Раздел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  Наименование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           </a:t>
                      </a:r>
                      <a:r>
                        <a:rPr lang="ru-RU" sz="1200" dirty="0" smtClean="0"/>
                        <a:t>   Утверждено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6733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20100,8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19889,6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98,9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6733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1298,0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1282,8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</a:t>
                      </a:r>
                      <a:r>
                        <a:rPr lang="ru-RU" sz="1600" dirty="0" smtClean="0"/>
                        <a:t>,</a:t>
                      </a:r>
                      <a:r>
                        <a:rPr lang="en-US" sz="1600" dirty="0" smtClean="0"/>
                        <a:t>8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6733">
                <a:tc>
                  <a:txBody>
                    <a:bodyPr/>
                    <a:lstStyle/>
                    <a:p>
                      <a:r>
                        <a:rPr lang="ru-RU" sz="1400" dirty="0"/>
                        <a:t>0200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248,1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248,1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0750">
                <a:tc>
                  <a:txBody>
                    <a:bodyPr/>
                    <a:lstStyle/>
                    <a:p>
                      <a:r>
                        <a:rPr lang="ru-RU" sz="1400" dirty="0"/>
                        <a:t>0300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1013,6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1013,6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6733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1888,6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1862,2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98,6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6733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10776,9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10754,1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99,8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6733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4870,5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4723,7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97,0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7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0900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5,1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5,1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100,0</a:t>
                      </a:r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6733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Структура 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расходов бюджета </a:t>
            </a:r>
            <a:r>
              <a:rPr lang="ru-RU" sz="2400" b="1" dirty="0" err="1" smtClean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Березниковского</a:t>
            </a: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 сельского 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поселения</a:t>
            </a:r>
            <a:br>
              <a:rPr lang="ru-RU" sz="2400" b="1" dirty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</a:b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  </a:t>
            </a: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  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на </a:t>
            </a:r>
            <a:r>
              <a:rPr lang="ru-RU" sz="2400" b="1" dirty="0" smtClean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2020 </a:t>
            </a:r>
            <a:r>
              <a:rPr lang="ru-RU" sz="2400" b="1" dirty="0">
                <a:solidFill>
                  <a:schemeClr val="tx1">
                    <a:lumMod val="85000"/>
                  </a:schemeClr>
                </a:solidFill>
                <a:latin typeface="+mn-lt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 19308,1 тыс. 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tx1">
                    <a:lumMod val="85000"/>
                  </a:schemeClr>
                </a:solidFill>
                <a:latin typeface="Corbel (Основной текст)"/>
              </a:rPr>
              <a:t>Березниковского</a:t>
            </a:r>
            <a:r>
              <a:rPr lang="ru-RU" b="1" dirty="0" smtClean="0">
                <a:solidFill>
                  <a:schemeClr val="tx1">
                    <a:lumMod val="85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</a:schemeClr>
                </a:solidFill>
                <a:latin typeface="Corbel (Основной текст)"/>
              </a:rPr>
              <a:t>сельского поселения за 2020 год</a:t>
            </a:r>
            <a:endParaRPr lang="ru-RU" b="1" dirty="0">
              <a:solidFill>
                <a:schemeClr val="tx1">
                  <a:lumMod val="85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Расходы  19889,6 тыс. руб. 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560840" cy="93610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Превышение расходов над доходами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(дефицит) </a:t>
            </a:r>
          </a:p>
          <a:p>
            <a:pPr algn="ctr"/>
            <a:r>
              <a:rPr lang="ru-RU" b="1" smtClean="0">
                <a:solidFill>
                  <a:schemeClr val="accent3">
                    <a:lumMod val="50000"/>
                  </a:schemeClr>
                </a:solidFill>
              </a:rPr>
              <a:t>581,5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тыс. 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800" b="1" dirty="0">
                <a:solidFill>
                  <a:schemeClr val="accent5">
                    <a:lumMod val="75000"/>
                  </a:schemeClr>
                </a:solidFill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2333</TotalTime>
  <Words>372</Words>
  <Application>Microsoft Office PowerPoint</Application>
  <PresentationFormat>Экран (4:3)</PresentationFormat>
  <Paragraphs>97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Отчет об исполнении бюджета  Березниковского сельского поселения Бардымского муниципального района  Пермского края за 2020 год</vt:lpstr>
      <vt:lpstr>Слайд 2</vt:lpstr>
      <vt:lpstr>      Структура налоговых и неналоговых доходов бюджета Березниковского сельского поселения                                                                                                             тыс.руб.</vt:lpstr>
      <vt:lpstr>     Динамика безвозмездных поступлений                                              тыс.руб.</vt:lpstr>
      <vt:lpstr>      Расходы  бюджета Березниковского                        сельского поселения</vt:lpstr>
      <vt:lpstr>                   Исполнение расходов бюджета Березниковского сельского поселения за 2020 год                                                                                                     тыс.руб.</vt:lpstr>
      <vt:lpstr>Структура расходов бюджета Березниковского сельского поселения     на 2020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248</cp:revision>
  <dcterms:created xsi:type="dcterms:W3CDTF">2017-05-24T17:51:22Z</dcterms:created>
  <dcterms:modified xsi:type="dcterms:W3CDTF">2021-04-13T10:09:02Z</dcterms:modified>
</cp:coreProperties>
</file>