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0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594"/>
          <c:h val="0.73443228530163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9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0-4BF0-9ECB-0FC0BC83E4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0-4BF0-9ECB-0FC0BC83E4D2}"/>
                </c:ext>
              </c:extLst>
            </c:dLbl>
            <c:delete val="1"/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0.9400000000000005</c:v>
                </c:pt>
                <c:pt idx="1">
                  <c:v>6.0000000000000039E-2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13"/>
          <c:w val="0.2438949202403437"/>
          <c:h val="0.28530079149454873"/>
        </c:manualLayout>
      </c:layout>
    </c:legend>
    <c:plotVisOnly val="1"/>
    <c:dispBlanksAs val="zero"/>
  </c:chart>
  <c:spPr>
    <a:solidFill>
      <a:schemeClr val="accent3">
        <a:lumMod val="60000"/>
        <a:lumOff val="40000"/>
      </a:schemeClr>
    </a:solidFill>
    <a:ln w="38100">
      <a:solidFill>
        <a:schemeClr val="tx2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785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ru-RU" dirty="0" smtClean="0"/>
                      <a:t>401,2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970761795697909E-2"/>
                  <c:y val="-5.683222697478064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ru-RU" dirty="0" smtClean="0"/>
                      <a:t>411,6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31E-2"/>
                  <c:y val="-6.976264790023348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7401.2</c:v>
                </c:pt>
                <c:pt idx="1">
                  <c:v>7411.6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4219648"/>
        <c:axId val="114221440"/>
        <c:axId val="109549760"/>
      </c:bar3DChart>
      <c:catAx>
        <c:axId val="114219648"/>
        <c:scaling>
          <c:orientation val="minMax"/>
        </c:scaling>
        <c:axPos val="b"/>
        <c:numFmt formatCode="General" sourceLinked="0"/>
        <c:tickLblPos val="nextTo"/>
        <c:crossAx val="114221440"/>
        <c:crosses val="autoZero"/>
        <c:auto val="1"/>
        <c:lblAlgn val="ctr"/>
        <c:lblOffset val="100"/>
      </c:catAx>
      <c:valAx>
        <c:axId val="1142214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4219648"/>
        <c:crosses val="autoZero"/>
        <c:crossBetween val="between"/>
      </c:valAx>
      <c:serAx>
        <c:axId val="109549760"/>
        <c:scaling>
          <c:orientation val="minMax"/>
        </c:scaling>
        <c:delete val="1"/>
        <c:axPos val="b"/>
        <c:tickLblPos val="none"/>
        <c:crossAx val="11422144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13312780061474624"/>
          <c:y val="9.7649547022897965E-2"/>
          <c:w val="0.46481475603239852"/>
          <c:h val="0.810559163791352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0.67000000000000082</c:v>
                </c:pt>
                <c:pt idx="1">
                  <c:v>0.3300000000000004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Березниковского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2018 год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4d09d3ac22e3444d70120036df8b6a85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852936"/>
            <a:ext cx="4882175" cy="367188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86409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dirty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dirty="0" smtClean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dirty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Березниковского</a:t>
            </a:r>
            <a:r>
              <a:rPr lang="ru-RU" sz="2400" dirty="0" smtClean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000" dirty="0">
                <a:solidFill>
                  <a:srgbClr val="FFFF00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   </a:t>
            </a:r>
            <a:r>
              <a:rPr lang="ru-RU" sz="1600" b="1" dirty="0" smtClean="0">
                <a:solidFill>
                  <a:srgbClr val="002060"/>
                </a:solidFill>
              </a:rPr>
              <a:t>3109,6</a:t>
            </a:r>
            <a:r>
              <a:rPr lang="ru-RU" sz="1600" dirty="0" smtClean="0"/>
              <a:t>    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2932,6</a:t>
            </a:r>
            <a:r>
              <a:rPr lang="ru-RU" sz="1600" b="1" dirty="0" smtClean="0"/>
              <a:t> </a:t>
            </a:r>
            <a:r>
              <a:rPr lang="ru-RU" sz="1600" dirty="0" smtClean="0"/>
              <a:t> 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</a:rPr>
              <a:t>177,0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44696"/>
          </a:xfrm>
          <a:prstGeom prst="wedgeRoundRect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    </a:t>
            </a:r>
            <a:r>
              <a:rPr lang="ru-RU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Динамика</a:t>
            </a:r>
            <a:r>
              <a: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200" dirty="0" smtClean="0">
                <a:solidFill>
                  <a:srgbClr val="FFFF00"/>
                </a:solidFill>
              </a:rPr>
              <a:t>Расходы  бюджета </a:t>
            </a:r>
            <a:r>
              <a:rPr lang="ru-RU" sz="2200" dirty="0" err="1" smtClean="0">
                <a:solidFill>
                  <a:srgbClr val="FFFF00"/>
                </a:solidFill>
              </a:rPr>
              <a:t>Березниковского</a:t>
            </a:r>
            <a:r>
              <a:rPr lang="ru-RU" sz="2200" dirty="0" smtClean="0">
                <a:solidFill>
                  <a:srgbClr val="FFFF00"/>
                </a:solidFill>
              </a:rPr>
              <a:t> </a:t>
            </a:r>
            <a:br>
              <a:rPr lang="ru-RU" sz="22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                      сельского поселения</a:t>
            </a:r>
            <a:endParaRPr lang="ru-RU" sz="2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Березниковского</a:t>
            </a:r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68952" cy="360040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                   </a:t>
            </a:r>
            <a:r>
              <a:rPr lang="ru-RU" sz="2000" smtClean="0">
                <a:solidFill>
                  <a:srgbClr val="FFFF00"/>
                </a:solidFill>
              </a:rPr>
              <a:t>Исполнение расходов </a:t>
            </a:r>
            <a:r>
              <a:rPr lang="ru-RU" sz="2000" dirty="0" smtClean="0">
                <a:solidFill>
                  <a:srgbClr val="FFFF00"/>
                </a:solidFill>
              </a:rPr>
              <a:t>бюджета </a:t>
            </a:r>
            <a:r>
              <a:rPr lang="ru-RU" sz="2000" dirty="0" err="1" smtClean="0">
                <a:solidFill>
                  <a:srgbClr val="FFFF00"/>
                </a:solidFill>
              </a:rPr>
              <a:t>Березниковского</a:t>
            </a:r>
            <a:r>
              <a:rPr lang="ru-RU" sz="2000" dirty="0" smtClean="0">
                <a:solidFill>
                  <a:srgbClr val="FFFF00"/>
                </a:solidFill>
              </a:rPr>
              <a:t> сельского поселения за 2018 год</a:t>
            </a:r>
            <a:endParaRPr lang="ru-RU" sz="20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68759"/>
          <a:ext cx="8352928" cy="4424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3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8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36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497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10563,2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10485,2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3272,8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3240,7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99,0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14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1594,5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1555,3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97,5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4776,7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4776,7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92,6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112"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                            </a:t>
            </a:r>
            <a: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  <a:t>Структура расходов бюджета </a:t>
            </a:r>
            <a:r>
              <a:rPr lang="ru-RU" sz="2400" dirty="0" err="1" smtClean="0">
                <a:solidFill>
                  <a:srgbClr val="FFFF00"/>
                </a:solidFill>
                <a:latin typeface="+mn-lt"/>
                <a:cs typeface="Segoe UI Light" pitchFamily="34" charset="0"/>
              </a:rPr>
              <a:t>Березниковского</a:t>
            </a:r>
            <a:r>
              <a:rPr lang="ru-RU" sz="2400" dirty="0" smtClean="0">
                <a:solidFill>
                  <a:srgbClr val="FFFF00"/>
                </a:solidFill>
                <a:latin typeface="+mn-lt"/>
                <a:cs typeface="Segoe UI Light" pitchFamily="34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  <a:t/>
            </a:r>
            <a:b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</a:br>
            <a: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  <a:t>                                                     сельского поселения</a:t>
            </a:r>
            <a:b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</a:br>
            <a: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  <a:t>                                                           на </a:t>
            </a:r>
            <a:r>
              <a:rPr lang="ru-RU" sz="2400" dirty="0" smtClean="0">
                <a:solidFill>
                  <a:srgbClr val="FFFF00"/>
                </a:solidFill>
                <a:latin typeface="+mn-lt"/>
                <a:cs typeface="Segoe UI Light" pitchFamily="34" charset="0"/>
              </a:rPr>
              <a:t>2018 </a:t>
            </a:r>
            <a:r>
              <a:rPr lang="ru-RU" sz="2400" dirty="0">
                <a:solidFill>
                  <a:srgbClr val="FFFF00"/>
                </a:solidFill>
                <a:latin typeface="+mn-lt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Доходы  10521,2 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rgbClr val="FFFF00"/>
                </a:solidFill>
                <a:latin typeface="Corbel (Основной текст)"/>
              </a:rPr>
              <a:t>Березниковского</a:t>
            </a:r>
            <a:r>
              <a:rPr lang="ru-RU" b="1" dirty="0" smtClean="0">
                <a:solidFill>
                  <a:srgbClr val="FFFF00"/>
                </a:solidFill>
                <a:latin typeface="Corbel (Основной текст)"/>
              </a:rPr>
              <a:t> </a:t>
            </a:r>
            <a:endParaRPr lang="ru-RU" b="1" dirty="0" smtClean="0">
              <a:solidFill>
                <a:srgbClr val="FFFF00"/>
              </a:solidFill>
              <a:latin typeface="Corbel (Основной текст)"/>
            </a:endParaRP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rgbClr val="FFFF00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Расходы  10485,2 тыс. руб.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dirty="0" err="1" smtClean="0">
                <a:solidFill>
                  <a:srgbClr val="FFFF00"/>
                </a:solidFill>
              </a:rPr>
              <a:t>профицит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36,0 тыс. руб.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1889</TotalTime>
  <Words>366</Words>
  <Application>Microsoft Office PowerPoint</Application>
  <PresentationFormat>Экран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Отчет об исполнении бюджета  Березниковского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Березниковского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Березниковского                        сельского поселения</vt:lpstr>
      <vt:lpstr>                   Исполнение расходов бюджета Березниковского сельского поселения за 2018 год</vt:lpstr>
      <vt:lpstr>                            Структура расходов бюджета Березниковского                                                       сельского поселения                                                            на 2018 год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204</cp:revision>
  <dcterms:created xsi:type="dcterms:W3CDTF">2017-05-24T17:51:22Z</dcterms:created>
  <dcterms:modified xsi:type="dcterms:W3CDTF">2019-04-18T10:30:34Z</dcterms:modified>
</cp:coreProperties>
</file>