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8"/>
  </p:notesMasterIdLst>
  <p:sldIdLst>
    <p:sldId id="256" r:id="rId2"/>
    <p:sldId id="260" r:id="rId3"/>
    <p:sldId id="261" r:id="rId4"/>
    <p:sldId id="262" r:id="rId5"/>
    <p:sldId id="259" r:id="rId6"/>
    <p:sldId id="257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3" r:id="rId15"/>
    <p:sldId id="274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40" autoAdjust="0"/>
  </p:normalViewPr>
  <p:slideViewPr>
    <p:cSldViewPr>
      <p:cViewPr>
        <p:scale>
          <a:sx n="69" d="100"/>
          <a:sy n="69" d="100"/>
        </p:scale>
        <p:origin x="-132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9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9.3813453351518864E-3"/>
          <c:y val="0.20677779097341675"/>
          <c:w val="0.68905726331333572"/>
          <c:h val="0.734432285301632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E0-4BF0-9ECB-0FC0BC83E4D2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E0-4BF0-9ECB-0FC0BC83E4D2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</c:v>
                </c:pt>
                <c:pt idx="1">
                  <c:v>неналоговые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0.96000000000000019</c:v>
                </c:pt>
                <c:pt idx="1">
                  <c:v>4.0000000000000015E-2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AE0-4BF0-9ECB-0FC0BC83E4D2}"/>
            </c:ext>
          </c:extLst>
        </c:ser>
      </c:pie3DChart>
    </c:plotArea>
    <c:legend>
      <c:legendPos val="r"/>
      <c:layout>
        <c:manualLayout>
          <c:xMode val="edge"/>
          <c:yMode val="edge"/>
          <c:x val="0.71534617996990157"/>
          <c:y val="0.41592936033927541"/>
          <c:w val="0.2438949202403437"/>
          <c:h val="0.28530079149454801"/>
        </c:manualLayout>
      </c:layout>
    </c:legend>
    <c:plotVisOnly val="1"/>
    <c:dispBlanksAs val="zero"/>
  </c:chart>
  <c:spPr>
    <a:ln w="38100">
      <a:solidFill>
        <a:schemeClr val="tx2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1.0378520976301778E-2"/>
                  <c:y val="-9.275792273080768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5492,56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9970761795697912E-2"/>
                  <c:y val="-5.683222697478058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5321,25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3973960158273E-2"/>
                  <c:y val="-6.976264790023330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5203,37</a:t>
                    </a:r>
                    <a:endParaRPr lang="en-US" dirty="0"/>
                  </a:p>
                </c:rich>
              </c:tx>
              <c:showVal val="1"/>
            </c:dLbl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план 2019г</c:v>
                </c:pt>
                <c:pt idx="1">
                  <c:v>план 2020г</c:v>
                </c:pt>
                <c:pt idx="2">
                  <c:v>план 2021г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5492.56</c:v>
                </c:pt>
                <c:pt idx="1">
                  <c:v>5321.25</c:v>
                </c:pt>
                <c:pt idx="2">
                  <c:v>5203.37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3B2-49FB-8B95-BF40810981DE}"/>
            </c:ext>
          </c:extLst>
        </c:ser>
        <c:shape val="cylinder"/>
        <c:axId val="207344000"/>
        <c:axId val="207345920"/>
        <c:axId val="162135552"/>
      </c:bar3DChart>
      <c:catAx>
        <c:axId val="207344000"/>
        <c:scaling>
          <c:orientation val="minMax"/>
        </c:scaling>
        <c:axPos val="b"/>
        <c:numFmt formatCode="General" sourceLinked="0"/>
        <c:tickLblPos val="nextTo"/>
        <c:crossAx val="207345920"/>
        <c:crosses val="autoZero"/>
        <c:auto val="1"/>
        <c:lblAlgn val="ctr"/>
        <c:lblOffset val="100"/>
      </c:catAx>
      <c:valAx>
        <c:axId val="20734592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207344000"/>
        <c:crosses val="autoZero"/>
        <c:crossBetween val="between"/>
      </c:valAx>
      <c:serAx>
        <c:axId val="162135552"/>
        <c:scaling>
          <c:orientation val="minMax"/>
        </c:scaling>
        <c:delete val="1"/>
        <c:axPos val="b"/>
        <c:tickLblPos val="none"/>
        <c:crossAx val="207345920"/>
        <c:crosses val="autoZero"/>
      </c:ser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3312780061474644"/>
          <c:y val="9.7649547022897965E-2"/>
          <c:w val="0.46481475603239852"/>
          <c:h val="0.810559163791353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программы</c:v>
                </c:pt>
                <c:pt idx="1">
                  <c:v>непрограммные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0.64</c:v>
                </c:pt>
                <c:pt idx="1">
                  <c:v>0.36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D5-4717-9BBE-B38433A5F694}"/>
            </c:ext>
          </c:extLst>
        </c:ser>
        <c:firstSliceAng val="0"/>
      </c:pieChart>
      <c:spPr>
        <a:noFill/>
        <a:ln w="25400">
          <a:noFill/>
        </a:ln>
      </c:spPr>
    </c:plotArea>
    <c:legend>
      <c:legendPos val="r"/>
      <c:layout/>
    </c:legend>
    <c:plotVisOnly val="1"/>
    <c:dispBlanksAs val="zero"/>
  </c:chart>
  <c:spPr>
    <a:ln w="38100">
      <a:solidFill>
        <a:schemeClr val="accent1">
          <a:lumMod val="60000"/>
          <a:lumOff val="40000"/>
        </a:schemeClr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44514-81D2-4D03-83E1-89ABBA271674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103F0-6F9A-4D57-9B90-474E3341A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103F0-6F9A-4D57-9B90-474E3341A48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548680"/>
            <a:ext cx="5328592" cy="3168352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3100" dirty="0">
                <a:latin typeface="Arial Black" pitchFamily="34" charset="0"/>
              </a:rPr>
              <a:t>Бюджет </a:t>
            </a:r>
            <a:r>
              <a:rPr lang="ru-RU" sz="3100" dirty="0" err="1" smtClean="0">
                <a:latin typeface="Arial Black" pitchFamily="34" charset="0"/>
              </a:rPr>
              <a:t>БЕРЕЗНИКОВского</a:t>
            </a:r>
            <a:r>
              <a:rPr lang="ru-RU" sz="3100" dirty="0" smtClean="0">
                <a:latin typeface="Arial Black" pitchFamily="34" charset="0"/>
              </a:rPr>
              <a:t> </a:t>
            </a:r>
            <a:r>
              <a:rPr lang="ru-RU" sz="3100" dirty="0">
                <a:latin typeface="Arial Black" pitchFamily="34" charset="0"/>
              </a:rPr>
              <a:t>сельского поселения </a:t>
            </a:r>
            <a:r>
              <a:rPr lang="ru-RU" sz="3100" dirty="0" smtClean="0">
                <a:latin typeface="Arial Black" pitchFamily="34" charset="0"/>
              </a:rPr>
              <a:t>БАРДЫМСКОГО </a:t>
            </a:r>
            <a:r>
              <a:rPr lang="ru-RU" sz="3100" dirty="0">
                <a:latin typeface="Arial Black" pitchFamily="34" charset="0"/>
              </a:rPr>
              <a:t>муниципального района на </a:t>
            </a:r>
            <a:r>
              <a:rPr lang="ru-RU" sz="3100" dirty="0" smtClean="0">
                <a:latin typeface="Arial Black" pitchFamily="34" charset="0"/>
              </a:rPr>
              <a:t>2019 </a:t>
            </a:r>
            <a:r>
              <a:rPr lang="ru-RU" sz="3100" dirty="0">
                <a:latin typeface="Arial Black" pitchFamily="34" charset="0"/>
              </a:rPr>
              <a:t>и плановый период </a:t>
            </a:r>
            <a:r>
              <a:rPr lang="ru-RU" sz="3100" dirty="0" smtClean="0">
                <a:latin typeface="Arial Black" pitchFamily="34" charset="0"/>
              </a:rPr>
              <a:t>2020-2021 </a:t>
            </a:r>
            <a:r>
              <a:rPr lang="ru-RU" sz="3100" dirty="0">
                <a:latin typeface="Arial Black" pitchFamily="34" charset="0"/>
              </a:rPr>
              <a:t>гг.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3789040"/>
            <a:ext cx="3168024" cy="720080"/>
          </a:xfrm>
        </p:spPr>
        <p:txBody>
          <a:bodyPr>
            <a:normAutofit/>
          </a:bodyPr>
          <a:lstStyle/>
          <a:p>
            <a:r>
              <a:rPr lang="ru-RU" dirty="0"/>
              <a:t>Бюджет для граждан</a:t>
            </a:r>
          </a:p>
        </p:txBody>
      </p:sp>
      <p:pic>
        <p:nvPicPr>
          <p:cNvPr id="4098" name="Picture 2" descr="http://www.bankgorodov.ru/system/img.php?f=/public//photos/coa/308181_bi.png&amp;w=172&amp;h=30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536" y="260648"/>
            <a:ext cx="1728192" cy="1835739"/>
          </a:xfrm>
          <a:prstGeom prst="rect">
            <a:avLst/>
          </a:prstGeom>
          <a:noFill/>
        </p:spPr>
      </p:pic>
      <p:pic>
        <p:nvPicPr>
          <p:cNvPr id="4" name="Picture 2" descr="http://orda.permarea.ru/upload/pages/11437/image_1362538724.jpe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1520" y="3284984"/>
            <a:ext cx="3075911" cy="2307957"/>
          </a:xfrm>
          <a:prstGeom prst="rect">
            <a:avLst/>
          </a:prstGeom>
          <a:noFill/>
        </p:spPr>
      </p:pic>
      <p:pic>
        <p:nvPicPr>
          <p:cNvPr id="6" name="Рисунок 5" descr="http://static.panoramio.com/photos/large/79159162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427984" y="4437112"/>
            <a:ext cx="338321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568952" cy="360040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                   </a:t>
            </a:r>
            <a:r>
              <a:rPr lang="ru-RU" sz="2000" dirty="0">
                <a:solidFill>
                  <a:schemeClr val="tx2"/>
                </a:solidFill>
              </a:rPr>
              <a:t>Динамика расходов </a:t>
            </a:r>
            <a:r>
              <a:rPr lang="ru-RU" sz="2000" dirty="0" smtClean="0">
                <a:solidFill>
                  <a:schemeClr val="tx2"/>
                </a:solidFill>
              </a:rPr>
              <a:t>бюджета </a:t>
            </a:r>
            <a:r>
              <a:rPr lang="ru-RU" sz="2000" dirty="0" err="1" smtClean="0">
                <a:solidFill>
                  <a:schemeClr val="tx2"/>
                </a:solidFill>
              </a:rPr>
              <a:t>БЕРЕЗНИКОВского</a:t>
            </a:r>
            <a:r>
              <a:rPr lang="ru-RU" sz="2000" dirty="0">
                <a:solidFill>
                  <a:schemeClr val="tx2"/>
                </a:solidFill>
              </a:rPr>
              <a:t/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dirty="0">
                <a:solidFill>
                  <a:schemeClr val="tx2"/>
                </a:solidFill>
              </a:rPr>
              <a:t>                                           сельского поселения</a:t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dirty="0">
                <a:solidFill>
                  <a:schemeClr val="tx2"/>
                </a:solidFill>
              </a:rPr>
              <a:t>                                                       (тыс.руб.)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19" y="1268759"/>
          <a:ext cx="7848873" cy="511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016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52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33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86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32458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Совета депутатов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Березниковского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сельского поселения от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20.12.2018№ 24 «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 бюджете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Березниковского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сельского поселения на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2019-2021 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9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2019г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2020г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2021г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6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8293,36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8042,25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7924,37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611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0100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1806,49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2072,79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2072,79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611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0200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220,80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220,80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226,60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414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954,28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954,28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954,28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611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899,30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819,50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819,50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611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207,90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109,50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109,50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611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Культура , кинематография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4122,09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3656,28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3337,56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611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82,5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6112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 расходы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209,10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404,14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6112"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31224" cy="936104"/>
          </a:xfrm>
        </p:spPr>
        <p:txBody>
          <a:bodyPr>
            <a:normAutofit/>
          </a:bodyPr>
          <a:lstStyle/>
          <a:p>
            <a:r>
              <a:rPr lang="ru-RU" sz="1800" b="1" dirty="0"/>
              <a:t>                            </a:t>
            </a:r>
            <a:r>
              <a:rPr lang="ru-RU" sz="1600" b="1" dirty="0">
                <a:latin typeface="Segoe UI Light" pitchFamily="34" charset="0"/>
                <a:cs typeface="Segoe UI Light" pitchFamily="34" charset="0"/>
              </a:rPr>
              <a:t>Структура расходов бюджета </a:t>
            </a:r>
            <a:r>
              <a:rPr lang="ru-RU" sz="1600" b="1" dirty="0" smtClean="0">
                <a:latin typeface="Segoe UI Light" pitchFamily="34" charset="0"/>
                <a:cs typeface="Segoe UI Light" pitchFamily="34" charset="0"/>
              </a:rPr>
              <a:t>БЕРЕЗНИКОВСКОГО </a:t>
            </a:r>
            <a:r>
              <a:rPr lang="ru-RU" sz="1600" b="1" dirty="0">
                <a:latin typeface="Segoe UI Light" pitchFamily="34" charset="0"/>
                <a:cs typeface="Segoe UI Light" pitchFamily="34" charset="0"/>
              </a:rPr>
              <a:t/>
            </a:r>
            <a:br>
              <a:rPr lang="ru-RU" sz="1600" b="1" dirty="0">
                <a:latin typeface="Segoe UI Light" pitchFamily="34" charset="0"/>
                <a:cs typeface="Segoe UI Light" pitchFamily="34" charset="0"/>
              </a:rPr>
            </a:br>
            <a:r>
              <a:rPr lang="ru-RU" sz="1600" b="1" dirty="0">
                <a:latin typeface="Segoe UI Light" pitchFamily="34" charset="0"/>
                <a:cs typeface="Segoe UI Light" pitchFamily="34" charset="0"/>
              </a:rPr>
              <a:t>                                                     сельского поселения</a:t>
            </a:r>
            <a:br>
              <a:rPr lang="ru-RU" sz="1600" b="1" dirty="0">
                <a:latin typeface="Segoe UI Light" pitchFamily="34" charset="0"/>
                <a:cs typeface="Segoe UI Light" pitchFamily="34" charset="0"/>
              </a:rPr>
            </a:br>
            <a:r>
              <a:rPr lang="ru-RU" sz="1600" b="1" dirty="0">
                <a:latin typeface="Segoe UI Light" pitchFamily="34" charset="0"/>
                <a:cs typeface="Segoe UI Light" pitchFamily="34" charset="0"/>
              </a:rPr>
              <a:t>                                                           на </a:t>
            </a:r>
            <a:r>
              <a:rPr lang="ru-RU" sz="1600" b="1" dirty="0" smtClean="0">
                <a:latin typeface="Segoe UI Light" pitchFamily="34" charset="0"/>
                <a:cs typeface="Segoe UI Light" pitchFamily="34" charset="0"/>
              </a:rPr>
              <a:t>2019 </a:t>
            </a:r>
            <a:r>
              <a:rPr lang="ru-RU" sz="1600" b="1" dirty="0">
                <a:latin typeface="Segoe UI Light" pitchFamily="34" charset="0"/>
                <a:cs typeface="Segoe UI Light" pitchFamily="34" charset="0"/>
              </a:rPr>
              <a:t>год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95536" y="1988840"/>
          <a:ext cx="7560840" cy="4335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648072"/>
          </a:xfrm>
        </p:spPr>
        <p:txBody>
          <a:bodyPr>
            <a:normAutofit fontScale="90000"/>
          </a:bodyPr>
          <a:lstStyle/>
          <a:p>
            <a:r>
              <a:rPr lang="ru-RU" altLang="ru-RU" sz="27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ru-RU" altLang="ru-RU" sz="2200" b="1" kern="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</a:t>
            </a:r>
            <a:br>
              <a:rPr lang="ru-RU" altLang="ru-RU" sz="2200" b="1" kern="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1" kern="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о межбюджетных отношениях</a:t>
            </a:r>
            <a:r>
              <a:rPr lang="ru-RU" altLang="ru-RU" sz="2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/>
          </a:p>
        </p:txBody>
      </p:sp>
      <p:sp>
        <p:nvSpPr>
          <p:cNvPr id="4" name="AutoShape 8"/>
          <p:cNvSpPr>
            <a:spLocks noGrp="1" noChangeArrowheads="1"/>
          </p:cNvSpPr>
          <p:nvPr>
            <p:ph idx="1"/>
          </p:nvPr>
        </p:nvSpPr>
        <p:spPr bwMode="auto">
          <a:xfrm>
            <a:off x="2555776" y="2060848"/>
            <a:ext cx="3960440" cy="2016224"/>
          </a:xfrm>
          <a:prstGeom prst="octagon">
            <a:avLst>
              <a:gd name="adj" fmla="val 29287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None/>
            </a:pPr>
            <a:r>
              <a:rPr lang="ru-RU" altLang="ru-RU" sz="1400" b="1" i="1" dirty="0"/>
              <a:t>Межбюджетные трансферты</a:t>
            </a:r>
            <a:r>
              <a:rPr lang="ru-RU" altLang="ru-RU" sz="1400" dirty="0"/>
              <a:t> – </a:t>
            </a:r>
          </a:p>
          <a:p>
            <a:pPr algn="ctr">
              <a:buNone/>
            </a:pPr>
            <a:r>
              <a:rPr lang="ru-RU" altLang="ru-RU" sz="1400" dirty="0"/>
              <a:t>это средства,</a:t>
            </a:r>
          </a:p>
          <a:p>
            <a:pPr algn="ctr">
              <a:buNone/>
            </a:pPr>
            <a:r>
              <a:rPr lang="ru-RU" altLang="ru-RU" sz="1400" dirty="0"/>
              <a:t>предоставляемые одним бюджетом</a:t>
            </a:r>
          </a:p>
          <a:p>
            <a:pPr algn="ctr">
              <a:buNone/>
            </a:pPr>
            <a:r>
              <a:rPr lang="ru-RU" altLang="ru-RU" sz="1400" dirty="0"/>
              <a:t>бюджетной системы Российской Федерации</a:t>
            </a:r>
          </a:p>
          <a:p>
            <a:pPr algn="ctr">
              <a:buNone/>
            </a:pPr>
            <a:r>
              <a:rPr lang="ru-RU" altLang="ru-RU" sz="1400" dirty="0"/>
              <a:t>другому бюджету бюджетной системы </a:t>
            </a:r>
          </a:p>
          <a:p>
            <a:pPr algn="ctr">
              <a:buNone/>
            </a:pPr>
            <a:r>
              <a:rPr lang="ru-RU" altLang="ru-RU" sz="1400" dirty="0"/>
              <a:t>Российской Федерации</a:t>
            </a:r>
          </a:p>
        </p:txBody>
      </p:sp>
      <p:sp>
        <p:nvSpPr>
          <p:cNvPr id="8" name="Document"/>
          <p:cNvSpPr>
            <a:spLocks noEditPoints="1" noChangeArrowheads="1"/>
          </p:cNvSpPr>
          <p:nvPr/>
        </p:nvSpPr>
        <p:spPr bwMode="auto">
          <a:xfrm>
            <a:off x="250825" y="4869160"/>
            <a:ext cx="3313063" cy="183802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 dirty="0"/>
              <a:t>Субвенции</a:t>
            </a:r>
            <a:r>
              <a:rPr lang="ru-RU" dirty="0"/>
              <a:t> </a:t>
            </a:r>
            <a:r>
              <a:rPr lang="ru-RU" sz="1400" dirty="0"/>
              <a:t>(от лат. "</a:t>
            </a:r>
            <a:r>
              <a:rPr lang="en-US" sz="1400" dirty="0" err="1"/>
              <a:t>Subvenire</a:t>
            </a:r>
            <a:r>
              <a:rPr lang="ru-RU" sz="1400" dirty="0"/>
              <a:t>" –</a:t>
            </a:r>
            <a:r>
              <a:rPr lang="en-US" sz="1400" dirty="0"/>
              <a:t> </a:t>
            </a:r>
            <a:r>
              <a:rPr lang="ru-RU" sz="1400" dirty="0"/>
              <a:t>приходить на помощь) – предоставляются на финансирование "переданных" другим публично-правовым образованиям полномочий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1124745"/>
            <a:ext cx="8496944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b="1" i="1" u="sng" kern="0" dirty="0"/>
              <a:t>Межбюджетные отношения</a:t>
            </a:r>
            <a:r>
              <a:rPr lang="ru-RU" altLang="ru-RU" u="sng" kern="0" dirty="0"/>
              <a:t> </a:t>
            </a:r>
            <a:r>
              <a:rPr lang="ru-RU" altLang="ru-RU" kern="0" dirty="0"/>
              <a:t>– это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179512" y="2060848"/>
            <a:ext cx="2232248" cy="2376264"/>
          </a:xfrm>
          <a:prstGeom prst="horizontalScrol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</a:rPr>
              <a:t>Дотации</a:t>
            </a:r>
            <a:r>
              <a:rPr lang="ru-RU" sz="1400" i="1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от лат. "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Dotatio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" – дар, пожертвование</a:t>
            </a:r>
            <a:r>
              <a:rPr lang="ru-RU" sz="1400" i="1" dirty="0">
                <a:solidFill>
                  <a:schemeClr val="tx2">
                    <a:lumMod val="75000"/>
                  </a:schemeClr>
                </a:solidFill>
              </a:rPr>
              <a:t>) –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предоставляются без определения конкретной цели их использования</a:t>
            </a:r>
            <a:endParaRPr lang="ru-RU" sz="1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6660232" y="2060848"/>
            <a:ext cx="2232248" cy="2304256"/>
          </a:xfrm>
          <a:prstGeom prst="horizontalScroll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400" b="1" i="1" dirty="0">
                <a:solidFill>
                  <a:schemeClr val="bg2">
                    <a:lumMod val="50000"/>
                  </a:schemeClr>
                </a:solidFill>
              </a:rPr>
              <a:t>Иные межбюджетные трансферты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> – предоставляются на определённые цели</a:t>
            </a:r>
          </a:p>
        </p:txBody>
      </p:sp>
      <p:sp>
        <p:nvSpPr>
          <p:cNvPr id="19" name="Document"/>
          <p:cNvSpPr>
            <a:spLocks noEditPoints="1" noChangeArrowheads="1"/>
          </p:cNvSpPr>
          <p:nvPr/>
        </p:nvSpPr>
        <p:spPr bwMode="auto">
          <a:xfrm>
            <a:off x="5364088" y="4869160"/>
            <a:ext cx="3527996" cy="18002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 dirty="0"/>
              <a:t>Субсидии</a:t>
            </a:r>
            <a:r>
              <a:rPr lang="ru-RU" dirty="0"/>
              <a:t> </a:t>
            </a:r>
            <a:r>
              <a:rPr lang="ru-RU" sz="1400" dirty="0"/>
              <a:t>(от лат. "</a:t>
            </a:r>
            <a:r>
              <a:rPr lang="en-US" sz="1400" dirty="0" err="1"/>
              <a:t>Subsidium</a:t>
            </a:r>
            <a:r>
              <a:rPr lang="ru-RU" sz="1400" dirty="0"/>
              <a:t>" – поддержка) – предоставляются на условиях долевого софинансирования расходов других бюджетов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75240" cy="432048"/>
          </a:xfrm>
        </p:spPr>
        <p:txBody>
          <a:bodyPr>
            <a:normAutofit/>
          </a:bodyPr>
          <a:lstStyle/>
          <a:p>
            <a:r>
              <a:rPr lang="ru-RU" sz="2000" b="0" dirty="0" smtClean="0">
                <a:solidFill>
                  <a:schemeClr val="bg2">
                    <a:lumMod val="50000"/>
                  </a:schemeClr>
                </a:solidFill>
              </a:rPr>
              <a:t>Муниципальная программа «Развитие культуры»</a:t>
            </a:r>
            <a:endParaRPr lang="ru-RU" sz="20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340768"/>
            <a:ext cx="7488832" cy="4983832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принятой муниципальной программы</a:t>
            </a:r>
          </a:p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Березниковского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 </a:t>
            </a:r>
          </a:p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предусмотрено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4270,70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3896,00 тыс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3583,10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196752"/>
            <a:ext cx="7416824" cy="5400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rmAutofit/>
          </a:bodyPr>
          <a:lstStyle/>
          <a:p>
            <a:pPr algn="ctr"/>
            <a:r>
              <a:rPr lang="ru-RU" sz="2000" b="0" dirty="0" smtClean="0">
                <a:solidFill>
                  <a:schemeClr val="bg2">
                    <a:lumMod val="50000"/>
                  </a:schemeClr>
                </a:solidFill>
              </a:rPr>
              <a:t>Муниципальная программа «Развитие ДОРОЖНОГО ХОЗЯЙСТВА»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00808"/>
            <a:ext cx="6995120" cy="31157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принятой муниципальной программы</a:t>
            </a:r>
          </a:p>
          <a:p>
            <a:pPr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Березниковского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 </a:t>
            </a:r>
          </a:p>
          <a:p>
            <a:pPr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предусмотрено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2019 году 819,50 тыс. рублей,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 819,50 тыс. рублей,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2021 году 819,50 тыс. рублей.</a:t>
            </a:r>
            <a:endParaRPr lang="ru-RU" sz="1800" dirty="0"/>
          </a:p>
        </p:txBody>
      </p:sp>
      <p:pic>
        <p:nvPicPr>
          <p:cNvPr id="5" name="Рисунок 4" descr="дорог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195736" y="4293096"/>
            <a:ext cx="3456384" cy="216024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395536" y="1196752"/>
            <a:ext cx="7416824" cy="5400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rmAutofit/>
          </a:bodyPr>
          <a:lstStyle/>
          <a:p>
            <a:pPr algn="ctr"/>
            <a:r>
              <a:rPr lang="ru-RU" sz="2000" b="0" dirty="0" smtClean="0">
                <a:solidFill>
                  <a:schemeClr val="bg2">
                    <a:lumMod val="50000"/>
                  </a:schemeClr>
                </a:solidFill>
              </a:rPr>
              <a:t>Муниципальная программа «БЛАГОУСТРОЙСТВО ТЕРРИТОРИИ БЕРЕЗНИКОВСКОГО СЕЛЬСКОГО ПОСЕЛЕНИЯ»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412776"/>
            <a:ext cx="6950968" cy="506234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принятой муниципальной программы</a:t>
            </a:r>
          </a:p>
          <a:p>
            <a:pPr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Березниковского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 </a:t>
            </a:r>
          </a:p>
          <a:p>
            <a:pPr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предусмотрено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2019 году 99,50 тыс. рублей,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 99,50 тыс. рублей,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2021 году 99,50 тыс. рублей.</a:t>
            </a:r>
            <a:endParaRPr lang="ru-RU" sz="1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196752"/>
            <a:ext cx="7416824" cy="5400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https://ibraevsergey.files.wordpress.com/2013/05/dsc00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789040"/>
            <a:ext cx="4176464" cy="26944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147248" cy="576064"/>
          </a:xfrm>
        </p:spPr>
        <p:txBody>
          <a:bodyPr>
            <a:normAutofit/>
          </a:bodyPr>
          <a:lstStyle/>
          <a:p>
            <a:r>
              <a:rPr lang="ru-RU" sz="1800" b="1" dirty="0"/>
              <a:t>                                                              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</a:rPr>
              <a:t>Спасибо за внимание</a:t>
            </a:r>
            <a:r>
              <a:rPr lang="ru-RU" sz="1800" b="1" dirty="0"/>
              <a:t/>
            </a:r>
            <a:br>
              <a:rPr lang="ru-RU" sz="1800" b="1" dirty="0"/>
            </a:br>
            <a:endParaRPr lang="ru-RU" sz="1800" b="1" dirty="0"/>
          </a:p>
        </p:txBody>
      </p:sp>
      <p:pic>
        <p:nvPicPr>
          <p:cNvPr id="17410" name="Picture 2" descr="ÐÐµÑÐµÑÑ, ÐÐµÑÐµÐ·Ð½Ð¸ÐºÐ¸, ÐÐµÑÐ¼ÑÐºÐ¸Ð¹ ÐºÑÐ°Ð¹ - panorami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6422" y="1484313"/>
            <a:ext cx="4907556" cy="4897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383016" cy="1152128"/>
          </a:xfrm>
        </p:spPr>
        <p:txBody>
          <a:bodyPr>
            <a:normAutofit fontScale="90000"/>
          </a:bodyPr>
          <a:lstStyle/>
          <a:p>
            <a:r>
              <a:rPr lang="ru-RU" sz="1800" b="0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r>
              <a:rPr lang="ru-RU" sz="1800" b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законодательно регламентированная деятельность по составлению и рассмотрению проекта бюджета, утверждению и исполнению бюджета, контролю за его исполнением, составлению, внешней проверке, рассмотрению и утверждению бюджетной отчётности.</a:t>
            </a:r>
            <a:r>
              <a:rPr lang="x-none" sz="1800" b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1200" dirty="0">
                <a:solidFill>
                  <a:srgbClr val="00B0F0"/>
                </a:solidFill>
              </a:rPr>
              <a:t/>
            </a:r>
            <a:br>
              <a:rPr lang="ru-RU" sz="1200" dirty="0">
                <a:solidFill>
                  <a:srgbClr val="00B0F0"/>
                </a:solidFill>
              </a:rPr>
            </a:br>
            <a:endParaRPr lang="ru-RU" sz="1200" dirty="0">
              <a:solidFill>
                <a:srgbClr val="00B0F0"/>
              </a:solidFill>
            </a:endParaRPr>
          </a:p>
        </p:txBody>
      </p:sp>
      <p:sp>
        <p:nvSpPr>
          <p:cNvPr id="4" name="Oval 33"/>
          <p:cNvSpPr>
            <a:spLocks noGrp="1" noChangeArrowheads="1"/>
          </p:cNvSpPr>
          <p:nvPr>
            <p:ph idx="1"/>
          </p:nvPr>
        </p:nvSpPr>
        <p:spPr bwMode="auto">
          <a:xfrm>
            <a:off x="6156176" y="2708920"/>
            <a:ext cx="2376264" cy="145544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00B0F0"/>
            </a:solidFill>
            <a:round/>
            <a:headEnd/>
            <a:tailEnd/>
          </a:ln>
        </p:spPr>
        <p:txBody>
          <a:bodyPr wrap="none" anchor="ctr"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800" dirty="0"/>
              <a:t>Рассмотрение</a:t>
            </a:r>
          </a:p>
          <a:p>
            <a:pPr algn="ctr">
              <a:buNone/>
            </a:pPr>
            <a:r>
              <a:rPr lang="ru-RU" altLang="ru-RU" sz="1800" dirty="0"/>
              <a:t>проекта бюджета</a:t>
            </a:r>
          </a:p>
          <a:p>
            <a:pPr algn="ctr" eaLnBrk="1" hangingPunct="1">
              <a:buNone/>
            </a:pPr>
            <a:r>
              <a:rPr lang="ru-RU" altLang="ru-RU" sz="1800" dirty="0"/>
              <a:t>очередного года</a:t>
            </a:r>
          </a:p>
        </p:txBody>
      </p:sp>
      <p:sp>
        <p:nvSpPr>
          <p:cNvPr id="5" name="AutoShape 49"/>
          <p:cNvSpPr>
            <a:spLocks noChangeArrowheads="1"/>
          </p:cNvSpPr>
          <p:nvPr/>
        </p:nvSpPr>
        <p:spPr bwMode="auto">
          <a:xfrm rot="21269747">
            <a:off x="8258855" y="3815729"/>
            <a:ext cx="445580" cy="1178794"/>
          </a:xfrm>
          <a:prstGeom prst="curvedLeftArrow">
            <a:avLst>
              <a:gd name="adj1" fmla="val 61314"/>
              <a:gd name="adj2" fmla="val 125279"/>
              <a:gd name="adj3" fmla="val 30757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6" name="AutoShape 55"/>
          <p:cNvSpPr>
            <a:spLocks noChangeArrowheads="1"/>
          </p:cNvSpPr>
          <p:nvPr/>
        </p:nvSpPr>
        <p:spPr bwMode="auto">
          <a:xfrm rot="9600000">
            <a:off x="5772433" y="5605353"/>
            <a:ext cx="846852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7" name="Oval 32"/>
          <p:cNvSpPr>
            <a:spLocks noChangeArrowheads="1"/>
          </p:cNvSpPr>
          <p:nvPr/>
        </p:nvSpPr>
        <p:spPr bwMode="auto">
          <a:xfrm>
            <a:off x="6156176" y="4293096"/>
            <a:ext cx="2232248" cy="1439862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Утверждение </a:t>
            </a:r>
          </a:p>
          <a:p>
            <a:pPr algn="ctr" eaLnBrk="1" hangingPunct="1"/>
            <a:r>
              <a:rPr lang="ru-RU" altLang="ru-RU" dirty="0"/>
              <a:t>бюджета</a:t>
            </a:r>
          </a:p>
          <a:p>
            <a:pPr algn="ctr" eaLnBrk="1" hangingPunct="1"/>
            <a:r>
              <a:rPr lang="ru-RU" altLang="ru-RU" dirty="0"/>
              <a:t>очередного года</a:t>
            </a:r>
          </a:p>
        </p:txBody>
      </p:sp>
      <p:sp>
        <p:nvSpPr>
          <p:cNvPr id="8" name="Oval 31"/>
          <p:cNvSpPr>
            <a:spLocks noChangeArrowheads="1"/>
          </p:cNvSpPr>
          <p:nvPr/>
        </p:nvSpPr>
        <p:spPr bwMode="auto">
          <a:xfrm>
            <a:off x="3275856" y="5301208"/>
            <a:ext cx="2520280" cy="1295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Исполнение </a:t>
            </a:r>
          </a:p>
          <a:p>
            <a:pPr algn="ctr" eaLnBrk="1" hangingPunct="1"/>
            <a:r>
              <a:rPr lang="ru-RU" altLang="ru-RU" dirty="0"/>
              <a:t>бюджета </a:t>
            </a:r>
          </a:p>
          <a:p>
            <a:pPr algn="ctr" eaLnBrk="1" hangingPunct="1"/>
            <a:r>
              <a:rPr lang="ru-RU" altLang="ru-RU" dirty="0"/>
              <a:t>в текущем году</a:t>
            </a:r>
          </a:p>
        </p:txBody>
      </p:sp>
      <p:sp>
        <p:nvSpPr>
          <p:cNvPr id="9" name="Oval 31"/>
          <p:cNvSpPr>
            <a:spLocks noChangeArrowheads="1"/>
          </p:cNvSpPr>
          <p:nvPr/>
        </p:nvSpPr>
        <p:spPr bwMode="auto">
          <a:xfrm>
            <a:off x="3203848" y="1700808"/>
            <a:ext cx="2592288" cy="1295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Исполнение </a:t>
            </a:r>
          </a:p>
          <a:p>
            <a:pPr algn="ctr" eaLnBrk="1" hangingPunct="1"/>
            <a:r>
              <a:rPr lang="ru-RU" altLang="ru-RU" dirty="0"/>
              <a:t>бюджета </a:t>
            </a:r>
          </a:p>
          <a:p>
            <a:pPr algn="ctr" eaLnBrk="1" hangingPunct="1"/>
            <a:r>
              <a:rPr lang="ru-RU" altLang="ru-RU" dirty="0"/>
              <a:t>в текущем году</a:t>
            </a:r>
          </a:p>
        </p:txBody>
      </p:sp>
      <p:sp>
        <p:nvSpPr>
          <p:cNvPr id="10" name="Oval 27"/>
          <p:cNvSpPr>
            <a:spLocks noChangeArrowheads="1"/>
          </p:cNvSpPr>
          <p:nvPr/>
        </p:nvSpPr>
        <p:spPr bwMode="auto">
          <a:xfrm>
            <a:off x="3347864" y="3284984"/>
            <a:ext cx="2519363" cy="1512887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 w="28575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/>
              <a:t>Бюджетный</a:t>
            </a:r>
          </a:p>
          <a:p>
            <a:pPr algn="ctr" eaLnBrk="1" hangingPunct="1"/>
            <a:r>
              <a:rPr lang="ru-RU" altLang="ru-RU" sz="2400" b="1" dirty="0"/>
              <a:t>процесс</a:t>
            </a:r>
          </a:p>
        </p:txBody>
      </p:sp>
      <p:sp>
        <p:nvSpPr>
          <p:cNvPr id="11" name="Oval 29"/>
          <p:cNvSpPr>
            <a:spLocks noChangeArrowheads="1"/>
          </p:cNvSpPr>
          <p:nvPr/>
        </p:nvSpPr>
        <p:spPr bwMode="auto">
          <a:xfrm>
            <a:off x="251520" y="2636912"/>
            <a:ext cx="2592288" cy="1584325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Утверждение </a:t>
            </a:r>
          </a:p>
          <a:p>
            <a:pPr algn="ctr" eaLnBrk="1" hangingPunct="1"/>
            <a:r>
              <a:rPr lang="ru-RU" altLang="ru-RU" dirty="0"/>
              <a:t>отчёта об исполнении</a:t>
            </a:r>
          </a:p>
          <a:p>
            <a:pPr algn="ctr" eaLnBrk="1" hangingPunct="1"/>
            <a:r>
              <a:rPr lang="ru-RU" altLang="ru-RU" dirty="0"/>
              <a:t> бюджета </a:t>
            </a:r>
          </a:p>
          <a:p>
            <a:pPr algn="ctr" eaLnBrk="1" hangingPunct="1"/>
            <a:r>
              <a:rPr lang="ru-RU" altLang="ru-RU" dirty="0"/>
              <a:t>предыдущего года</a:t>
            </a:r>
          </a:p>
        </p:txBody>
      </p:sp>
      <p:sp>
        <p:nvSpPr>
          <p:cNvPr id="12" name="AutoShape 52"/>
          <p:cNvSpPr>
            <a:spLocks noChangeArrowheads="1"/>
          </p:cNvSpPr>
          <p:nvPr/>
        </p:nvSpPr>
        <p:spPr bwMode="auto">
          <a:xfrm rot="19657425">
            <a:off x="2282233" y="2304997"/>
            <a:ext cx="979133" cy="371963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6" name="Oval 30"/>
          <p:cNvSpPr>
            <a:spLocks noChangeArrowheads="1"/>
          </p:cNvSpPr>
          <p:nvPr/>
        </p:nvSpPr>
        <p:spPr bwMode="auto">
          <a:xfrm>
            <a:off x="467545" y="4509120"/>
            <a:ext cx="2592288" cy="15113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Формирование</a:t>
            </a:r>
          </a:p>
          <a:p>
            <a:pPr algn="ctr" eaLnBrk="1" hangingPunct="1"/>
            <a:r>
              <a:rPr lang="ru-RU" altLang="ru-RU" dirty="0"/>
              <a:t>отчёта об исполнении</a:t>
            </a:r>
          </a:p>
          <a:p>
            <a:pPr algn="ctr" eaLnBrk="1" hangingPunct="1"/>
            <a:r>
              <a:rPr lang="ru-RU" altLang="ru-RU" dirty="0"/>
              <a:t>бюджета </a:t>
            </a:r>
          </a:p>
          <a:p>
            <a:pPr algn="ctr" eaLnBrk="1" hangingPunct="1"/>
            <a:r>
              <a:rPr lang="ru-RU" altLang="ru-RU" dirty="0"/>
              <a:t>предыдущего года</a:t>
            </a:r>
          </a:p>
        </p:txBody>
      </p:sp>
      <p:sp>
        <p:nvSpPr>
          <p:cNvPr id="17" name="AutoShape 53"/>
          <p:cNvSpPr>
            <a:spLocks noChangeArrowheads="1"/>
          </p:cNvSpPr>
          <p:nvPr/>
        </p:nvSpPr>
        <p:spPr bwMode="auto">
          <a:xfrm rot="1200000">
            <a:off x="5758126" y="2367747"/>
            <a:ext cx="1088865" cy="363128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8" name="AutoShape 56"/>
          <p:cNvSpPr>
            <a:spLocks noChangeArrowheads="1"/>
          </p:cNvSpPr>
          <p:nvPr/>
        </p:nvSpPr>
        <p:spPr bwMode="auto">
          <a:xfrm rot="12000000">
            <a:off x="2535926" y="5771207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9" name="AutoShape 58"/>
          <p:cNvSpPr>
            <a:spLocks noChangeArrowheads="1"/>
          </p:cNvSpPr>
          <p:nvPr/>
        </p:nvSpPr>
        <p:spPr bwMode="auto">
          <a:xfrm rot="16200000">
            <a:off x="-216568" y="4257130"/>
            <a:ext cx="1152525" cy="360362"/>
          </a:xfrm>
          <a:prstGeom prst="curvedDownArrow">
            <a:avLst>
              <a:gd name="adj1" fmla="val 63965"/>
              <a:gd name="adj2" fmla="val 127930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0" name="Line 39"/>
          <p:cNvSpPr>
            <a:spLocks noChangeShapeType="1"/>
          </p:cNvSpPr>
          <p:nvPr/>
        </p:nvSpPr>
        <p:spPr bwMode="auto">
          <a:xfrm>
            <a:off x="4572000" y="486916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Line 38"/>
          <p:cNvSpPr>
            <a:spLocks noChangeShapeType="1"/>
          </p:cNvSpPr>
          <p:nvPr/>
        </p:nvSpPr>
        <p:spPr bwMode="auto">
          <a:xfrm flipH="1">
            <a:off x="2987824" y="4581128"/>
            <a:ext cx="2889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Line 35"/>
          <p:cNvSpPr>
            <a:spLocks noChangeShapeType="1"/>
          </p:cNvSpPr>
          <p:nvPr/>
        </p:nvSpPr>
        <p:spPr bwMode="auto">
          <a:xfrm>
            <a:off x="2987824" y="3573016"/>
            <a:ext cx="36036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>
            <a:off x="4572000" y="306896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Line 37"/>
          <p:cNvSpPr>
            <a:spLocks noChangeShapeType="1"/>
          </p:cNvSpPr>
          <p:nvPr/>
        </p:nvSpPr>
        <p:spPr bwMode="auto">
          <a:xfrm flipV="1">
            <a:off x="5868144" y="3645024"/>
            <a:ext cx="2873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Line 40"/>
          <p:cNvSpPr>
            <a:spLocks noChangeShapeType="1"/>
          </p:cNvSpPr>
          <p:nvPr/>
        </p:nvSpPr>
        <p:spPr bwMode="auto">
          <a:xfrm>
            <a:off x="5724128" y="4509120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980728"/>
            <a:ext cx="77048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Решение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депутатов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Березниковского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«О бюджете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Березниковского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сформировано  в соответствии с Федеральным законом от 06 октября 2003 года № 131-ФЗ «Об общих принципах организации местного самоуправления в Российской Федерации», Уставом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Березниковкого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поселения, Бюджетным процессом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Березниковского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поселения, с учетом прогноза социально-экономического развития  на 2019-2021 годы.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Основными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целями, поставленными Бюджетным посланием Президента Российской Федерации, являются обеспечение долгосрочной сбалансированности и устойчивости бюджетной системы как базового принципа ответственной бюджетной политики при безусловном исполнении всех обязательств государства, выполнение задач, поставленных в указах Президента Российской Федерации.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Отличительной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особенностью проекта решения о бюджете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является его формирование с учетом применения  программной классификации расходов, в том числе в части отражения в составе целевых статей расходов, которые формируются в рамках муниципальных программ, и расходов в соответствии с непрограммными направлениями деятельности, не включенными в муниципальные программы. В рамках утвержденных программ консолидированы мероприятия по достижению целей и решению задач соответствующих направлений социально-экономического развития поселения. </a:t>
            </a:r>
          </a:p>
        </p:txBody>
      </p:sp>
      <p:pic>
        <p:nvPicPr>
          <p:cNvPr id="5" name="Рисунок 4" descr="http://www.bankgorodov.ru/system/img.php?f=/public//photos/coa/308181_bi.png&amp;w=172&amp;h=300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7" y="188640"/>
            <a:ext cx="936105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76672"/>
            <a:ext cx="7920880" cy="6381328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Доходная часть бюджета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Березниковского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2019-2021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сформирована с учетом прогноза  социально-экономического развития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2019-2021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бюджета поселения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предлагаются в сумме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8293,36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из них налоговые и неналоговые запланированы в сумме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2800,08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 Безвозмездные поступления запланированы в сумме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5492,56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доходы  в решении о бюджете поселения предлагаются законопроектом в сумме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8042,25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с уменьшением доходов 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251,11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относительно параметров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 Данное уменьшение обусловлено снижением уровня дохода от реализации имущества и дотации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Доходы  в бюджете поселения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запланированы в объеме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7924,37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с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относительно уровня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368,99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  <a:p>
            <a:pPr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dirty="0"/>
          </a:p>
          <a:p>
            <a:endParaRPr lang="ru-RU" dirty="0"/>
          </a:p>
        </p:txBody>
      </p:sp>
      <p:pic>
        <p:nvPicPr>
          <p:cNvPr id="7" name="Рисунок 6" descr="http://bsposelenie.ru/upload/images/%D0%A1%D0%BB%D0%B0%D0%B9%D0%B42(1)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404664"/>
            <a:ext cx="792088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4839816"/>
          </a:xfrm>
        </p:spPr>
        <p:txBody>
          <a:bodyPr/>
          <a:lstStyle/>
          <a:p>
            <a:pPr>
              <a:buNone/>
            </a:pPr>
            <a:r>
              <a:rPr lang="ru-RU" dirty="0"/>
              <a:t>   </a:t>
            </a:r>
          </a:p>
          <a:p>
            <a:pPr>
              <a:buNone/>
            </a:pPr>
            <a:r>
              <a:rPr lang="ru-RU" dirty="0"/>
              <a:t>        </a:t>
            </a:r>
          </a:p>
        </p:txBody>
      </p:sp>
      <p:pic>
        <p:nvPicPr>
          <p:cNvPr id="9" name="Рисунок 8" descr="http://images.myshared.ru/9/926944/slide_13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260648"/>
            <a:ext cx="7920880" cy="612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04856" cy="864096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      </a:t>
            </a:r>
            <a:r>
              <a:rPr lang="ru-RU" sz="2400" b="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Структура налоговых и неналоговых доходов </a:t>
            </a:r>
            <a:r>
              <a:rPr lang="ru-RU" sz="2400" b="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бюджета</a:t>
            </a:r>
            <a:r>
              <a:rPr lang="ru-RU" sz="2400" b="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400" b="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БЕРЕЗНИКОВСКОГО </a:t>
            </a:r>
            <a:r>
              <a:rPr lang="ru-RU" sz="2400" b="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сельского поселения</a:t>
            </a:r>
            <a:br>
              <a:rPr lang="ru-RU" sz="2400" b="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</a:br>
            <a:r>
              <a:rPr lang="ru-RU" sz="2000" b="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                                                                    тыс.руб</a:t>
            </a:r>
            <a:r>
              <a:rPr lang="ru-RU" sz="20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9649072" cy="46805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600" dirty="0"/>
              <a:t>              20                                                                                                                                                                       </a:t>
            </a:r>
          </a:p>
          <a:p>
            <a:pPr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  <a:buNone/>
            </a:pPr>
            <a:r>
              <a:rPr lang="ru-RU" sz="1600" dirty="0" smtClean="0"/>
              <a:t>2019г  -8293,36                        2019г  -2701,30                           2019г  -99,50</a:t>
            </a:r>
            <a:endParaRPr lang="ru-RU" sz="1600" dirty="0"/>
          </a:p>
          <a:p>
            <a:pPr>
              <a:spcBef>
                <a:spcPts val="0"/>
              </a:spcBef>
              <a:buNone/>
            </a:pPr>
            <a:r>
              <a:rPr lang="ru-RU" sz="1600" dirty="0" smtClean="0"/>
              <a:t>2020г  </a:t>
            </a:r>
            <a:r>
              <a:rPr lang="ru-RU" sz="1600" dirty="0"/>
              <a:t>-</a:t>
            </a:r>
            <a:r>
              <a:rPr lang="ru-RU" sz="1600" dirty="0" smtClean="0"/>
              <a:t>8042,25                        2020г  -2621,50                           2020г  -99,50</a:t>
            </a:r>
            <a:endParaRPr lang="ru-RU" sz="1600" dirty="0"/>
          </a:p>
          <a:p>
            <a:pPr>
              <a:spcBef>
                <a:spcPts val="0"/>
              </a:spcBef>
              <a:buNone/>
            </a:pPr>
            <a:r>
              <a:rPr lang="ru-RU" sz="1600" dirty="0" smtClean="0"/>
              <a:t>2021г  -7924,37                        2021г  -2621,50                           2021г  -99,50                            </a:t>
            </a:r>
            <a:endParaRPr lang="ru-RU" sz="1600" dirty="0"/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611560" y="1628800"/>
            <a:ext cx="1800200" cy="1044696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Налоговые и </a:t>
            </a:r>
          </a:p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неналоговые доходы (всего)</a:t>
            </a: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3635896" y="1628800"/>
            <a:ext cx="1706488" cy="900680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Налоговые                                                                    </a:t>
            </a:r>
          </a:p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доходы</a:t>
            </a: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6444208" y="1628800"/>
            <a:ext cx="1706488" cy="972688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Неналоговые доходы           </a:t>
            </a: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683568" y="4149080"/>
          <a:ext cx="6912768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04088"/>
            <a:ext cx="7488832" cy="492664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     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Динамика безвозмездных поступлений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560" y="1412776"/>
          <a:ext cx="748883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      </a:t>
            </a:r>
            <a:r>
              <a:rPr lang="ru-RU" sz="2200" dirty="0" smtClean="0">
                <a:solidFill>
                  <a:schemeClr val="tx2"/>
                </a:solidFill>
              </a:rPr>
              <a:t>Расходы  бюджета </a:t>
            </a:r>
            <a:r>
              <a:rPr lang="ru-RU" sz="2200" dirty="0" err="1" smtClean="0">
                <a:solidFill>
                  <a:schemeClr val="tx2"/>
                </a:solidFill>
              </a:rPr>
              <a:t>Березниковского</a:t>
            </a:r>
            <a:r>
              <a:rPr lang="ru-RU" sz="2200" dirty="0" smtClean="0">
                <a:solidFill>
                  <a:schemeClr val="tx2"/>
                </a:solidFill>
              </a:rPr>
              <a:t> </a:t>
            </a:r>
            <a:br>
              <a:rPr lang="ru-RU" sz="2200" dirty="0" smtClean="0">
                <a:solidFill>
                  <a:schemeClr val="tx2"/>
                </a:solidFill>
              </a:rPr>
            </a:br>
            <a:r>
              <a:rPr lang="ru-RU" sz="2200" dirty="0" smtClean="0">
                <a:solidFill>
                  <a:schemeClr val="tx2"/>
                </a:solidFill>
              </a:rPr>
              <a:t>                      сельского поселения</a:t>
            </a:r>
            <a:endParaRPr lang="ru-RU" sz="22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7560840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/>
              <a:t>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Расходы местного бюджета-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денежные средства, направляемые на финансовое обеспечение задач и функций органов местного самоуправления.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Расходы бюджета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Березниковского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сельского поселения формируются по отдельным направлениям необходимым для исполнения полномочий органов местного самоуправления сельского поселения в соответствии с Федеральным законом от 06.10.2003г № 131-ФЗ «Об общих принципах организации местного самоуправления в Российской Федерации»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Расходы бюджета сельского поселения классифицируются: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- по разделам и подразделам;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- по целевым статьям(муниципальным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программам и непрограммным направлениям)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- группам и подгруппам видов расходов.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229200"/>
            <a:ext cx="1728192" cy="1104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1551</TotalTime>
  <Words>854</Words>
  <Application>Microsoft Office PowerPoint</Application>
  <PresentationFormat>Экран (4:3)</PresentationFormat>
  <Paragraphs>153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    Бюджет БЕРЕЗНИКОВского сельского поселения БАРДЫМСКОГО муниципального района на 2019 и плановый период 2020-2021 гг.</vt:lpstr>
      <vt:lpstr>Бюджетный процесс – законодательно регламентированная деятельность по составлению и рассмотрению проекта бюджета, утверждению и исполнению бюджета, контролю за его исполнением, составлению, внешней проверке, рассмотрению и утверждению бюджетной отчётности.                 </vt:lpstr>
      <vt:lpstr>  </vt:lpstr>
      <vt:lpstr>Слайд 4</vt:lpstr>
      <vt:lpstr>Слайд 5</vt:lpstr>
      <vt:lpstr>Слайд 6</vt:lpstr>
      <vt:lpstr>      Структура налоговых и неналоговых доходов бюджета БЕРЕЗНИКОВСКОГО сельского поселения                                                                     тыс.руб.</vt:lpstr>
      <vt:lpstr>     Динамика безвозмездных поступлений</vt:lpstr>
      <vt:lpstr>      Расходы  бюджета Березниковского                        сельского поселения</vt:lpstr>
      <vt:lpstr>                   Динамика расходов бюджета БЕРЕЗНИКОВского                                            сельского поселения                                                        (тыс.руб.)</vt:lpstr>
      <vt:lpstr>                            Структура расходов бюджета БЕРЕЗНИКОВСКОГО                                                       сельского поселения                                                            на 2019 год</vt:lpstr>
      <vt:lpstr>                                     Основные сведения                            о межбюджетных отношениях </vt:lpstr>
      <vt:lpstr>Муниципальная программа «Развитие культуры»</vt:lpstr>
      <vt:lpstr>Муниципальная программа «Развитие ДОРОЖНОГО ХОЗЯЙСТВА»</vt:lpstr>
      <vt:lpstr>Муниципальная программа «БЛАГОУСТРОЙСТВО ТЕРРИТОРИИ БЕРЕЗНИКОВСКОГО СЕЛЬСКОГО ПОСЕЛЕНИЯ»</vt:lpstr>
      <vt:lpstr>                                                              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Красноясыльского сельского поселения Ординского района за 2016 год</dc:title>
  <dc:creator>Lega</dc:creator>
  <cp:lastModifiedBy>Пользователь</cp:lastModifiedBy>
  <cp:revision>180</cp:revision>
  <dcterms:created xsi:type="dcterms:W3CDTF">2017-05-24T17:51:22Z</dcterms:created>
  <dcterms:modified xsi:type="dcterms:W3CDTF">2019-03-12T06:25:26Z</dcterms:modified>
</cp:coreProperties>
</file>