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2" r:id="rId1"/>
  </p:sldMasterIdLst>
  <p:notesMasterIdLst>
    <p:notesMasterId r:id="rId11"/>
  </p:notesMasterIdLst>
  <p:sldIdLst>
    <p:sldId id="276" r:id="rId2"/>
    <p:sldId id="277" r:id="rId3"/>
    <p:sldId id="263" r:id="rId4"/>
    <p:sldId id="264" r:id="rId5"/>
    <p:sldId id="265" r:id="rId6"/>
    <p:sldId id="266" r:id="rId7"/>
    <p:sldId id="267" r:id="rId8"/>
    <p:sldId id="278" r:id="rId9"/>
    <p:sldId id="27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6699"/>
    <a:srgbClr val="CCE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40" autoAdjust="0"/>
  </p:normalViewPr>
  <p:slideViewPr>
    <p:cSldViewPr>
      <p:cViewPr>
        <p:scale>
          <a:sx n="69" d="100"/>
          <a:sy n="69" d="100"/>
        </p:scale>
        <p:origin x="-132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8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3813453351518864E-3"/>
          <c:y val="0.20677779097341675"/>
          <c:w val="0.68905726331333694"/>
          <c:h val="0.7344322853016310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explosion val="1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rPr>
                      <a:t>31%</a:t>
                    </a:r>
                    <a:endParaRPr lang="en-US" dirty="0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rPr>
                      <a:t>69</a:t>
                    </a:r>
                    <a:r>
                      <a:rPr lang="en-US" dirty="0" smtClean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rPr>
                      <a:t>%</a:t>
                    </a:r>
                    <a:endParaRPr lang="en-US" dirty="0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a:endParaRPr>
                  </a:p>
                </c:rich>
              </c:tx>
              <c:showVal val="1"/>
            </c:dLbl>
            <c:delete val="1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0.31000000000000005</c:v>
                </c:pt>
                <c:pt idx="1">
                  <c:v>0.69000000000000017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AE0-4BF0-9ECB-0FC0BC83E4D2}"/>
            </c:ext>
          </c:extLst>
        </c:ser>
      </c:pie3DChart>
    </c:plotArea>
    <c:legend>
      <c:legendPos val="r"/>
      <c:layout>
        <c:manualLayout>
          <c:xMode val="edge"/>
          <c:yMode val="edge"/>
          <c:x val="0.71534617996990157"/>
          <c:y val="0.41592936033927702"/>
          <c:w val="0.2438949202403437"/>
          <c:h val="0.28530079149454962"/>
        </c:manualLayout>
      </c:layout>
      <c:txPr>
        <a:bodyPr/>
        <a:lstStyle/>
        <a:p>
          <a:pPr>
            <a:defRPr>
              <a:solidFill>
                <a:schemeClr val="accent4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9"/>
  <c:chart>
    <c:autoTitleDeleted val="1"/>
    <c:view3D>
      <c:rAngAx val="1"/>
    </c:view3D>
    <c:plotArea>
      <c:layout/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2.7017176288588487E-2"/>
                  <c:y val="-7.0711761193200787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accent4">
                            <a:lumMod val="75000"/>
                          </a:schemeClr>
                        </a:solidFill>
                      </a:rPr>
                      <a:t>10307,4</a:t>
                    </a:r>
                    <a:endParaRPr lang="en-US" dirty="0">
                      <a:solidFill>
                        <a:schemeClr val="accent4">
                          <a:lumMod val="75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2.4915077569997543E-2"/>
                  <c:y val="-6.2343767359182324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accent4">
                            <a:lumMod val="75000"/>
                          </a:schemeClr>
                        </a:solidFill>
                      </a:rPr>
                      <a:t>10015,8</a:t>
                    </a:r>
                    <a:endParaRPr lang="en-US" dirty="0">
                      <a:solidFill>
                        <a:schemeClr val="accent4">
                          <a:lumMod val="75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2.4397396015827362E-2"/>
                  <c:y val="-6.976264790023369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accent4">
                            <a:lumMod val="75000"/>
                          </a:schemeClr>
                        </a:solidFill>
                      </a:rPr>
                      <a:t>5</a:t>
                    </a:r>
                    <a:r>
                      <a:rPr lang="ru-RU" dirty="0" smtClean="0"/>
                      <a:t>203,37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accent4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план 2020г</c:v>
                </c:pt>
                <c:pt idx="1">
                  <c:v>факт 2020г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10307.4</c:v>
                </c:pt>
                <c:pt idx="1">
                  <c:v>10015.799999999997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B2-49FB-8B95-BF40810981DE}"/>
            </c:ext>
          </c:extLst>
        </c:ser>
        <c:shape val="cylinder"/>
        <c:axId val="81290752"/>
        <c:axId val="81292288"/>
        <c:axId val="80530944"/>
      </c:bar3DChart>
      <c:catAx>
        <c:axId val="8129075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>
                <a:solidFill>
                  <a:schemeClr val="accent4">
                    <a:lumMod val="75000"/>
                  </a:schemeClr>
                </a:solidFill>
              </a:defRPr>
            </a:pPr>
            <a:endParaRPr lang="ru-RU"/>
          </a:p>
        </c:txPr>
        <c:crossAx val="81292288"/>
        <c:crosses val="autoZero"/>
        <c:auto val="1"/>
        <c:lblAlgn val="ctr"/>
        <c:lblOffset val="100"/>
      </c:catAx>
      <c:valAx>
        <c:axId val="81292288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81290752"/>
        <c:crosses val="autoZero"/>
        <c:crossBetween val="between"/>
      </c:valAx>
      <c:serAx>
        <c:axId val="80530944"/>
        <c:scaling>
          <c:orientation val="minMax"/>
        </c:scaling>
        <c:delete val="1"/>
        <c:axPos val="b"/>
        <c:tickLblPos val="none"/>
        <c:crossAx val="81292288"/>
        <c:crosses val="autoZero"/>
      </c:ser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explosion val="6"/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accent3">
                            <a:lumMod val="50000"/>
                          </a:schemeClr>
                        </a:solidFill>
                      </a:rPr>
                      <a:t>21</a:t>
                    </a:r>
                    <a:r>
                      <a:rPr lang="en-US" b="1" dirty="0" smtClean="0">
                        <a:solidFill>
                          <a:schemeClr val="accent3">
                            <a:lumMod val="50000"/>
                          </a:schemeClr>
                        </a:solidFill>
                      </a:rPr>
                      <a:t>%</a:t>
                    </a:r>
                    <a:endParaRPr lang="en-US" b="1" dirty="0">
                      <a:solidFill>
                        <a:schemeClr val="accent3">
                          <a:lumMod val="50000"/>
                        </a:schemeClr>
                      </a:solidFill>
                    </a:endParaRPr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b="1">
                    <a:solidFill>
                      <a:schemeClr val="accent3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программы</c:v>
                </c:pt>
                <c:pt idx="1">
                  <c:v>непрограммные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0.79</c:v>
                </c:pt>
                <c:pt idx="1">
                  <c:v>0.21000000000000002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D5-4717-9BBE-B38433A5F694}"/>
            </c:ext>
          </c:extLst>
        </c:ser>
        <c:dLbls>
          <c:showPercent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b="1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b="1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65759915564937321"/>
          <c:y val="0.41730930678819861"/>
          <c:w val="0.29811872754879087"/>
          <c:h val="0.16172758639777121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44514-81D2-4D03-83E1-89ABBA271674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103F0-6F9A-4D57-9B90-474E3341A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03F0-6F9A-4D57-9B90-474E3341A48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Отчет об исполнении бюджета</a:t>
            </a:r>
            <a:br>
              <a:rPr lang="ru-RU" sz="2400" b="1" dirty="0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400" b="1" dirty="0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2400" b="1" dirty="0" err="1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Шермейского</a:t>
            </a:r>
            <a:r>
              <a:rPr lang="ru-RU" sz="2400" b="1" dirty="0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сельского поселения </a:t>
            </a:r>
            <a:r>
              <a:rPr lang="ru-RU" sz="2400" b="1" dirty="0" err="1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Бардымского</a:t>
            </a:r>
            <a:r>
              <a:rPr lang="ru-RU" sz="2400" b="1" dirty="0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муниципального района Пермского края за 2020 год</a:t>
            </a:r>
            <a:endParaRPr lang="ru-RU" sz="2400" b="1" dirty="0">
              <a:ln w="1905"/>
              <a:solidFill>
                <a:schemeClr val="accent4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pic>
        <p:nvPicPr>
          <p:cNvPr id="9218" name="Picture 2" descr="https://im0-tub-ru.yandex.net/i?id=d5660f11b281e1f902e52d7edf6dc407-l&amp;n=1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2737380"/>
            <a:ext cx="5208587" cy="3472391"/>
          </a:xfrm>
          <a:prstGeom prst="rect">
            <a:avLst/>
          </a:prstGeom>
          <a:solidFill>
            <a:schemeClr val="accent2"/>
          </a:solidFill>
          <a:ln w="19050"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1988840"/>
            <a:ext cx="8712968" cy="4320520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Виды доходов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бюджета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476672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Что такое бюджет? </a:t>
            </a:r>
          </a:p>
          <a:p>
            <a:pPr algn="ctr"/>
            <a:r>
              <a:rPr lang="ru-RU" u="sng" dirty="0" smtClean="0">
                <a:solidFill>
                  <a:schemeClr val="accent4">
                    <a:lumMod val="75000"/>
                  </a:schemeClr>
                </a:solidFill>
              </a:rPr>
              <a:t>Бюджет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– это план доходов и расходов</a:t>
            </a:r>
          </a:p>
          <a:p>
            <a:pPr algn="ctr"/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ru-RU" u="sng" dirty="0" smtClean="0">
                <a:solidFill>
                  <a:schemeClr val="accent4">
                    <a:lumMod val="75000"/>
                  </a:schemeClr>
                </a:solidFill>
              </a:rPr>
              <a:t>Доходы бюджета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– поступающие в бюджет денежные средства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660232" y="2132856"/>
            <a:ext cx="2232248" cy="2736304"/>
          </a:xfrm>
          <a:prstGeom prst="roundRect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u="sng" dirty="0" smtClean="0">
                <a:solidFill>
                  <a:srgbClr val="7030A0"/>
                </a:solidFill>
              </a:rPr>
              <a:t>Неналоговые доходы</a:t>
            </a:r>
            <a:r>
              <a:rPr lang="ru-RU" sz="1200" dirty="0" smtClean="0">
                <a:solidFill>
                  <a:srgbClr val="7030A0"/>
                </a:solidFill>
              </a:rPr>
              <a:t> – доходы от сдачи в аренду имущества, находящегося в муниципальной собственности, в т.ч. аренда земли, продажа имущества, от эксплуатации дорог местного значения, от штрафных санкций</a:t>
            </a:r>
            <a:endParaRPr lang="ru-RU" sz="1200" dirty="0">
              <a:solidFill>
                <a:srgbClr val="7030A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2132856"/>
            <a:ext cx="2232248" cy="2736304"/>
          </a:xfrm>
          <a:prstGeom prst="roundRect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u="sng" dirty="0" smtClean="0">
                <a:solidFill>
                  <a:srgbClr val="7030A0"/>
                </a:solidFill>
              </a:rPr>
              <a:t>Налоговые доходы</a:t>
            </a:r>
            <a:r>
              <a:rPr lang="ru-RU" sz="1200" dirty="0" smtClean="0">
                <a:solidFill>
                  <a:srgbClr val="7030A0"/>
                </a:solidFill>
              </a:rPr>
              <a:t>  - налоги от юридических и физических лиц, предусмотренные налоговым законодательством (налог на доходы физических лиц, земельный налог, налог на  имущество физических лиц и другие)</a:t>
            </a:r>
            <a:endParaRPr lang="ru-RU" sz="1200" dirty="0">
              <a:solidFill>
                <a:srgbClr val="7030A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43808" y="4581128"/>
            <a:ext cx="3672408" cy="1872208"/>
          </a:xfrm>
          <a:prstGeom prst="roundRect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u="sng" dirty="0" smtClean="0">
                <a:solidFill>
                  <a:srgbClr val="7030A0"/>
                </a:solidFill>
              </a:rPr>
              <a:t>Безвозмездные поступления</a:t>
            </a:r>
            <a:r>
              <a:rPr lang="ru-RU" sz="1200" dirty="0" smtClean="0">
                <a:solidFill>
                  <a:srgbClr val="7030A0"/>
                </a:solidFill>
              </a:rPr>
              <a:t> – средства, поступающие в бюджет на безвозвратной и безвозмездной основе (межбюджетные трансферты в виде дотаций, субсидий, субвенций), а так же добровольные пожертвования от физических и юридических лиц</a:t>
            </a:r>
            <a:endParaRPr lang="ru-RU" sz="1200" dirty="0">
              <a:solidFill>
                <a:srgbClr val="7030A0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 rot="16200000">
            <a:off x="4247964" y="3609020"/>
            <a:ext cx="792088" cy="1152128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2555776" y="2852936"/>
            <a:ext cx="792088" cy="1152128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0800000">
            <a:off x="5868144" y="2924944"/>
            <a:ext cx="792088" cy="1152128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704856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>
                <a:solidFill>
                  <a:schemeClr val="tx2"/>
                </a:solidFill>
              </a:rPr>
              <a:t>      </a:t>
            </a:r>
            <a:r>
              <a:rPr lang="ru-RU" sz="27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  <a:ea typeface="Cambria" pitchFamily="18" charset="0"/>
              </a:rPr>
              <a:t>Структура налоговых и неналоговых доходов </a:t>
            </a:r>
            <a:r>
              <a:rPr lang="ru-RU" sz="27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  <a:ea typeface="Cambria" pitchFamily="18" charset="0"/>
              </a:rPr>
              <a:t>бюджета</a:t>
            </a:r>
            <a:r>
              <a:rPr lang="ru-RU" sz="27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  <a:ea typeface="Cambria" pitchFamily="18" charset="0"/>
              </a:rPr>
              <a:t> </a:t>
            </a:r>
            <a:r>
              <a:rPr lang="ru-RU" sz="27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  <a:ea typeface="Cambria" pitchFamily="18" charset="0"/>
              </a:rPr>
              <a:t>Шермейского</a:t>
            </a:r>
            <a:r>
              <a:rPr lang="ru-RU" sz="27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  <a:ea typeface="Cambria" pitchFamily="18" charset="0"/>
              </a:rPr>
              <a:t> сельского                поселения                      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  </a:t>
            </a:r>
            <a:r>
              <a:rPr lang="ru-RU" sz="1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тыс.руб</a:t>
            </a:r>
            <a:r>
              <a:rPr lang="ru-RU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18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844824"/>
            <a:ext cx="8208912" cy="446449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/>
              <a:t>              20                                                                         </a:t>
            </a:r>
            <a:r>
              <a:rPr lang="ru-RU" sz="1600" dirty="0" smtClean="0"/>
              <a:t>                                                                                            </a:t>
            </a: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       </a:t>
            </a:r>
            <a:endParaRPr lang="ru-RU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611560" y="1700808"/>
            <a:ext cx="1800200" cy="1008112"/>
          </a:xfrm>
          <a:prstGeom prst="wedgeRoundRectCallout">
            <a:avLst>
              <a:gd name="adj1" fmla="val -22372"/>
              <a:gd name="adj2" fmla="val 50565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</a:rPr>
              <a:t>Налоговые и 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</a:rPr>
              <a:t>неналоговые доходы (всего)</a:t>
            </a: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3635896" y="1700808"/>
            <a:ext cx="1706488" cy="900680"/>
          </a:xfrm>
          <a:prstGeom prst="wedgeRoundRectCallout">
            <a:avLst>
              <a:gd name="adj1" fmla="val -23268"/>
              <a:gd name="adj2" fmla="val 48655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</a:rPr>
              <a:t>Налоговые                                                                    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</a:rPr>
              <a:t> доходы</a:t>
            </a: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6444208" y="1700808"/>
            <a:ext cx="1706488" cy="1008112"/>
          </a:xfrm>
          <a:prstGeom prst="wedgeRoundRectCallout">
            <a:avLst>
              <a:gd name="adj1" fmla="val -18398"/>
              <a:gd name="adj2" fmla="val 48257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</a:rPr>
              <a:t>Неналоговые доходы           </a:t>
            </a: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683568" y="4149080"/>
          <a:ext cx="7992888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Стрелка вправо 7"/>
          <p:cNvSpPr/>
          <p:nvPr/>
        </p:nvSpPr>
        <p:spPr>
          <a:xfrm rot="5400000">
            <a:off x="1259632" y="2492896"/>
            <a:ext cx="432048" cy="100811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4283968" y="2420888"/>
            <a:ext cx="432048" cy="100811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5400000">
            <a:off x="7164288" y="2492896"/>
            <a:ext cx="432048" cy="100811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71600" y="328498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1542,8</a:t>
            </a:r>
            <a:endParaRPr lang="ru-RU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39952" y="3212976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480,5</a:t>
            </a:r>
            <a:endParaRPr lang="ru-RU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48264" y="321297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1062,3</a:t>
            </a:r>
            <a:endParaRPr lang="ru-RU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488832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rgbClr val="FF6699"/>
                </a:solidFill>
              </a:rPr>
              <a:t>     </a:t>
            </a:r>
            <a:r>
              <a:rPr lang="ru-RU" sz="31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  <a:ea typeface="Cambria" pitchFamily="18" charset="0"/>
                <a:cs typeface="Arial" pitchFamily="34" charset="0"/>
              </a:rPr>
              <a:t>Динамика безвозмездных </a:t>
            </a:r>
            <a:r>
              <a:rPr lang="ru-RU" sz="31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  <a:ea typeface="Cambria" pitchFamily="18" charset="0"/>
                <a:cs typeface="Arial" pitchFamily="34" charset="0"/>
              </a:rPr>
              <a:t>поступлений</a:t>
            </a:r>
            <a:r>
              <a:rPr lang="ru-RU" sz="31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  <a:ea typeface="Cambria" pitchFamily="18" charset="0"/>
                <a:cs typeface="Arial" pitchFamily="34" charset="0"/>
              </a:rPr>
              <a:t/>
            </a:r>
            <a:br>
              <a:rPr lang="ru-RU" sz="31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  <a:ea typeface="Cambria" pitchFamily="18" charset="0"/>
                <a:cs typeface="Arial" pitchFamily="34" charset="0"/>
              </a:rPr>
            </a:br>
            <a:r>
              <a:rPr lang="ru-RU" sz="31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  <a:ea typeface="Cambria" pitchFamily="18" charset="0"/>
                <a:cs typeface="Arial" pitchFamily="34" charset="0"/>
              </a:rPr>
              <a:t>                     </a:t>
            </a:r>
            <a:r>
              <a:rPr lang="ru-RU" sz="1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  <a:ea typeface="Cambria" pitchFamily="18" charset="0"/>
                <a:cs typeface="Arial" pitchFamily="34" charset="0"/>
              </a:rPr>
              <a:t>тыс. руб.</a:t>
            </a:r>
            <a:endParaRPr lang="ru-RU" sz="3100" b="1" dirty="0">
              <a:solidFill>
                <a:schemeClr val="accent2">
                  <a:lumMod val="20000"/>
                  <a:lumOff val="80000"/>
                </a:schemeClr>
              </a:solidFill>
              <a:latin typeface="Comic Sans MS" pitchFamily="66" charset="0"/>
              <a:ea typeface="Cambria" pitchFamily="18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55576" y="1484784"/>
          <a:ext cx="763284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239000" cy="80470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Расходы  бюджета </a:t>
            </a:r>
            <a:r>
              <a:rPr lang="ru-RU" sz="28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Шермейского</a:t>
            </a:r>
            <a:r>
              <a:rPr lang="ru-RU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</a:t>
            </a:r>
            <a:br>
              <a:rPr lang="ru-RU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сельского поселения</a:t>
            </a:r>
            <a:endParaRPr lang="ru-RU" sz="2800" b="1" dirty="0">
              <a:solidFill>
                <a:schemeClr val="accent2">
                  <a:lumMod val="20000"/>
                  <a:lumOff val="8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756084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    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местного бюджета-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денежные средства, направляемые на финансовое обеспечение задач и функций органов местного самоуправления.</a:t>
            </a:r>
          </a:p>
          <a:p>
            <a:pPr>
              <a:buNone/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Расходы бюджета </a:t>
            </a:r>
            <a:r>
              <a:rPr lang="ru-RU" sz="18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Шермейского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 формируются по отдельным направлениям необходимым для исполнения полномочий органов местного самоуправления сельского поселения в соответствии с Федеральным законом от 06.10.2003г № 131-ФЗ «Об общих принципах организации местного самоуправления в Российской Федерации»</a:t>
            </a:r>
          </a:p>
          <a:p>
            <a:pPr>
              <a:buNone/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Расходы бюджета сельского поселения классифицируются:</a:t>
            </a:r>
          </a:p>
          <a:p>
            <a:pPr>
              <a:buNone/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по разделам и подразделам;</a:t>
            </a:r>
          </a:p>
          <a:p>
            <a:pPr>
              <a:buNone/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по целевым статьям(муниципальным </a:t>
            </a:r>
          </a:p>
          <a:p>
            <a:pPr>
              <a:buNone/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программам и непрограммным направлениям)</a:t>
            </a:r>
          </a:p>
          <a:p>
            <a:pPr>
              <a:buNone/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группам и подгруппам видов расходов.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568952" cy="360040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 </a:t>
            </a:r>
            <a:r>
              <a:rPr lang="ru-RU" sz="2400" dirty="0" smtClean="0"/>
              <a:t>  </a:t>
            </a:r>
            <a:r>
              <a:rPr 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itchFamily="66" charset="0"/>
              </a:rPr>
              <a:t>Исполнение расходов бюджета </a:t>
            </a:r>
            <a:r>
              <a:rPr lang="ru-RU" sz="24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itchFamily="66" charset="0"/>
              </a:rPr>
              <a:t>Шермейского</a:t>
            </a:r>
            <a:r>
              <a:rPr 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itchFamily="66" charset="0"/>
              </a:rPr>
              <a:t> </a:t>
            </a:r>
            <a:r>
              <a:rPr 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itchFamily="66" charset="0"/>
              </a:rPr>
              <a:t>сельского </a:t>
            </a:r>
            <a:r>
              <a:rPr 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itchFamily="66" charset="0"/>
              </a:rPr>
              <a:t>поселения </a:t>
            </a:r>
            <a:r>
              <a:rPr 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itchFamily="66" charset="0"/>
              </a:rPr>
              <a:t>за 2020 </a:t>
            </a:r>
            <a:r>
              <a:rPr 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itchFamily="66" charset="0"/>
              </a:rPr>
              <a:t>год</a:t>
            </a:r>
            <a:br>
              <a:rPr 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itchFamily="66" charset="0"/>
              </a:rPr>
              <a:t> </a:t>
            </a:r>
            <a:r>
              <a:rPr 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itchFamily="66" charset="0"/>
              </a:rPr>
              <a:t>               </a:t>
            </a:r>
            <a:r>
              <a:rPr lang="ru-RU" sz="1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itchFamily="66" charset="0"/>
              </a:rPr>
              <a:t>тыс.руб.</a:t>
            </a:r>
            <a:r>
              <a:rPr 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itchFamily="66" charset="0"/>
              </a:rPr>
              <a:t/>
            </a:r>
            <a:br>
              <a:rPr lang="ru-RU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itchFamily="66" charset="0"/>
              </a:rPr>
            </a:br>
            <a:endParaRPr lang="ru-RU" sz="2400" b="1" dirty="0">
              <a:solidFill>
                <a:schemeClr val="accent3">
                  <a:lumMod val="20000"/>
                  <a:lumOff val="80000"/>
                </a:schemeClr>
              </a:solidFill>
              <a:latin typeface="Comic Sans MS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700808"/>
          <a:ext cx="8424936" cy="423791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729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4397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902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8307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3468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14978">
                <a:tc>
                  <a:txBody>
                    <a:bodyPr/>
                    <a:lstStyle/>
                    <a:p>
                      <a:endParaRPr lang="ru-RU" sz="12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Раздел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 Наименование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           </a:t>
                      </a: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  Утверждено   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Исполнено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% исполнения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всего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11918,9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11643,6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97,7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0100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Общегосударственные вопросы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1456,3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1326,3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91,1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0200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Национальная оборона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99,2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99,2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88934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0300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Национальная безопасность и правоохранительная деятельность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1014,0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1012,9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0400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Национальная экономика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415,8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363,8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87,5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0500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Жилищно-коммунальное хозяйство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6269,2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6177,0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98,5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0800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Культура , кинематография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2659,3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2659,3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0900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Здравоохранение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931224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/>
              <a:t>    </a:t>
            </a:r>
            <a:r>
              <a:rPr lang="ru-RU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66" charset="0"/>
                <a:cs typeface="Segoe UI Light" pitchFamily="34" charset="0"/>
              </a:rPr>
              <a:t>Структура </a:t>
            </a:r>
            <a:r>
              <a:rPr lang="ru-RU" sz="2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66" charset="0"/>
                <a:cs typeface="Segoe UI Light" pitchFamily="34" charset="0"/>
              </a:rPr>
              <a:t>расходов бюджета </a:t>
            </a:r>
            <a:r>
              <a:rPr lang="ru-RU" sz="28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66" charset="0"/>
                <a:cs typeface="Segoe UI Light" pitchFamily="34" charset="0"/>
              </a:rPr>
              <a:t>Шермейского</a:t>
            </a:r>
            <a:r>
              <a:rPr lang="ru-RU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66" charset="0"/>
                <a:cs typeface="Segoe UI Light" pitchFamily="34" charset="0"/>
              </a:rPr>
              <a:t> </a:t>
            </a:r>
            <a:r>
              <a:rPr lang="ru-RU" sz="2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66" charset="0"/>
                <a:cs typeface="Segoe UI Light" pitchFamily="34" charset="0"/>
              </a:rPr>
              <a:t/>
            </a:r>
            <a:br>
              <a:rPr lang="ru-RU" sz="2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66" charset="0"/>
                <a:cs typeface="Segoe UI Light" pitchFamily="34" charset="0"/>
              </a:rPr>
            </a:br>
            <a:r>
              <a:rPr lang="ru-RU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66" charset="0"/>
                <a:cs typeface="Segoe UI Light" pitchFamily="34" charset="0"/>
              </a:rPr>
              <a:t> сельского поселения </a:t>
            </a:r>
            <a:r>
              <a:rPr lang="ru-RU" sz="2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66" charset="0"/>
                <a:cs typeface="Segoe UI Light" pitchFamily="34" charset="0"/>
              </a:rPr>
              <a:t>на </a:t>
            </a:r>
            <a:r>
              <a:rPr lang="ru-RU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66" charset="0"/>
                <a:cs typeface="Segoe UI Light" pitchFamily="34" charset="0"/>
              </a:rPr>
              <a:t>2020 </a:t>
            </a:r>
            <a:r>
              <a:rPr lang="ru-RU" sz="2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66" charset="0"/>
                <a:cs typeface="Segoe UI Light" pitchFamily="34" charset="0"/>
              </a:rPr>
              <a:t>год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827584" y="1988840"/>
          <a:ext cx="7560840" cy="4335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9592" y="2132856"/>
            <a:ext cx="7488832" cy="72008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25000"/>
                  </a:schemeClr>
                </a:solidFill>
              </a:rPr>
              <a:t>Доходы  11558,6 тыс. руб.</a:t>
            </a:r>
            <a:endParaRPr lang="ru-RU" dirty="0">
              <a:solidFill>
                <a:schemeClr val="bg1">
                  <a:lumMod val="2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476672"/>
            <a:ext cx="8064896" cy="936104"/>
          </a:xfrm>
          <a:prstGeom prst="rect">
            <a:avLst/>
          </a:prstGeom>
        </p:spPr>
        <p:style>
          <a:lnRef idx="1">
            <a:schemeClr val="accent1"/>
          </a:lnRef>
          <a:fillRef idx="1002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Исполнение основных показателей бюджета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Шермейского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сельского поселения за 2020 год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3573016"/>
            <a:ext cx="7488832" cy="72008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25000"/>
                  </a:schemeClr>
                </a:solidFill>
              </a:rPr>
              <a:t>Расходы  11643,6 тыс. руб.  </a:t>
            </a:r>
            <a:endParaRPr lang="ru-RU" dirty="0">
              <a:solidFill>
                <a:schemeClr val="bg1">
                  <a:lumMod val="2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4941168"/>
            <a:ext cx="7488832" cy="93610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25000"/>
                  </a:schemeClr>
                </a:solidFill>
              </a:rPr>
              <a:t>Превышение расходов над доходами</a:t>
            </a:r>
          </a:p>
          <a:p>
            <a:pPr algn="ctr"/>
            <a:r>
              <a:rPr lang="ru-RU" smtClean="0">
                <a:solidFill>
                  <a:schemeClr val="bg1">
                    <a:lumMod val="25000"/>
                  </a:schemeClr>
                </a:solidFill>
              </a:rPr>
              <a:t>(дефицит</a:t>
            </a:r>
            <a:r>
              <a:rPr lang="ru-RU" dirty="0" smtClean="0">
                <a:solidFill>
                  <a:schemeClr val="bg1">
                    <a:lumMod val="25000"/>
                  </a:schemeClr>
                </a:solidFill>
              </a:rPr>
              <a:t>) </a:t>
            </a:r>
          </a:p>
          <a:p>
            <a:pPr algn="ctr"/>
            <a:r>
              <a:rPr lang="ru-RU" dirty="0" smtClean="0">
                <a:solidFill>
                  <a:schemeClr val="bg1">
                    <a:lumMod val="25000"/>
                  </a:schemeClr>
                </a:solidFill>
              </a:rPr>
              <a:t>85,0 тыс. руб.</a:t>
            </a:r>
            <a:endParaRPr lang="ru-RU" dirty="0">
              <a:solidFill>
                <a:schemeClr val="bg1">
                  <a:lumMod val="25000"/>
                </a:schemeClr>
              </a:solidFill>
            </a:endParaRPr>
          </a:p>
        </p:txBody>
      </p:sp>
      <p:cxnSp>
        <p:nvCxnSpPr>
          <p:cNvPr id="11" name="Shape 10"/>
          <p:cNvCxnSpPr>
            <a:stCxn id="6" idx="1"/>
            <a:endCxn id="6" idx="3"/>
          </p:cNvCxnSpPr>
          <p:nvPr/>
        </p:nvCxnSpPr>
        <p:spPr>
          <a:xfrm rot="10800000" flipH="1">
            <a:off x="899592" y="249289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hape 21"/>
          <p:cNvCxnSpPr/>
          <p:nvPr/>
        </p:nvCxnSpPr>
        <p:spPr>
          <a:xfrm rot="10800000" flipH="1">
            <a:off x="899592" y="393305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/>
          <p:nvPr/>
        </p:nvCxnSpPr>
        <p:spPr>
          <a:xfrm rot="10800000" flipH="1">
            <a:off x="971600" y="5445224"/>
            <a:ext cx="7488832" cy="12700"/>
          </a:xfrm>
          <a:prstGeom prst="bentConnector5">
            <a:avLst>
              <a:gd name="adj1" fmla="val -3053"/>
              <a:gd name="adj2" fmla="val -5510490"/>
              <a:gd name="adj3" fmla="val 103423"/>
            </a:avLst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itchFamily="66" charset="0"/>
              </a:rPr>
              <a:t>Спасибо за внимание</a:t>
            </a:r>
            <a:endParaRPr lang="ru-RU" sz="4800" b="1" dirty="0">
              <a:solidFill>
                <a:schemeClr val="accent2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Другая 2">
      <a:dk1>
        <a:srgbClr val="D4E1ED"/>
      </a:dk1>
      <a:lt1>
        <a:srgbClr val="F8E5DA"/>
      </a:lt1>
      <a:dk2>
        <a:srgbClr val="AFCAC4"/>
      </a:dk2>
      <a:lt2>
        <a:srgbClr val="EBDDC3"/>
      </a:lt2>
      <a:accent1>
        <a:srgbClr val="94B6D2"/>
      </a:accent1>
      <a:accent2>
        <a:srgbClr val="7AA89D"/>
      </a:accent2>
      <a:accent3>
        <a:srgbClr val="A5AB81"/>
      </a:accent3>
      <a:accent4>
        <a:srgbClr val="395750"/>
      </a:accent4>
      <a:accent5>
        <a:srgbClr val="7BA79D"/>
      </a:accent5>
      <a:accent6>
        <a:srgbClr val="968C8C"/>
      </a:accent6>
      <a:hlink>
        <a:srgbClr val="716767"/>
      </a:hlink>
      <a:folHlink>
        <a:srgbClr val="84A9CB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2447</TotalTime>
  <Words>370</Words>
  <Application>Microsoft Office PowerPoint</Application>
  <PresentationFormat>Экран (4:3)</PresentationFormat>
  <Paragraphs>101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Отчет об исполнении бюджета  Шермейского сельского поселения Бардымского муниципального района Пермского края за 2020 год</vt:lpstr>
      <vt:lpstr>Слайд 2</vt:lpstr>
      <vt:lpstr>      Структура налоговых и неналоговых доходов бюджета Шермейского сельского                поселения                         тыс.руб.</vt:lpstr>
      <vt:lpstr>     Динамика безвозмездных поступлений                      тыс. руб.</vt:lpstr>
      <vt:lpstr>Расходы  бюджета Шермейского  сельского поселения</vt:lpstr>
      <vt:lpstr>   Исполнение расходов бюджета Шермейского сельского поселения за 2020 год                 тыс.руб. </vt:lpstr>
      <vt:lpstr>    Структура расходов бюджета Шермейского   сельского поселения на 2020 год</vt:lpstr>
      <vt:lpstr>Слайд 8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Красноясыльского сельского поселения Ординского района за 2016 год</dc:title>
  <dc:creator>Lega</dc:creator>
  <cp:lastModifiedBy>Пользователь</cp:lastModifiedBy>
  <cp:revision>258</cp:revision>
  <dcterms:created xsi:type="dcterms:W3CDTF">2017-05-24T17:51:22Z</dcterms:created>
  <dcterms:modified xsi:type="dcterms:W3CDTF">2021-04-13T09:50:02Z</dcterms:modified>
</cp:coreProperties>
</file>