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0" r:id="rId3"/>
    <p:sldId id="261" r:id="rId4"/>
    <p:sldId id="262" r:id="rId5"/>
    <p:sldId id="277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A58"/>
    <a:srgbClr val="5A92C4"/>
    <a:srgbClr val="3779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562696737399562E-2"/>
          <c:y val="0.1050716587045884"/>
          <c:w val="0.61277074538014309"/>
          <c:h val="0.74120308471472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E0-4BF0-9ECB-0FC0BC83E4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Столбец12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налоговые</c:v>
                </c:pt>
                <c:pt idx="1">
                  <c:v>неналоговые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898668579918986E-3"/>
          <c:y val="0"/>
          <c:w val="0.99011013314200802"/>
          <c:h val="1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2966222859972985E-2"/>
                  <c:y val="-6.760846017109209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4714,70</a:t>
                    </a:r>
                    <a:endParaRPr lang="ru-RU" b="1" dirty="0" smtClean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2.4651030837843414E-2"/>
                  <c:y val="-8.177121733948752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4150,65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2.6225756661958196E-2"/>
                  <c:y val="-8.04350863372083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4146,79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план 2020г</c:v>
                </c:pt>
                <c:pt idx="1">
                  <c:v>план 2021г</c:v>
                </c:pt>
                <c:pt idx="2">
                  <c:v>план 2022г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4714.7</c:v>
                </c:pt>
                <c:pt idx="1">
                  <c:v>4150.6499999999996</c:v>
                </c:pt>
                <c:pt idx="2">
                  <c:v>4409.84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3B2-49FB-8B95-BF40810981DE}"/>
            </c:ext>
          </c:extLst>
        </c:ser>
        <c:dLbls>
          <c:showVal val="1"/>
        </c:dLbls>
        <c:gapWidth val="75"/>
        <c:shape val="cylinder"/>
        <c:axId val="133300224"/>
        <c:axId val="133301760"/>
        <c:axId val="0"/>
      </c:bar3DChart>
      <c:catAx>
        <c:axId val="133300224"/>
        <c:scaling>
          <c:orientation val="minMax"/>
        </c:scaling>
        <c:delete val="1"/>
        <c:axPos val="b"/>
        <c:numFmt formatCode="General" sourceLinked="0"/>
        <c:majorTickMark val="none"/>
        <c:tickLblPos val="none"/>
        <c:crossAx val="133301760"/>
        <c:crosses val="autoZero"/>
        <c:auto val="1"/>
        <c:lblAlgn val="ctr"/>
        <c:lblOffset val="100"/>
      </c:catAx>
      <c:valAx>
        <c:axId val="133301760"/>
        <c:scaling>
          <c:orientation val="minMax"/>
        </c:scaling>
        <c:axPos val="l"/>
        <c:numFmt formatCode="General" sourceLinked="1"/>
        <c:majorTickMark val="none"/>
        <c:tickLblPos val="none"/>
        <c:crossAx val="133300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77969062627517"/>
          <c:y val="0.91686010297580778"/>
          <c:w val="0.66440618747449665"/>
          <c:h val="8.3139897024192222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</c:v>
                </c:pt>
                <c:pt idx="1">
                  <c:v>непрограммные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D5-4717-9BBE-B38433A5F694}"/>
            </c:ext>
          </c:extLst>
        </c:ser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20688"/>
            <a:ext cx="6336704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Бюджет </a:t>
            </a:r>
            <a:r>
              <a:rPr lang="ru-RU" sz="2700" b="1" dirty="0" err="1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Шермейского</a:t>
            </a:r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 сельского поселения </a:t>
            </a:r>
            <a:r>
              <a:rPr lang="ru-RU" sz="2700" b="1" dirty="0" err="1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Бардымского</a:t>
            </a:r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  муниципального района Пермского края на </a:t>
            </a:r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20</a:t>
            </a:r>
            <a:r>
              <a:rPr lang="en-US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20</a:t>
            </a:r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и плановый период </a:t>
            </a:r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202</a:t>
            </a:r>
            <a:r>
              <a:rPr lang="en-US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-202</a:t>
            </a:r>
            <a:r>
              <a:rPr lang="en-US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ru-RU" sz="2700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924944"/>
            <a:ext cx="3672408" cy="5760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10000"/>
                    <a:lumOff val="90000"/>
                  </a:schemeClr>
                </a:solidFill>
              </a:rPr>
              <a:t>Бюджет для граждан</a:t>
            </a:r>
          </a:p>
        </p:txBody>
      </p:sp>
      <p:pic>
        <p:nvPicPr>
          <p:cNvPr id="4098" name="Picture 2" descr="http://www.bankgorodov.ru/system/img.php?f=/public//photos/coa/308181_bi.png&amp;w=172&amp;h=30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620688"/>
            <a:ext cx="1440160" cy="1368152"/>
          </a:xfrm>
          <a:prstGeom prst="rect">
            <a:avLst/>
          </a:prstGeom>
          <a:noFill/>
        </p:spPr>
      </p:pic>
      <p:pic>
        <p:nvPicPr>
          <p:cNvPr id="4" name="Picture 2" descr="http://orda.permarea.ru/upload/pages/11437/image_1362538724.jpe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664" y="3655568"/>
            <a:ext cx="3620288" cy="2715216"/>
          </a:xfrm>
          <a:prstGeom prst="rect">
            <a:avLst/>
          </a:prstGeom>
          <a:noFill/>
        </p:spPr>
      </p:pic>
      <p:pic>
        <p:nvPicPr>
          <p:cNvPr id="6" name="Рисунок 5" descr="http://static.panoramio.com/photos/large/79159162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040" y="3645024"/>
            <a:ext cx="35283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                   </a:t>
            </a: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31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Шермейского</a:t>
            </a: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1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b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772815"/>
          <a:ext cx="8496944" cy="48674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859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8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0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58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1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0154">
                <a:tc>
                  <a:txBody>
                    <a:bodyPr/>
                    <a:lstStyle/>
                    <a:p>
                      <a:r>
                        <a:rPr lang="ru-RU" sz="1200" dirty="0"/>
                        <a:t>Раздел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                                     Наименование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200" dirty="0"/>
                        <a:t>Решение</a:t>
                      </a:r>
                      <a:r>
                        <a:rPr lang="ru-RU" sz="1200" baseline="0" dirty="0"/>
                        <a:t> Совета депутатов </a:t>
                      </a:r>
                      <a:r>
                        <a:rPr lang="ru-RU" sz="1200" baseline="0" dirty="0" err="1" smtClean="0"/>
                        <a:t>Шермейского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/>
                        <a:t>сельского поселения </a:t>
                      </a:r>
                      <a:r>
                        <a:rPr lang="ru-RU" sz="1200" baseline="0" dirty="0" smtClean="0"/>
                        <a:t> от              №    </a:t>
                      </a:r>
                      <a:r>
                        <a:rPr lang="ru-RU" sz="1200" baseline="0" dirty="0"/>
                        <a:t>«О бюджете </a:t>
                      </a:r>
                      <a:r>
                        <a:rPr lang="ru-RU" sz="1200" baseline="0" dirty="0" err="1" smtClean="0"/>
                        <a:t>Шермейского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/>
                        <a:t>сельского поселения на </a:t>
                      </a:r>
                      <a:r>
                        <a:rPr lang="ru-RU" sz="1200" baseline="0" dirty="0" smtClean="0"/>
                        <a:t>2020-2022 </a:t>
                      </a:r>
                      <a:r>
                        <a:rPr lang="ru-RU" sz="1200" baseline="0" dirty="0"/>
                        <a:t>годы»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476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2020г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2022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6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5289,70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4600,35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4734,34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9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1653,79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859,10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859,10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2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94,90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693,72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1172,57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1172,57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6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508,10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322,00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6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592,29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463,48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592,27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6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Культура 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1747,60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1687,30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1687,30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6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6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689,35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555,36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0064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931224" cy="1080120"/>
          </a:xfrm>
        </p:spPr>
        <p:txBody>
          <a:bodyPr>
            <a:noAutofit/>
          </a:bodyPr>
          <a:lstStyle/>
          <a:p>
            <a:r>
              <a:rPr lang="ru-RU" sz="2400" b="1" dirty="0"/>
              <a:t>                           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Шермейского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сельского поселения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на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19256" cy="433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268760"/>
            <a:ext cx="828092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1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Основные сведения  </a:t>
            </a:r>
            <a:br>
              <a:rPr lang="ru-RU" altLang="ru-RU" sz="31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b="1" kern="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 межбюджетных отношениях</a:t>
            </a:r>
            <a: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5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AutoShape 8"/>
          <p:cNvSpPr>
            <a:spLocks noGrp="1" noChangeArrowheads="1"/>
          </p:cNvSpPr>
          <p:nvPr>
            <p:ph idx="1"/>
          </p:nvPr>
        </p:nvSpPr>
        <p:spPr bwMode="auto">
          <a:xfrm>
            <a:off x="2555776" y="2420888"/>
            <a:ext cx="3960440" cy="2016224"/>
          </a:xfrm>
          <a:prstGeom prst="octagon">
            <a:avLst>
              <a:gd name="adj" fmla="val 2928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altLang="ru-RU" sz="1400" b="1" i="1" dirty="0"/>
              <a:t>Межбюджетные трансферты</a:t>
            </a:r>
            <a:r>
              <a:rPr lang="ru-RU" altLang="ru-RU" sz="1400" dirty="0"/>
              <a:t> –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это средства,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предоставляемые одним бюджетом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бюджетной системы Российской Федерации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другому бюджету бюджетной системы </a:t>
            </a:r>
          </a:p>
          <a:p>
            <a:pPr algn="ctr">
              <a:buNone/>
            </a:pPr>
            <a:r>
              <a:rPr lang="ru-RU" altLang="ru-RU" sz="1400" dirty="0">
                <a:latin typeface="+mn-lt"/>
              </a:rPr>
              <a:t>Российской Федерации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827584" y="4725144"/>
            <a:ext cx="3313063" cy="183802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Субвенции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Subvenire</a:t>
            </a:r>
            <a:r>
              <a:rPr lang="ru-RU" sz="1400" dirty="0"/>
              <a:t>" –</a:t>
            </a:r>
            <a:r>
              <a:rPr lang="en-US" sz="1400" dirty="0"/>
              <a:t> </a:t>
            </a:r>
            <a:r>
              <a:rPr lang="ru-RU" sz="1400" dirty="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412776"/>
            <a:ext cx="849694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1600" b="1" i="1" u="sng" kern="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Межбюджетные отношения</a:t>
            </a:r>
            <a:r>
              <a:rPr lang="ru-RU" altLang="ru-RU" sz="1600" u="sng" kern="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ru-RU" altLang="ru-RU" sz="1600" kern="0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79512" y="2060848"/>
            <a:ext cx="2232248" cy="2376264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Дотации</a:t>
            </a:r>
            <a:r>
              <a:rPr lang="ru-RU" sz="1400" i="1" dirty="0">
                <a:solidFill>
                  <a:schemeClr val="tx1"/>
                </a:solidFill>
              </a:rPr>
              <a:t> (</a:t>
            </a:r>
            <a:r>
              <a:rPr lang="ru-RU" sz="1400" dirty="0">
                <a:solidFill>
                  <a:schemeClr val="tx1"/>
                </a:solidFill>
              </a:rPr>
              <a:t>от лат. "</a:t>
            </a:r>
            <a:r>
              <a:rPr lang="en-US" sz="1400" dirty="0">
                <a:solidFill>
                  <a:schemeClr val="tx1"/>
                </a:solidFill>
              </a:rPr>
              <a:t>Dotatio</a:t>
            </a:r>
            <a:r>
              <a:rPr lang="ru-RU" sz="1400" dirty="0">
                <a:solidFill>
                  <a:schemeClr val="tx1"/>
                </a:solidFill>
              </a:rPr>
              <a:t>" – дар, пожертвование</a:t>
            </a:r>
            <a:r>
              <a:rPr lang="ru-RU" sz="1400" i="1" dirty="0">
                <a:solidFill>
                  <a:schemeClr val="tx1"/>
                </a:solidFill>
              </a:rPr>
              <a:t>) – </a:t>
            </a:r>
            <a:r>
              <a:rPr lang="ru-RU" sz="1400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660232" y="2060848"/>
            <a:ext cx="2232248" cy="2304256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i="1" dirty="0">
                <a:solidFill>
                  <a:schemeClr val="tx1"/>
                </a:solidFill>
              </a:rPr>
              <a:t>Иные межбюджетные трансферты</a:t>
            </a:r>
            <a:r>
              <a:rPr lang="ru-RU" sz="1400" dirty="0">
                <a:solidFill>
                  <a:schemeClr val="tx1"/>
                </a:solidFill>
              </a:rPr>
              <a:t> – предоставляются на определённые цели</a:t>
            </a:r>
          </a:p>
        </p:txBody>
      </p:sp>
      <p:sp>
        <p:nvSpPr>
          <p:cNvPr id="19" name="Document"/>
          <p:cNvSpPr>
            <a:spLocks noEditPoints="1" noChangeArrowheads="1"/>
          </p:cNvSpPr>
          <p:nvPr/>
        </p:nvSpPr>
        <p:spPr bwMode="auto">
          <a:xfrm>
            <a:off x="4932040" y="4725144"/>
            <a:ext cx="3600400" cy="18002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 dirty="0"/>
              <a:t>Субсидии</a:t>
            </a:r>
            <a:r>
              <a:rPr lang="ru-RU" dirty="0"/>
              <a:t> </a:t>
            </a:r>
            <a:r>
              <a:rPr lang="ru-RU" sz="1400" dirty="0"/>
              <a:t>(от лат. "</a:t>
            </a:r>
            <a:r>
              <a:rPr lang="en-US" sz="1400" dirty="0" err="1"/>
              <a:t>Subsidium</a:t>
            </a:r>
            <a:r>
              <a:rPr lang="ru-RU" sz="1400" dirty="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075240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Развитие культуры»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896" cy="4911824"/>
          </a:xfr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ClrTx/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</a:t>
            </a:r>
          </a:p>
          <a:p>
            <a:pPr>
              <a:buClrTx/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1747,60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1687,30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1687,30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  <a:p>
            <a:endParaRPr lang="ru-RU" dirty="0"/>
          </a:p>
        </p:txBody>
      </p:sp>
      <p:pic>
        <p:nvPicPr>
          <p:cNvPr id="5" name="Рисунок 4" descr="http://static.panoramio.com/photos/large/87173140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3717032"/>
            <a:ext cx="34488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1556792"/>
            <a:ext cx="8064896" cy="5040560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43204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«Развитие дорожного хозяйства»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6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6" name="Рисунок 5" descr="дороги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717032"/>
            <a:ext cx="396044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772816"/>
            <a:ext cx="8352928" cy="4896544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6264696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«Благоустройство территории 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Шермейского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сельского поселения»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88840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принятой муниципальной программы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  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предусмотрено: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592,29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463,48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592,27 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9" name="Содержимое 8" descr="P6035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3789040"/>
            <a:ext cx="3744417" cy="270030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980728"/>
            <a:ext cx="7704856" cy="554461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472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49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b="1" dirty="0"/>
          </a:p>
        </p:txBody>
      </p:sp>
      <p:pic>
        <p:nvPicPr>
          <p:cNvPr id="6" name="Содержимое 5" descr="den_rozhdenie_67_let_036_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952945" cy="41250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19256" cy="1080120"/>
          </a:xfrm>
        </p:spPr>
        <p:txBody>
          <a:bodyPr>
            <a:normAutofit fontScale="90000"/>
          </a:bodyPr>
          <a:lstStyle/>
          <a:p>
            <a:r>
              <a:rPr lang="ru-RU" sz="1800" b="1" u="sng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Бюджетный процесс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x-none" sz="18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6156176" y="2708920"/>
            <a:ext cx="2376264" cy="14554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Рассмотрение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проекта </a:t>
            </a:r>
            <a:r>
              <a:rPr lang="ru-RU" altLang="ru-RU" sz="1800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>
              <a:buNone/>
            </a:pPr>
            <a:r>
              <a:rPr lang="ru-RU" altLang="ru-RU" sz="1800" b="1" dirty="0" smtClean="0">
                <a:solidFill>
                  <a:srgbClr val="37796E"/>
                </a:solidFill>
              </a:rPr>
              <a:t>очередного года</a:t>
            </a:r>
            <a:endParaRPr lang="ru-RU" altLang="ru-RU" sz="1800" b="1" dirty="0">
              <a:solidFill>
                <a:srgbClr val="37796E"/>
              </a:solidFill>
            </a:endParaRPr>
          </a:p>
        </p:txBody>
      </p:sp>
      <p:sp>
        <p:nvSpPr>
          <p:cNvPr id="5" name="AutoShape 49"/>
          <p:cNvSpPr>
            <a:spLocks noChangeArrowheads="1"/>
          </p:cNvSpPr>
          <p:nvPr/>
        </p:nvSpPr>
        <p:spPr bwMode="auto">
          <a:xfrm>
            <a:off x="8604448" y="3573016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 rot="8954101">
            <a:off x="6136761" y="5744776"/>
            <a:ext cx="719137" cy="403476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Oval 32"/>
          <p:cNvSpPr>
            <a:spLocks noChangeArrowheads="1"/>
          </p:cNvSpPr>
          <p:nvPr/>
        </p:nvSpPr>
        <p:spPr bwMode="auto">
          <a:xfrm>
            <a:off x="6084168" y="4293096"/>
            <a:ext cx="2520950" cy="143986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очередного года</a:t>
            </a:r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3203848" y="5373216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9" name="Oval 31"/>
          <p:cNvSpPr>
            <a:spLocks noChangeArrowheads="1"/>
          </p:cNvSpPr>
          <p:nvPr/>
        </p:nvSpPr>
        <p:spPr bwMode="auto">
          <a:xfrm>
            <a:off x="3059832" y="1844824"/>
            <a:ext cx="2952750" cy="1295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Исполнение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в текущем году</a:t>
            </a:r>
          </a:p>
        </p:txBody>
      </p:sp>
      <p:sp>
        <p:nvSpPr>
          <p:cNvPr id="10" name="Oval 27"/>
          <p:cNvSpPr>
            <a:spLocks noChangeArrowheads="1"/>
          </p:cNvSpPr>
          <p:nvPr/>
        </p:nvSpPr>
        <p:spPr bwMode="auto">
          <a:xfrm>
            <a:off x="3347864" y="3284984"/>
            <a:ext cx="2519363" cy="151288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Бюджетный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процесс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251520" y="2636912"/>
            <a:ext cx="2736850" cy="158432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Утверждение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 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2" name="AutoShape 52"/>
          <p:cNvSpPr>
            <a:spLocks noChangeArrowheads="1"/>
          </p:cNvSpPr>
          <p:nvPr/>
        </p:nvSpPr>
        <p:spPr bwMode="auto">
          <a:xfrm rot="21000000">
            <a:off x="2299772" y="2264022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val 30"/>
          <p:cNvSpPr>
            <a:spLocks noChangeArrowheads="1"/>
          </p:cNvSpPr>
          <p:nvPr/>
        </p:nvSpPr>
        <p:spPr bwMode="auto">
          <a:xfrm>
            <a:off x="467544" y="4509120"/>
            <a:ext cx="2665413" cy="151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Формирование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отчёта об исполнении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бюджета </a:t>
            </a:r>
          </a:p>
          <a:p>
            <a:pPr algn="ctr" eaLnBrk="1" hangingPunct="1"/>
            <a:r>
              <a:rPr lang="ru-RU" altLang="ru-RU" b="1" dirty="0">
                <a:solidFill>
                  <a:srgbClr val="37796E"/>
                </a:solidFill>
              </a:rPr>
              <a:t>предыдущего года</a:t>
            </a:r>
          </a:p>
        </p:txBody>
      </p:sp>
      <p:sp>
        <p:nvSpPr>
          <p:cNvPr id="17" name="AutoShape 53"/>
          <p:cNvSpPr>
            <a:spLocks noChangeArrowheads="1"/>
          </p:cNvSpPr>
          <p:nvPr/>
        </p:nvSpPr>
        <p:spPr bwMode="auto">
          <a:xfrm rot="1200000">
            <a:off x="6064317" y="2314824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6"/>
          <p:cNvSpPr>
            <a:spLocks noChangeArrowheads="1"/>
          </p:cNvSpPr>
          <p:nvPr/>
        </p:nvSpPr>
        <p:spPr bwMode="auto">
          <a:xfrm rot="12000000">
            <a:off x="2463917" y="591522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8"/>
          <p:cNvSpPr>
            <a:spLocks noChangeArrowheads="1"/>
          </p:cNvSpPr>
          <p:nvPr/>
        </p:nvSpPr>
        <p:spPr bwMode="auto">
          <a:xfrm rot="16200000">
            <a:off x="-216568" y="425713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4572000" y="486916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8"/>
          <p:cNvSpPr>
            <a:spLocks noChangeShapeType="1"/>
          </p:cNvSpPr>
          <p:nvPr/>
        </p:nvSpPr>
        <p:spPr bwMode="auto">
          <a:xfrm flipH="1">
            <a:off x="2987824" y="4581128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>
            <a:off x="2987824" y="3573016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572000" y="306896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37"/>
          <p:cNvSpPr>
            <a:spLocks noChangeShapeType="1"/>
          </p:cNvSpPr>
          <p:nvPr/>
        </p:nvSpPr>
        <p:spPr bwMode="auto">
          <a:xfrm flipV="1">
            <a:off x="5868144" y="3645024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>
            <a:off x="5724128" y="4509120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136904" cy="5262979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«О бюджете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сформировано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законом от 06 октября 2003 года № 131-ФЗ «Об общих принципах организации местного самоуправления в Российской Федерации», Уставом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Бюджетным процессом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прогноза социально-экономического развития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Отличительной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проекта решения о бюджете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непрограммными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</a:p>
        </p:txBody>
      </p:sp>
      <p:pic>
        <p:nvPicPr>
          <p:cNvPr id="5" name="Рисунок 4" descr="http://www.bankgorodov.ru/system/img.php?f=/public//photos/coa/308181_bi.png&amp;w=172&amp;h=300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1008113" cy="9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147248" cy="5343872"/>
          </a:xfr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Шермейского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сформирована с учетом прогноза  социально-экономического развития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5289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из них налоговые и неналоговые запланированы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575,00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4714,70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доходы  в решении о бюджете поселения предлагаются законопроектом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4725,65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с уменьшением доходов 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564,05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относительно параметров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Данное уменьшение обусловлено снижением уровня дохода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 в бюджете поселения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запланированы в объеме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4984,84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с уменьшением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уровня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304,86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588224" y="1700808"/>
            <a:ext cx="2160240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(выплачиваемые из бюджета денежные средства (социальные выплаты населению, содержание муниципальных учреждений (образование, культура и другие) капитальные ремонты, благоустройство и другие)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1700808"/>
            <a:ext cx="2160240" cy="25922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700808"/>
            <a:ext cx="2160240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</a:rPr>
              <a:t>(от </a:t>
            </a:r>
            <a:r>
              <a:rPr lang="ru-RU" sz="1200" dirty="0" err="1" smtClean="0">
                <a:solidFill>
                  <a:sysClr val="windowText" lastClr="000000"/>
                </a:solidFill>
              </a:rPr>
              <a:t>старонормандского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</a:t>
            </a:r>
            <a:r>
              <a:rPr lang="en-US" sz="1200" dirty="0" err="1" smtClean="0">
                <a:solidFill>
                  <a:sysClr val="windowText" lastClr="000000"/>
                </a:solidFill>
              </a:rPr>
              <a:t>bougette</a:t>
            </a:r>
            <a:r>
              <a:rPr lang="en-US" sz="1200" dirty="0" smtClean="0">
                <a:solidFill>
                  <a:sysClr val="windowText" lastClr="000000"/>
                </a:solidFill>
              </a:rPr>
              <a:t> – </a:t>
            </a:r>
            <a:r>
              <a:rPr lang="ru-RU" sz="1200" dirty="0" smtClean="0">
                <a:solidFill>
                  <a:sysClr val="windowText" lastClr="000000"/>
                </a:solidFill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200" dirty="0">
              <a:solidFill>
                <a:sysClr val="windowText" lastClr="0000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406640" cy="7648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Что такое бюджет?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9552" y="5517232"/>
            <a:ext cx="7992888" cy="86409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/>
            <a:endParaRPr lang="ru-RU" sz="16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l"/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Сбалансированность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бюджета по доходам и расходам  - основополагающее 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требование</a:t>
            </a: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, предъявляемое к органам , составляющим и утверждающим бюджет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100" dirty="0"/>
          </a:p>
        </p:txBody>
      </p:sp>
      <p:sp>
        <p:nvSpPr>
          <p:cNvPr id="6" name="Овал 5"/>
          <p:cNvSpPr/>
          <p:nvPr/>
        </p:nvSpPr>
        <p:spPr>
          <a:xfrm>
            <a:off x="611560" y="1196752"/>
            <a:ext cx="1872208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Бюджет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07904" y="1196752"/>
            <a:ext cx="1872208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Доходы бюджета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32240" y="1196752"/>
            <a:ext cx="1872208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Расходы бюджета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509120"/>
            <a:ext cx="81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Если расходная часть бюджета превышает доходную, то бюджет формируется с </a:t>
            </a:r>
            <a:r>
              <a:rPr lang="ru-RU" sz="1400" b="1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дефицитом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Превышение доходов над расходами образует положительный остаток бюджета (</a:t>
            </a:r>
            <a:r>
              <a:rPr lang="ru-RU" sz="1400" b="1" i="1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профицит</a:t>
            </a:r>
            <a:r>
              <a:rPr lang="ru-RU" sz="1400" i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)</a:t>
            </a:r>
            <a:endParaRPr lang="ru-RU" sz="1400" i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255440"/>
          </a:xfrm>
        </p:spPr>
        <p:txBody>
          <a:bodyPr>
            <a:normAutofit/>
          </a:bodyPr>
          <a:lstStyle/>
          <a:p>
            <a:pPr algn="ctr"/>
            <a:r>
              <a:rPr lang="ru-RU" sz="41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Доходы бюджета</a:t>
            </a:r>
            <a:endParaRPr lang="ru-RU" sz="41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340768"/>
            <a:ext cx="7858120" cy="720080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Доходы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безвозмездные и безвозвратные поступления денежных средств в бюджет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                   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19872" y="1844824"/>
            <a:ext cx="2592288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576" y="2924944"/>
            <a:ext cx="216024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Налоговые доходы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2996952"/>
            <a:ext cx="216024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Неналоговые доходы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00192" y="2924944"/>
            <a:ext cx="216024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Безвозмездные поступления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16" name="Соединительная линия уступом 15"/>
          <p:cNvCxnSpPr/>
          <p:nvPr/>
        </p:nvCxnSpPr>
        <p:spPr>
          <a:xfrm rot="5400000" flipH="1" flipV="1">
            <a:off x="4637658" y="266998"/>
            <a:ext cx="12700" cy="5328592"/>
          </a:xfrm>
          <a:prstGeom prst="bentConnector3">
            <a:avLst>
              <a:gd name="adj1" fmla="val 180000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2"/>
            <a:endCxn id="13" idx="0"/>
          </p:cNvCxnSpPr>
          <p:nvPr/>
        </p:nvCxnSpPr>
        <p:spPr>
          <a:xfrm>
            <a:off x="4716016" y="2420888"/>
            <a:ext cx="0" cy="57606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3419872" y="3645024"/>
            <a:ext cx="2520280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Поступления от уплаты других пошлин и сборов, установленных законодательством, а также штрафов за нарушение законодательства, </a:t>
            </a:r>
            <a:r>
              <a:rPr lang="ru-RU" sz="1200" dirty="0" smtClean="0">
                <a:solidFill>
                  <a:schemeClr val="tx1"/>
                </a:solidFill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доходы от использования муниципального  имущества и земли;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штрафные санкции;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другие.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1560" y="3573016"/>
            <a:ext cx="2448272" cy="2880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Поступления от уплаты налогов, установленных Налоговым кодексом Российской Федерации, </a:t>
            </a:r>
            <a:r>
              <a:rPr lang="ru-RU" sz="1200" dirty="0" smtClean="0">
                <a:solidFill>
                  <a:schemeClr val="tx1"/>
                </a:solidFill>
              </a:rPr>
              <a:t>например: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налог на прибыль организаций;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акцизы;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налог на доходы физических лиц;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1"/>
                </a:solidFill>
              </a:rPr>
              <a:t> другие налоги.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00192" y="3573016"/>
            <a:ext cx="2448272" cy="28803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Поступления от других бюджетов бюджетной системы (межбюджетные трансферты), граждан (кроме налоговых и неналоговых доходов0).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70485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7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sz="2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7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Шермейского</a:t>
            </a:r>
            <a:r>
              <a:rPr lang="ru-RU" sz="27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тыс.руб.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683568" y="2060848"/>
            <a:ext cx="1800200" cy="1080120"/>
          </a:xfrm>
          <a:prstGeom prst="wedgeRoundRectCallout">
            <a:avLst>
              <a:gd name="adj1" fmla="val -14279"/>
              <a:gd name="adj2" fmla="val 1471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Налоговые и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неналоговые доходы (всего)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3707904" y="2060848"/>
            <a:ext cx="1778496" cy="1044696"/>
          </a:xfrm>
          <a:prstGeom prst="wedgeRoundRectCallout">
            <a:avLst>
              <a:gd name="adj1" fmla="val -20833"/>
              <a:gd name="adj2" fmla="val 49794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Налоговые                                                                  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доходы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6660232" y="2060848"/>
            <a:ext cx="1872208" cy="1080120"/>
          </a:xfrm>
          <a:prstGeom prst="wedgeRoundRectCallout">
            <a:avLst>
              <a:gd name="adj1" fmla="val -21621"/>
              <a:gd name="adj2" fmla="val 4787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Неналоговые доходы           </a:t>
            </a: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971600" y="4625752"/>
          <a:ext cx="72008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5536" y="3501008"/>
            <a:ext cx="8388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     2020 г – 575,00                           2020 г – 449,00                         2020 г – 126,00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2021 г – 575,00                            2021 г – 449,00                          2021  г – 126,00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2022 г – 575,00                           2022 г – 449,00                          2022 г – 126,00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</a:rPr>
              <a:t>     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340768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      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 бюджета 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Шермейского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сельского поселения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352928" cy="46805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/>
              <a:t>     </a:t>
            </a:r>
            <a:endParaRPr lang="ru-RU" sz="2000" b="1" dirty="0" smtClean="0"/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местного бюджета-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денежные средства, направляемые на финансовое обеспечение задач и функций органов местного самоуправления.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Расходы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Шермейского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сельского поселения формируются по отдельным направлениям необходимым для исполнения полномочий органов местного самоуправления сельского поселения в соответствии с Федеральным законом от 06.10.2003г № 131-ФЗ «Об общих принципах организации местного самоуправления в Российской Федерации»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сельского поселения классифицируются: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по разделам и подразделам;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по целевым статьям(муниципальным 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программам и непрограммным направлениям)</a:t>
            </a:r>
          </a:p>
          <a:p>
            <a:pPr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- группам и подгруппам видов расходов.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37112"/>
            <a:ext cx="2160239" cy="14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2368</TotalTime>
  <Words>903</Words>
  <Application>Microsoft Office PowerPoint</Application>
  <PresentationFormat>Экран (4:3)</PresentationFormat>
  <Paragraphs>172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Бюджет Шермейского сельского поселения Бардымского  муниципального района Пермского края на 2020 и плановый период 2021-2022     </vt:lpstr>
      <vt:lpstr>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  </vt:lpstr>
      <vt:lpstr>Слайд 4</vt:lpstr>
      <vt:lpstr>Что такое бюджет?</vt:lpstr>
      <vt:lpstr>Доходы бюджета</vt:lpstr>
      <vt:lpstr>      Структура налоговых и неналоговых доходов бюджета Шермейского сельского поселения                                                                     тыс.руб.</vt:lpstr>
      <vt:lpstr>     Динамика безвозмездных поступлений</vt:lpstr>
      <vt:lpstr>      Расходы  бюджета Шермейского                        сельского поселения</vt:lpstr>
      <vt:lpstr>                   Динамика расходов бюджета Шермейского                               сельского поселения                                                        (тыс.руб.)</vt:lpstr>
      <vt:lpstr>                            Структура расходов бюджета Шермейского                                                       сельского поселения                                                            на 2020 год</vt:lpstr>
      <vt:lpstr>                     Основные сведения                             о межбюджетных отношениях </vt:lpstr>
      <vt:lpstr>Муниципальная программа  «Развитие культуры»</vt:lpstr>
      <vt:lpstr> Муниципальная программа  «Развитие дорожного хозяйства»</vt:lpstr>
      <vt:lpstr>Муниципальная программа  «Благоустройство территории  Шермейского сельского поселения»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Красноясыльского сельского поселения Ординского района за 2016 год</dc:title>
  <dc:creator>Lega</dc:creator>
  <cp:lastModifiedBy>Пользователь</cp:lastModifiedBy>
  <cp:revision>266</cp:revision>
  <dcterms:created xsi:type="dcterms:W3CDTF">2017-05-24T17:51:22Z</dcterms:created>
  <dcterms:modified xsi:type="dcterms:W3CDTF">2020-03-19T10:03:26Z</dcterms:modified>
</cp:coreProperties>
</file>