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12" r:id="rId1"/>
  </p:sldMasterIdLst>
  <p:notesMasterIdLst>
    <p:notesMasterId r:id="rId11"/>
  </p:notesMasterIdLst>
  <p:sldIdLst>
    <p:sldId id="276" r:id="rId2"/>
    <p:sldId id="277" r:id="rId3"/>
    <p:sldId id="263" r:id="rId4"/>
    <p:sldId id="264" r:id="rId5"/>
    <p:sldId id="265" r:id="rId6"/>
    <p:sldId id="266" r:id="rId7"/>
    <p:sldId id="267" r:id="rId8"/>
    <p:sldId id="278" r:id="rId9"/>
    <p:sldId id="27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FF6699"/>
    <a:srgbClr val="CCEC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40" autoAdjust="0"/>
  </p:normalViewPr>
  <p:slideViewPr>
    <p:cSldViewPr>
      <p:cViewPr>
        <p:scale>
          <a:sx n="69" d="100"/>
          <a:sy n="69" d="100"/>
        </p:scale>
        <p:origin x="-132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8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9.3813453351518864E-3"/>
          <c:y val="0.20677779097341675"/>
          <c:w val="0.68905726331333672"/>
          <c:h val="0.7344322853016312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explosion val="10"/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rPr>
                      <a:t>64%</a:t>
                    </a:r>
                    <a:endParaRPr lang="en-US" dirty="0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</a:endParaRPr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rPr>
                      <a:t>36</a:t>
                    </a:r>
                    <a:r>
                      <a:rPr lang="en-US" dirty="0" smtClean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rPr>
                      <a:t>%</a:t>
                    </a:r>
                    <a:endParaRPr lang="en-US" dirty="0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</a:endParaRPr>
                  </a:p>
                </c:rich>
              </c:tx>
              <c:showVal val="1"/>
            </c:dLbl>
            <c:delete val="1"/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налоговые</c:v>
                </c:pt>
                <c:pt idx="1">
                  <c:v>неналоговые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0.64</c:v>
                </c:pt>
                <c:pt idx="1">
                  <c:v>0.36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AE0-4BF0-9ECB-0FC0BC83E4D2}"/>
            </c:ext>
          </c:extLst>
        </c:ser>
      </c:pie3DChart>
    </c:plotArea>
    <c:legend>
      <c:legendPos val="r"/>
      <c:layout>
        <c:manualLayout>
          <c:xMode val="edge"/>
          <c:yMode val="edge"/>
          <c:x val="0.71534617996990157"/>
          <c:y val="0.4159293603392768"/>
          <c:w val="0.2438949202403437"/>
          <c:h val="0.2853007914945494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9"/>
  <c:chart>
    <c:autoTitleDeleted val="1"/>
    <c:view3D>
      <c:rAngAx val="1"/>
    </c:view3D>
    <c:plotArea>
      <c:layout/>
      <c:bar3DChart>
        <c:barDir val="col"/>
        <c:grouping val="standar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2.701717628858848E-2"/>
                  <c:y val="-7.0711761193200759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rPr>
                      <a:t>7165,8</a:t>
                    </a:r>
                    <a:endParaRPr lang="en-US" dirty="0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</a:endParaRPr>
                  </a:p>
                </c:rich>
              </c:tx>
              <c:showVal val="1"/>
            </c:dLbl>
            <c:dLbl>
              <c:idx val="1"/>
              <c:layout>
                <c:manualLayout>
                  <c:x val="2.4915077569997526E-2"/>
                  <c:y val="-6.2343767359182303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rPr>
                      <a:t>7166,2</a:t>
                    </a:r>
                    <a:endParaRPr lang="en-US" dirty="0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</a:endParaRPr>
                  </a:p>
                </c:rich>
              </c:tx>
              <c:showVal val="1"/>
            </c:dLbl>
            <c:dLbl>
              <c:idx val="2"/>
              <c:layout>
                <c:manualLayout>
                  <c:x val="2.4397396015827355E-2"/>
                  <c:y val="-6.9762647900233621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chemeClr val="tx1"/>
                        </a:solidFill>
                      </a:rPr>
                      <a:t>5</a:t>
                    </a:r>
                    <a:r>
                      <a:rPr lang="ru-RU" dirty="0" smtClean="0"/>
                      <a:t>203,37</a:t>
                    </a:r>
                    <a:endParaRPr lang="en-US" dirty="0"/>
                  </a:p>
                </c:rich>
              </c:tx>
              <c:showVal val="1"/>
            </c:dLbl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2"/>
                <c:pt idx="0">
                  <c:v>план 2019г</c:v>
                </c:pt>
                <c:pt idx="1">
                  <c:v>факт 2019г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7165.8</c:v>
                </c:pt>
                <c:pt idx="1">
                  <c:v>7166.2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3B2-49FB-8B95-BF40810981DE}"/>
            </c:ext>
          </c:extLst>
        </c:ser>
        <c:shape val="cylinder"/>
        <c:axId val="61457536"/>
        <c:axId val="61459072"/>
        <c:axId val="62447104"/>
      </c:bar3DChart>
      <c:catAx>
        <c:axId val="61457536"/>
        <c:scaling>
          <c:orientation val="minMax"/>
        </c:scaling>
        <c:axPos val="b"/>
        <c:numFmt formatCode="General" sourceLinked="0"/>
        <c:tickLblPos val="nextTo"/>
        <c:crossAx val="61459072"/>
        <c:crosses val="autoZero"/>
        <c:auto val="1"/>
        <c:lblAlgn val="ctr"/>
        <c:lblOffset val="100"/>
      </c:catAx>
      <c:valAx>
        <c:axId val="61459072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61457536"/>
        <c:crosses val="autoZero"/>
        <c:crossBetween val="between"/>
      </c:valAx>
      <c:serAx>
        <c:axId val="62447104"/>
        <c:scaling>
          <c:orientation val="minMax"/>
        </c:scaling>
        <c:delete val="1"/>
        <c:axPos val="b"/>
        <c:tickLblPos val="none"/>
        <c:crossAx val="61459072"/>
        <c:crosses val="autoZero"/>
      </c:ser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5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explosion val="6"/>
          </c:dPt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b="1" dirty="0" smtClean="0">
                        <a:solidFill>
                          <a:schemeClr val="accent3">
                            <a:lumMod val="50000"/>
                          </a:schemeClr>
                        </a:solidFill>
                      </a:rPr>
                      <a:t>4</a:t>
                    </a:r>
                    <a:r>
                      <a:rPr lang="ru-RU" b="1" dirty="0" smtClean="0">
                        <a:solidFill>
                          <a:schemeClr val="accent3">
                            <a:lumMod val="50000"/>
                          </a:schemeClr>
                        </a:solidFill>
                      </a:rPr>
                      <a:t>0</a:t>
                    </a:r>
                    <a:r>
                      <a:rPr lang="en-US" b="1" dirty="0" smtClean="0">
                        <a:solidFill>
                          <a:schemeClr val="accent3">
                            <a:lumMod val="50000"/>
                          </a:schemeClr>
                        </a:solidFill>
                      </a:rPr>
                      <a:t>%</a:t>
                    </a:r>
                    <a:endParaRPr lang="en-US" b="1" dirty="0">
                      <a:solidFill>
                        <a:schemeClr val="accent3">
                          <a:lumMod val="50000"/>
                        </a:schemeClr>
                      </a:solidFill>
                    </a:endParaRPr>
                  </a:p>
                </c:rich>
              </c:tx>
              <c:showPercent val="1"/>
            </c:dLbl>
            <c:txPr>
              <a:bodyPr/>
              <a:lstStyle/>
              <a:p>
                <a:pPr>
                  <a:defRPr b="1">
                    <a:solidFill>
                      <a:schemeClr val="accent3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Лист1!$A$2:$A$3</c:f>
              <c:strCache>
                <c:ptCount val="2"/>
                <c:pt idx="0">
                  <c:v>программы</c:v>
                </c:pt>
                <c:pt idx="1">
                  <c:v>непрограммные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0.6</c:v>
                </c:pt>
                <c:pt idx="1">
                  <c:v>0.4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DD5-4717-9BBE-B38433A5F694}"/>
            </c:ext>
          </c:extLst>
        </c:ser>
        <c:dLbls>
          <c:showPercent val="1"/>
        </c:dLbls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b="1">
                <a:solidFill>
                  <a:schemeClr val="tx2">
                    <a:lumMod val="50000"/>
                  </a:schemeClr>
                </a:solidFill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b="1">
                <a:solidFill>
                  <a:schemeClr val="tx2">
                    <a:lumMod val="50000"/>
                  </a:schemeClr>
                </a:solidFill>
              </a:defRPr>
            </a:pPr>
            <a:endParaRPr lang="ru-RU"/>
          </a:p>
        </c:txPr>
      </c:legendEntry>
      <c:layout>
        <c:manualLayout>
          <c:xMode val="edge"/>
          <c:yMode val="edge"/>
          <c:x val="0.65759915564937277"/>
          <c:y val="0.41730930678819861"/>
          <c:w val="0.29811872754879087"/>
          <c:h val="0.16172758639777116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944514-81D2-4D03-83E1-89ABBA271674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1103F0-6F9A-4D57-9B90-474E3341A48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1103F0-6F9A-4D57-9B90-474E3341A486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13" r:id="rId1"/>
    <p:sldLayoutId id="2147484214" r:id="rId2"/>
    <p:sldLayoutId id="2147484215" r:id="rId3"/>
    <p:sldLayoutId id="2147484216" r:id="rId4"/>
    <p:sldLayoutId id="2147484217" r:id="rId5"/>
    <p:sldLayoutId id="2147484218" r:id="rId6"/>
    <p:sldLayoutId id="2147484219" r:id="rId7"/>
    <p:sldLayoutId id="2147484220" r:id="rId8"/>
    <p:sldLayoutId id="2147484221" r:id="rId9"/>
    <p:sldLayoutId id="2147484222" r:id="rId10"/>
    <p:sldLayoutId id="214748422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39552" y="908720"/>
            <a:ext cx="8229600" cy="936104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n w="1905"/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Отчет об исполнении бюджета</a:t>
            </a:r>
            <a:br>
              <a:rPr lang="ru-RU" sz="2400" b="1" dirty="0" smtClean="0">
                <a:ln w="1905"/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</a:br>
            <a:r>
              <a:rPr lang="ru-RU" sz="2400" b="1" dirty="0" smtClean="0">
                <a:ln w="1905"/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</a:t>
            </a:r>
            <a:r>
              <a:rPr lang="ru-RU" sz="2400" b="1" dirty="0" err="1" smtClean="0">
                <a:ln w="1905"/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Шермейского</a:t>
            </a:r>
            <a:r>
              <a:rPr lang="ru-RU" sz="2400" b="1" dirty="0" smtClean="0">
                <a:ln w="1905"/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сельского поселения </a:t>
            </a:r>
            <a:r>
              <a:rPr lang="ru-RU" sz="2400" b="1" dirty="0" err="1" smtClean="0">
                <a:ln w="1905"/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Бардымского</a:t>
            </a:r>
            <a:r>
              <a:rPr lang="ru-RU" sz="2400" b="1" dirty="0" smtClean="0">
                <a:ln w="1905"/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муниципального района Пермского края </a:t>
            </a:r>
            <a:br>
              <a:rPr lang="ru-RU" sz="2400" b="1" dirty="0" smtClean="0">
                <a:ln w="1905"/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</a:br>
            <a:r>
              <a:rPr lang="ru-RU" sz="2400" b="1" dirty="0" smtClean="0">
                <a:ln w="1905"/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за </a:t>
            </a:r>
            <a:r>
              <a:rPr lang="ru-RU" sz="2400" b="1" dirty="0" smtClean="0">
                <a:ln w="1905"/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2019 </a:t>
            </a:r>
            <a:r>
              <a:rPr lang="ru-RU" sz="2400" b="1" dirty="0" smtClean="0">
                <a:ln w="1905"/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год</a:t>
            </a:r>
            <a:endParaRPr lang="ru-RU" sz="2400" b="1" dirty="0">
              <a:ln w="1905"/>
              <a:solidFill>
                <a:schemeClr val="accent2">
                  <a:lumMod val="20000"/>
                  <a:lumOff val="8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</a:endParaRPr>
          </a:p>
        </p:txBody>
      </p:sp>
      <p:pic>
        <p:nvPicPr>
          <p:cNvPr id="9218" name="Picture 2" descr="https://im0-tub-ru.yandex.net/i?id=d5660f11b281e1f902e52d7edf6dc407-l&amp;n=1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613" y="2737380"/>
            <a:ext cx="5208587" cy="3472391"/>
          </a:xfrm>
          <a:prstGeom prst="rect">
            <a:avLst/>
          </a:prstGeom>
          <a:solidFill>
            <a:schemeClr val="accent2"/>
          </a:solidFill>
          <a:ln w="19050">
            <a:solidFill>
              <a:srgbClr val="FFFF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51520" y="1988840"/>
            <a:ext cx="8712968" cy="4320520"/>
          </a:xfrm>
        </p:spPr>
        <p:txBody>
          <a:bodyPr/>
          <a:lstStyle/>
          <a:p>
            <a:pPr algn="ctr"/>
            <a:endParaRPr lang="ru-RU" dirty="0" smtClean="0"/>
          </a:p>
          <a:p>
            <a:pPr algn="ctr"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Виды доходов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бюджета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15616" y="476672"/>
            <a:ext cx="76328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Что такое бюджет? </a:t>
            </a:r>
          </a:p>
          <a:p>
            <a:pPr algn="ctr"/>
            <a:r>
              <a:rPr lang="ru-RU" u="sng" dirty="0" smtClean="0">
                <a:solidFill>
                  <a:schemeClr val="tx2">
                    <a:lumMod val="50000"/>
                  </a:schemeClr>
                </a:solidFill>
              </a:rPr>
              <a:t>Бюджет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– это план доходов и расходов</a:t>
            </a:r>
          </a:p>
          <a:p>
            <a:pPr algn="ctr"/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ru-RU" u="sng" dirty="0" smtClean="0">
                <a:solidFill>
                  <a:schemeClr val="tx2">
                    <a:lumMod val="50000"/>
                  </a:schemeClr>
                </a:solidFill>
              </a:rPr>
              <a:t>Доходы бюджета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– поступающие в бюджет денежные средства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660232" y="2132856"/>
            <a:ext cx="2232248" cy="2736304"/>
          </a:xfrm>
          <a:prstGeom prst="roundRect">
            <a:avLst/>
          </a:prstGeom>
        </p:spPr>
        <p:style>
          <a:lnRef idx="1">
            <a:schemeClr val="accent3"/>
          </a:lnRef>
          <a:fillRef idx="1002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u="sng" dirty="0" smtClean="0">
                <a:solidFill>
                  <a:srgbClr val="7030A0"/>
                </a:solidFill>
              </a:rPr>
              <a:t>Неналоговые доходы</a:t>
            </a:r>
            <a:r>
              <a:rPr lang="ru-RU" sz="1200" dirty="0" smtClean="0">
                <a:solidFill>
                  <a:srgbClr val="7030A0"/>
                </a:solidFill>
              </a:rPr>
              <a:t> – доходы от сдачи в аренду имущества, находящегося в муниципальной собственности, в т.ч. аренда земли, продажа имущества, от эксплуатации дорог местного значения, от штрафных санкций</a:t>
            </a:r>
            <a:endParaRPr lang="ru-RU" sz="1200" dirty="0">
              <a:solidFill>
                <a:srgbClr val="7030A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23528" y="2132856"/>
            <a:ext cx="2232248" cy="2736304"/>
          </a:xfrm>
          <a:prstGeom prst="roundRect">
            <a:avLst/>
          </a:prstGeom>
        </p:spPr>
        <p:style>
          <a:lnRef idx="1">
            <a:schemeClr val="accent3"/>
          </a:lnRef>
          <a:fillRef idx="1002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u="sng" dirty="0" smtClean="0">
                <a:solidFill>
                  <a:srgbClr val="7030A0"/>
                </a:solidFill>
              </a:rPr>
              <a:t>Налоговые доходы</a:t>
            </a:r>
            <a:r>
              <a:rPr lang="ru-RU" sz="1200" dirty="0" smtClean="0">
                <a:solidFill>
                  <a:srgbClr val="7030A0"/>
                </a:solidFill>
              </a:rPr>
              <a:t>  - налоги от юридических и физических лиц, предусмотренные налоговым законодательством (налог на доходы физических лиц, земельный налог, налог на  имущество физических лиц и другие)</a:t>
            </a:r>
            <a:endParaRPr lang="ru-RU" sz="1200" dirty="0">
              <a:solidFill>
                <a:srgbClr val="7030A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843808" y="4581128"/>
            <a:ext cx="3672408" cy="1872208"/>
          </a:xfrm>
          <a:prstGeom prst="roundRect">
            <a:avLst/>
          </a:prstGeom>
        </p:spPr>
        <p:style>
          <a:lnRef idx="1">
            <a:schemeClr val="accent3"/>
          </a:lnRef>
          <a:fillRef idx="1002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u="sng" dirty="0" smtClean="0">
                <a:solidFill>
                  <a:srgbClr val="7030A0"/>
                </a:solidFill>
              </a:rPr>
              <a:t>Безвозмездные поступления</a:t>
            </a:r>
            <a:r>
              <a:rPr lang="ru-RU" sz="1200" dirty="0" smtClean="0">
                <a:solidFill>
                  <a:srgbClr val="7030A0"/>
                </a:solidFill>
              </a:rPr>
              <a:t> – средства, поступающие в бюджет на безвозвратной и безвозмездной основе (межбюджетные трансферты в виде дотаций, субсидий, субвенций), а так же добровольные пожертвования от физических и юридических лиц</a:t>
            </a:r>
            <a:endParaRPr lang="ru-RU" sz="1200" dirty="0">
              <a:solidFill>
                <a:srgbClr val="7030A0"/>
              </a:solidFill>
            </a:endParaRPr>
          </a:p>
        </p:txBody>
      </p:sp>
      <p:sp>
        <p:nvSpPr>
          <p:cNvPr id="14" name="Стрелка вправо 13"/>
          <p:cNvSpPr/>
          <p:nvPr/>
        </p:nvSpPr>
        <p:spPr>
          <a:xfrm rot="16200000">
            <a:off x="4247964" y="3609020"/>
            <a:ext cx="792088" cy="1152128"/>
          </a:xfrm>
          <a:prstGeom prst="rightArrow">
            <a:avLst>
              <a:gd name="adj1" fmla="val 39006"/>
              <a:gd name="adj2" fmla="val 50000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2555776" y="2852936"/>
            <a:ext cx="792088" cy="1152128"/>
          </a:xfrm>
          <a:prstGeom prst="rightArrow">
            <a:avLst>
              <a:gd name="adj1" fmla="val 39006"/>
              <a:gd name="adj2" fmla="val 50000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 rot="10800000">
            <a:off x="5868144" y="2924944"/>
            <a:ext cx="792088" cy="1152128"/>
          </a:xfrm>
          <a:prstGeom prst="rightArrow">
            <a:avLst>
              <a:gd name="adj1" fmla="val 39006"/>
              <a:gd name="adj2" fmla="val 50000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908720"/>
            <a:ext cx="7704856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>
                <a:solidFill>
                  <a:schemeClr val="tx2"/>
                </a:solidFill>
              </a:rPr>
              <a:t>      </a:t>
            </a:r>
            <a:r>
              <a:rPr lang="ru-RU" sz="24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  <a:ea typeface="Cambria" pitchFamily="18" charset="0"/>
              </a:rPr>
              <a:t>Структура налоговых и неналоговых доходов </a:t>
            </a:r>
            <a:r>
              <a:rPr lang="ru-RU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  <a:ea typeface="Cambria" pitchFamily="18" charset="0"/>
              </a:rPr>
              <a:t>бюджета</a:t>
            </a:r>
            <a:r>
              <a:rPr lang="ru-RU" sz="24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  <a:ea typeface="Cambria" pitchFamily="18" charset="0"/>
              </a:rPr>
              <a:t> </a:t>
            </a:r>
            <a:r>
              <a:rPr lang="ru-RU" sz="24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  <a:ea typeface="Cambria" pitchFamily="18" charset="0"/>
              </a:rPr>
              <a:t>Шермейского</a:t>
            </a:r>
            <a:r>
              <a:rPr lang="ru-RU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  <a:ea typeface="Cambria" pitchFamily="18" charset="0"/>
              </a:rPr>
              <a:t> </a:t>
            </a:r>
            <a:r>
              <a:rPr lang="ru-RU" sz="24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  <a:ea typeface="Cambria" pitchFamily="18" charset="0"/>
              </a:rPr>
              <a:t>сельского поселения</a:t>
            </a:r>
            <a:r>
              <a:rPr lang="ru-RU" sz="2400" b="0" dirty="0">
                <a:solidFill>
                  <a:schemeClr val="tx2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/>
            </a:r>
            <a:br>
              <a:rPr lang="ru-RU" sz="2400" b="0" dirty="0">
                <a:solidFill>
                  <a:schemeClr val="tx2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</a:br>
            <a:r>
              <a:rPr lang="ru-RU" sz="1800" dirty="0">
                <a:solidFill>
                  <a:schemeClr val="tx2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                                                                    </a:t>
            </a:r>
            <a:r>
              <a:rPr lang="ru-RU" sz="1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  <a:t>тыс.руб</a:t>
            </a:r>
            <a:r>
              <a:rPr lang="ru-RU" sz="1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endParaRPr lang="ru-RU" sz="18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628800"/>
            <a:ext cx="8208912" cy="468052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1600" dirty="0"/>
              <a:t>              20                                                                                                                                                                       </a:t>
            </a:r>
          </a:p>
          <a:p>
            <a:pPr>
              <a:spcBef>
                <a:spcPts val="0"/>
              </a:spcBef>
              <a:buNone/>
            </a:pP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</a:rPr>
              <a:t>       </a:t>
            </a:r>
            <a:endParaRPr lang="ru-RU" sz="16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4" name="Скругленная прямоугольная выноска 13"/>
          <p:cNvSpPr/>
          <p:nvPr/>
        </p:nvSpPr>
        <p:spPr>
          <a:xfrm>
            <a:off x="611560" y="1700808"/>
            <a:ext cx="1800200" cy="1008112"/>
          </a:xfrm>
          <a:prstGeom prst="wedgeRoundRectCallout">
            <a:avLst>
              <a:gd name="adj1" fmla="val -22372"/>
              <a:gd name="adj2" fmla="val 50565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002060"/>
                </a:solidFill>
              </a:rPr>
              <a:t>Налоговые и </a:t>
            </a:r>
          </a:p>
          <a:p>
            <a:pPr algn="ctr"/>
            <a:r>
              <a:rPr lang="ru-RU" sz="1600" dirty="0">
                <a:solidFill>
                  <a:srgbClr val="002060"/>
                </a:solidFill>
              </a:rPr>
              <a:t>неналоговые доходы (всего)</a:t>
            </a:r>
          </a:p>
        </p:txBody>
      </p:sp>
      <p:sp>
        <p:nvSpPr>
          <p:cNvPr id="16" name="Скругленная прямоугольная выноска 15"/>
          <p:cNvSpPr/>
          <p:nvPr/>
        </p:nvSpPr>
        <p:spPr>
          <a:xfrm>
            <a:off x="3635896" y="1700808"/>
            <a:ext cx="1706488" cy="900680"/>
          </a:xfrm>
          <a:prstGeom prst="wedgeRoundRectCallout">
            <a:avLst>
              <a:gd name="adj1" fmla="val -23268"/>
              <a:gd name="adj2" fmla="val 48655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002060"/>
                </a:solidFill>
              </a:rPr>
              <a:t>Налоговые                                                                    </a:t>
            </a:r>
          </a:p>
          <a:p>
            <a:pPr algn="ctr"/>
            <a:r>
              <a:rPr lang="ru-RU" sz="1600" dirty="0">
                <a:solidFill>
                  <a:srgbClr val="002060"/>
                </a:solidFill>
              </a:rPr>
              <a:t> доходы</a:t>
            </a:r>
          </a:p>
        </p:txBody>
      </p:sp>
      <p:sp>
        <p:nvSpPr>
          <p:cNvPr id="17" name="Скругленная прямоугольная выноска 16"/>
          <p:cNvSpPr/>
          <p:nvPr/>
        </p:nvSpPr>
        <p:spPr>
          <a:xfrm>
            <a:off x="6444208" y="1700808"/>
            <a:ext cx="1706488" cy="1008112"/>
          </a:xfrm>
          <a:prstGeom prst="wedgeRoundRectCallout">
            <a:avLst>
              <a:gd name="adj1" fmla="val -18398"/>
              <a:gd name="adj2" fmla="val 48257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002060"/>
                </a:solidFill>
              </a:rPr>
              <a:t>Неналоговые доходы           </a:t>
            </a:r>
          </a:p>
        </p:txBody>
      </p:sp>
      <p:graphicFrame>
        <p:nvGraphicFramePr>
          <p:cNvPr id="21" name="Диаграмма 20"/>
          <p:cNvGraphicFramePr/>
          <p:nvPr/>
        </p:nvGraphicFramePr>
        <p:xfrm>
          <a:off x="683568" y="4149080"/>
          <a:ext cx="7992888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Стрелка вправо 7"/>
          <p:cNvSpPr/>
          <p:nvPr/>
        </p:nvSpPr>
        <p:spPr>
          <a:xfrm rot="5400000">
            <a:off x="1259632" y="2492896"/>
            <a:ext cx="432048" cy="1008112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 rot="5400000">
            <a:off x="4283968" y="2420888"/>
            <a:ext cx="432048" cy="1008112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 rot="5400000">
            <a:off x="7164288" y="2492896"/>
            <a:ext cx="432048" cy="1008112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971600" y="328498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1181,7</a:t>
            </a:r>
            <a:endParaRPr lang="ru-RU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2">
                  <a:lumMod val="20000"/>
                  <a:lumOff val="8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39952" y="3212976"/>
            <a:ext cx="768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758,1</a:t>
            </a:r>
            <a:endParaRPr lang="ru-RU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2">
                  <a:lumMod val="20000"/>
                  <a:lumOff val="8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948264" y="3212976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423,6</a:t>
            </a:r>
            <a:endParaRPr lang="ru-RU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704088"/>
            <a:ext cx="7488832" cy="4926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>
                <a:solidFill>
                  <a:srgbClr val="FF6699"/>
                </a:solidFill>
              </a:rPr>
              <a:t>     </a:t>
            </a:r>
            <a:r>
              <a:rPr lang="ru-RU" sz="24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  <a:ea typeface="Cambria" pitchFamily="18" charset="0"/>
                <a:cs typeface="Arial" pitchFamily="34" charset="0"/>
              </a:rPr>
              <a:t>Динамика безвозмездных поступлений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55576" y="1484784"/>
          <a:ext cx="7632848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548680"/>
            <a:ext cx="7239000" cy="8047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/>
              <a:t>      </a:t>
            </a:r>
            <a:r>
              <a:rPr lang="ru-RU" sz="27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Расходы  бюджета </a:t>
            </a:r>
            <a:r>
              <a:rPr lang="ru-RU" sz="27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Шермейского</a:t>
            </a:r>
            <a:r>
              <a:rPr lang="ru-RU" sz="27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 </a:t>
            </a:r>
            <a:br>
              <a:rPr lang="ru-RU" sz="27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</a:br>
            <a:r>
              <a:rPr lang="ru-RU" sz="27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       сельского поселения</a:t>
            </a:r>
            <a:endParaRPr lang="ru-RU" sz="2700" b="1" dirty="0">
              <a:solidFill>
                <a:schemeClr val="accent2">
                  <a:lumMod val="20000"/>
                  <a:lumOff val="8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84784"/>
            <a:ext cx="7560840" cy="49685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/>
              <a:t>     </a:t>
            </a:r>
            <a:r>
              <a:rPr lang="ru-RU" sz="1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Расходы местного бюджета- </a:t>
            </a:r>
            <a:r>
              <a:rPr lang="ru-RU" sz="1800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денежные средства, направляемые на финансовое обеспечение задач и функций органов местного самоуправления.</a:t>
            </a:r>
          </a:p>
          <a:p>
            <a:pPr>
              <a:buNone/>
            </a:pPr>
            <a:r>
              <a:rPr lang="ru-RU" sz="1800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Расходы бюджета </a:t>
            </a:r>
            <a:r>
              <a:rPr lang="ru-RU" sz="18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Шермейского</a:t>
            </a:r>
            <a:r>
              <a:rPr lang="ru-RU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сельского поселения формируются по отдельным направлениям необходимым для исполнения полномочий органов местного самоуправления сельского поселения в соответствии с Федеральным законом от 06.10.2003г № 131-ФЗ «Об общих принципах организации местного самоуправления в Российской Федерации»</a:t>
            </a:r>
          </a:p>
          <a:p>
            <a:pPr>
              <a:buNone/>
            </a:pPr>
            <a:r>
              <a:rPr lang="ru-RU" sz="1800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Расходы бюджета сельского поселения классифицируются:</a:t>
            </a:r>
          </a:p>
          <a:p>
            <a:pPr>
              <a:buNone/>
            </a:pPr>
            <a:r>
              <a:rPr lang="ru-RU" sz="1800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- по разделам и подразделам;</a:t>
            </a:r>
          </a:p>
          <a:p>
            <a:pPr>
              <a:buNone/>
            </a:pPr>
            <a:r>
              <a:rPr lang="ru-RU" sz="1800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- по целевым статьям(муниципальным </a:t>
            </a:r>
          </a:p>
          <a:p>
            <a:pPr>
              <a:buNone/>
            </a:pPr>
            <a:r>
              <a:rPr lang="ru-RU" sz="1800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программам и непрограммным направлениям)</a:t>
            </a:r>
          </a:p>
          <a:p>
            <a:pPr>
              <a:buNone/>
            </a:pPr>
            <a:r>
              <a:rPr lang="ru-RU" sz="1800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- группам и подгруппам видов расходов.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836712"/>
            <a:ext cx="8568952" cy="2880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/>
              <a:t>                   </a:t>
            </a:r>
            <a:r>
              <a:rPr lang="ru-RU" sz="20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Comic Sans MS" pitchFamily="66" charset="0"/>
              </a:rPr>
              <a:t>Исполнение расходов бюджета </a:t>
            </a:r>
            <a:r>
              <a:rPr lang="ru-RU" sz="2000" b="1" dirty="0" err="1" smtClean="0">
                <a:solidFill>
                  <a:schemeClr val="accent3">
                    <a:lumMod val="20000"/>
                    <a:lumOff val="80000"/>
                  </a:schemeClr>
                </a:solidFill>
                <a:latin typeface="Comic Sans MS" pitchFamily="66" charset="0"/>
              </a:rPr>
              <a:t>Шермейского</a:t>
            </a:r>
            <a:r>
              <a:rPr lang="ru-RU" sz="20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Comic Sans MS" pitchFamily="66" charset="0"/>
              </a:rPr>
              <a:t> сельского </a:t>
            </a:r>
            <a:br>
              <a:rPr lang="ru-RU" sz="20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Comic Sans MS" pitchFamily="66" charset="0"/>
              </a:rPr>
            </a:br>
            <a:r>
              <a:rPr lang="ru-RU" sz="20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Comic Sans MS" pitchFamily="66" charset="0"/>
              </a:rPr>
              <a:t>поселения за </a:t>
            </a:r>
            <a:r>
              <a:rPr lang="ru-RU" sz="20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Comic Sans MS" pitchFamily="66" charset="0"/>
              </a:rPr>
              <a:t>2019 </a:t>
            </a:r>
            <a:r>
              <a:rPr lang="ru-RU" sz="20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Comic Sans MS" pitchFamily="66" charset="0"/>
              </a:rPr>
              <a:t>год</a:t>
            </a:r>
            <a:endParaRPr lang="ru-RU" sz="2000" b="1" dirty="0">
              <a:solidFill>
                <a:schemeClr val="accent3">
                  <a:lumMod val="20000"/>
                  <a:lumOff val="80000"/>
                </a:schemeClr>
              </a:solidFill>
              <a:latin typeface="Comic Sans MS" pitchFamily="66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1484784"/>
          <a:ext cx="8496944" cy="4614022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77953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57426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0214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9574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4524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514978">
                <a:tc>
                  <a:txBody>
                    <a:bodyPr/>
                    <a:lstStyle/>
                    <a:p>
                      <a:endParaRPr lang="ru-RU" sz="1200" dirty="0" smtClean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endParaRPr>
                    </a:p>
                    <a:p>
                      <a:r>
                        <a:rPr lang="ru-RU" sz="1200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</a:rPr>
                        <a:t>Раздел</a:t>
                      </a:r>
                      <a:endParaRPr lang="ru-RU" sz="1200" b="1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</a:rPr>
                        <a:t>  </a:t>
                      </a:r>
                      <a:r>
                        <a:rPr lang="ru-RU" sz="1200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</a:rPr>
                        <a:t>Наименование</a:t>
                      </a:r>
                      <a:endParaRPr lang="ru-RU" sz="1200" b="1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</a:rPr>
                        <a:t>            </a:t>
                      </a:r>
                      <a:r>
                        <a:rPr lang="ru-RU" sz="1200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</a:rPr>
                        <a:t>   Утверждено   </a:t>
                      </a:r>
                      <a:endParaRPr lang="ru-RU" sz="1200" b="1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</a:rPr>
                        <a:t>Исполнено</a:t>
                      </a:r>
                      <a:endParaRPr lang="ru-RU" sz="1200" b="1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</a:rPr>
                        <a:t>% исполнения</a:t>
                      </a:r>
                      <a:endParaRPr lang="ru-RU" sz="1200" b="1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6112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</a:rPr>
                        <a:t>всего</a:t>
                      </a:r>
                      <a:endParaRPr lang="ru-RU" sz="1600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6112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</a:rPr>
                        <a:t> 0100</a:t>
                      </a:r>
                      <a:endParaRPr lang="ru-RU" sz="1400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</a:rPr>
                        <a:t>Общегосударственные вопросы</a:t>
                      </a:r>
                      <a:endParaRPr lang="ru-RU" sz="1400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1754,2</a:t>
                      </a:r>
                      <a:endParaRPr lang="ru-RU" sz="1400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1735,4</a:t>
                      </a:r>
                      <a:endParaRPr lang="ru-RU" sz="1400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98,9</a:t>
                      </a:r>
                      <a:endParaRPr lang="ru-RU" sz="1400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6112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</a:rPr>
                        <a:t>0200</a:t>
                      </a:r>
                      <a:endParaRPr lang="ru-RU" sz="1400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</a:rPr>
                        <a:t>Национальная оборона</a:t>
                      </a:r>
                      <a:endParaRPr lang="ru-RU" sz="1400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88,4</a:t>
                      </a:r>
                      <a:endParaRPr lang="ru-RU" sz="1400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88,4</a:t>
                      </a:r>
                      <a:endParaRPr lang="ru-RU" sz="1400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88934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</a:rPr>
                        <a:t>0300</a:t>
                      </a:r>
                      <a:endParaRPr lang="ru-RU" sz="1400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</a:rPr>
                        <a:t>Национальная безопасность и правоохранительная деятельность</a:t>
                      </a:r>
                      <a:endParaRPr lang="ru-RU" sz="1400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1051,9</a:t>
                      </a:r>
                      <a:endParaRPr lang="ru-RU" sz="1400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1035,6</a:t>
                      </a:r>
                      <a:endParaRPr lang="ru-RU" sz="1400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98,5</a:t>
                      </a:r>
                      <a:endParaRPr lang="ru-RU" sz="1400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6112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</a:rPr>
                        <a:t>0400</a:t>
                      </a:r>
                      <a:endParaRPr lang="ru-RU" sz="1400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</a:rPr>
                        <a:t>Национальная экономика</a:t>
                      </a:r>
                      <a:endParaRPr lang="ru-RU" sz="1400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350,0</a:t>
                      </a:r>
                      <a:endParaRPr lang="ru-RU" sz="1400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348,2</a:t>
                      </a:r>
                      <a:endParaRPr lang="ru-RU" sz="1400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99,5</a:t>
                      </a:r>
                      <a:endParaRPr lang="ru-RU" sz="1400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6112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</a:rPr>
                        <a:t>0500</a:t>
                      </a:r>
                      <a:endParaRPr lang="ru-RU" sz="1400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</a:rPr>
                        <a:t>Жилищно-коммунальное хозяйство</a:t>
                      </a:r>
                      <a:endParaRPr lang="ru-RU" sz="1400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2632,9</a:t>
                      </a:r>
                      <a:endParaRPr lang="ru-RU" sz="1400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2561,3</a:t>
                      </a:r>
                      <a:endParaRPr lang="ru-RU" sz="1400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97,3</a:t>
                      </a:r>
                      <a:endParaRPr lang="ru-RU" sz="1400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76112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</a:rPr>
                        <a:t>0800</a:t>
                      </a:r>
                      <a:endParaRPr lang="ru-RU" sz="1400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</a:rPr>
                        <a:t>Культура , кинематография</a:t>
                      </a:r>
                      <a:endParaRPr lang="ru-RU" sz="1400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1841,9</a:t>
                      </a:r>
                      <a:endParaRPr lang="ru-RU" sz="1400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1841,9</a:t>
                      </a:r>
                      <a:endParaRPr lang="ru-RU" sz="1400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7611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Century Gothic" pitchFamily="34" charset="0"/>
                        </a:rPr>
                        <a:t>0900</a:t>
                      </a:r>
                      <a:endParaRPr lang="ru-RU" sz="1400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entury Gothic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Century Gothic" pitchFamily="34" charset="0"/>
                          <a:cs typeface="Times New Roman" pitchFamily="18" charset="0"/>
                        </a:rPr>
                        <a:t>Здравоохранение</a:t>
                      </a:r>
                      <a:endParaRPr lang="ru-RU" sz="1400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Century Gothic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665,8</a:t>
                      </a:r>
                      <a:endParaRPr lang="ru-RU" sz="1400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374,4</a:t>
                      </a:r>
                      <a:endParaRPr lang="ru-RU" sz="1400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56,2</a:t>
                      </a:r>
                      <a:endParaRPr lang="ru-RU" sz="1400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76112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</a:rPr>
                        <a:t>1000</a:t>
                      </a:r>
                      <a:endParaRPr lang="ru-RU" sz="1400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</a:rPr>
                        <a:t>Социальная политика</a:t>
                      </a:r>
                      <a:endParaRPr lang="ru-RU" sz="1400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76112"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7931224" cy="936104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/>
              <a:t>    </a:t>
            </a:r>
            <a:r>
              <a:rPr lang="ru-RU" sz="20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omic Sans MS" pitchFamily="66" charset="0"/>
                <a:cs typeface="Segoe UI Light" pitchFamily="34" charset="0"/>
              </a:rPr>
              <a:t>Структура </a:t>
            </a:r>
            <a:r>
              <a:rPr lang="ru-RU" sz="20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Comic Sans MS" pitchFamily="66" charset="0"/>
                <a:cs typeface="Segoe UI Light" pitchFamily="34" charset="0"/>
              </a:rPr>
              <a:t>расходов бюджета </a:t>
            </a:r>
            <a:r>
              <a:rPr lang="ru-RU" sz="2000" b="1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omic Sans MS" pitchFamily="66" charset="0"/>
                <a:cs typeface="Segoe UI Light" pitchFamily="34" charset="0"/>
              </a:rPr>
              <a:t>Шермейского</a:t>
            </a:r>
            <a:r>
              <a:rPr lang="ru-RU" sz="20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omic Sans MS" pitchFamily="66" charset="0"/>
                <a:cs typeface="Segoe UI Light" pitchFamily="34" charset="0"/>
              </a:rPr>
              <a:t> </a:t>
            </a:r>
            <a:r>
              <a:rPr lang="ru-RU" sz="20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Comic Sans MS" pitchFamily="66" charset="0"/>
                <a:cs typeface="Segoe UI Light" pitchFamily="34" charset="0"/>
              </a:rPr>
              <a:t/>
            </a:r>
            <a:br>
              <a:rPr lang="ru-RU" sz="20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Comic Sans MS" pitchFamily="66" charset="0"/>
                <a:cs typeface="Segoe UI Light" pitchFamily="34" charset="0"/>
              </a:rPr>
            </a:br>
            <a:r>
              <a:rPr lang="ru-RU" sz="20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omic Sans MS" pitchFamily="66" charset="0"/>
                <a:cs typeface="Segoe UI Light" pitchFamily="34" charset="0"/>
              </a:rPr>
              <a:t> сельского поселения </a:t>
            </a:r>
            <a:r>
              <a:rPr lang="ru-RU" sz="20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Comic Sans MS" pitchFamily="66" charset="0"/>
                <a:cs typeface="Segoe UI Light" pitchFamily="34" charset="0"/>
              </a:rPr>
              <a:t>на </a:t>
            </a:r>
            <a:r>
              <a:rPr lang="ru-RU" sz="20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omic Sans MS" pitchFamily="66" charset="0"/>
                <a:cs typeface="Segoe UI Light" pitchFamily="34" charset="0"/>
              </a:rPr>
              <a:t>2019 </a:t>
            </a:r>
            <a:r>
              <a:rPr lang="ru-RU" sz="20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Comic Sans MS" pitchFamily="66" charset="0"/>
                <a:cs typeface="Segoe UI Light" pitchFamily="34" charset="0"/>
              </a:rPr>
              <a:t>год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827584" y="1988840"/>
          <a:ext cx="7560840" cy="4335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99592" y="2132856"/>
            <a:ext cx="7488832" cy="72008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Доходы 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8347,9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тыс. руб.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476672"/>
            <a:ext cx="8064896" cy="936104"/>
          </a:xfrm>
          <a:prstGeom prst="rect">
            <a:avLst/>
          </a:prstGeom>
        </p:spPr>
        <p:style>
          <a:lnRef idx="1">
            <a:schemeClr val="accent1"/>
          </a:lnRef>
          <a:fillRef idx="1002">
            <a:schemeClr val="lt2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66" charset="0"/>
              </a:rPr>
              <a:t>Исполнение основных показателей бюджета </a:t>
            </a:r>
            <a:r>
              <a:rPr lang="ru-RU" sz="20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66" charset="0"/>
              </a:rPr>
              <a:t>Шермейского</a:t>
            </a:r>
            <a:r>
              <a:rPr lang="ru-RU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</a:p>
          <a:p>
            <a:pPr algn="ctr"/>
            <a:r>
              <a:rPr lang="ru-RU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66" charset="0"/>
              </a:rPr>
              <a:t>сельского поселения за </a:t>
            </a:r>
            <a:r>
              <a:rPr lang="ru-RU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66" charset="0"/>
              </a:rPr>
              <a:t>2019 </a:t>
            </a:r>
            <a:r>
              <a:rPr lang="ru-RU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66" charset="0"/>
              </a:rPr>
              <a:t>год</a:t>
            </a:r>
            <a:endParaRPr lang="ru-RU" sz="2000" b="1" dirty="0">
              <a:solidFill>
                <a:schemeClr val="accent1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99592" y="3573016"/>
            <a:ext cx="7488832" cy="72008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Расходы 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7995,6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тыс. руб.  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71600" y="4941168"/>
            <a:ext cx="7488832" cy="93610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Превышение доходов над расходами</a:t>
            </a:r>
          </a:p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профицит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) </a:t>
            </a:r>
          </a:p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352,3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тыс. руб.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11" name="Shape 10"/>
          <p:cNvCxnSpPr>
            <a:stCxn id="6" idx="1"/>
            <a:endCxn id="6" idx="3"/>
          </p:cNvCxnSpPr>
          <p:nvPr/>
        </p:nvCxnSpPr>
        <p:spPr>
          <a:xfrm rot="10800000" flipH="1">
            <a:off x="899592" y="2492896"/>
            <a:ext cx="7488832" cy="12700"/>
          </a:xfrm>
          <a:prstGeom prst="bentConnector5">
            <a:avLst>
              <a:gd name="adj1" fmla="val -3053"/>
              <a:gd name="adj2" fmla="val -5074128"/>
              <a:gd name="adj3" fmla="val 103238"/>
            </a:avLst>
          </a:prstGeom>
          <a:ln w="381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hape 21"/>
          <p:cNvCxnSpPr/>
          <p:nvPr/>
        </p:nvCxnSpPr>
        <p:spPr>
          <a:xfrm rot="10800000" flipH="1">
            <a:off x="899592" y="3933056"/>
            <a:ext cx="7488832" cy="12700"/>
          </a:xfrm>
          <a:prstGeom prst="bentConnector5">
            <a:avLst>
              <a:gd name="adj1" fmla="val -3053"/>
              <a:gd name="adj2" fmla="val -5074128"/>
              <a:gd name="adj3" fmla="val 103238"/>
            </a:avLst>
          </a:prstGeom>
          <a:ln w="381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hape 22"/>
          <p:cNvCxnSpPr/>
          <p:nvPr/>
        </p:nvCxnSpPr>
        <p:spPr>
          <a:xfrm rot="10800000" flipH="1">
            <a:off x="971600" y="5445224"/>
            <a:ext cx="7488832" cy="12700"/>
          </a:xfrm>
          <a:prstGeom prst="bentConnector5">
            <a:avLst>
              <a:gd name="adj1" fmla="val -3053"/>
              <a:gd name="adj2" fmla="val -5510490"/>
              <a:gd name="adj3" fmla="val 103423"/>
            </a:avLst>
          </a:prstGeom>
          <a:ln w="381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2348880"/>
            <a:ext cx="8229600" cy="1399032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omic Sans MS" pitchFamily="66" charset="0"/>
              </a:rPr>
              <a:t>Спасибо за внимание</a:t>
            </a:r>
            <a:endParaRPr lang="ru-RU" sz="4800" b="1" dirty="0">
              <a:solidFill>
                <a:schemeClr val="accent2">
                  <a:lumMod val="40000"/>
                  <a:lumOff val="6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2283</TotalTime>
  <Words>370</Words>
  <Application>Microsoft Office PowerPoint</Application>
  <PresentationFormat>Экран (4:3)</PresentationFormat>
  <Paragraphs>103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Яркая</vt:lpstr>
      <vt:lpstr>Отчет об исполнении бюджета  Шермейского сельского поселения Бардымского муниципального района Пермского края  за 2019 год</vt:lpstr>
      <vt:lpstr>Слайд 2</vt:lpstr>
      <vt:lpstr>      Структура налоговых и неналоговых доходов бюджета Шермейского сельского поселения                                                                     тыс.руб.</vt:lpstr>
      <vt:lpstr>     Динамика безвозмездных поступлений</vt:lpstr>
      <vt:lpstr>      Расходы  бюджета Шермейского         сельского поселения</vt:lpstr>
      <vt:lpstr>                   Исполнение расходов бюджета Шермейского сельского  поселения за 2019 год</vt:lpstr>
      <vt:lpstr>    Структура расходов бюджета Шермейского   сельского поселения на 2019 год</vt:lpstr>
      <vt:lpstr>Слайд 8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 бюджета Красноясыльского сельского поселения Ординского района за 2016 год</dc:title>
  <dc:creator>Lega</dc:creator>
  <cp:lastModifiedBy>Пользователь</cp:lastModifiedBy>
  <cp:revision>237</cp:revision>
  <dcterms:created xsi:type="dcterms:W3CDTF">2017-05-24T17:51:22Z</dcterms:created>
  <dcterms:modified xsi:type="dcterms:W3CDTF">2020-03-13T04:38:37Z</dcterms:modified>
</cp:coreProperties>
</file>