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0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61"/>
          <c:h val="0.73443228530163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2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C000"/>
                        </a:solidFill>
                      </a:rPr>
                      <a:t>59</a:t>
                    </a:r>
                    <a:r>
                      <a:rPr lang="en-US" dirty="0" smtClean="0">
                        <a:solidFill>
                          <a:srgbClr val="FFC000"/>
                        </a:solidFill>
                      </a:rPr>
                      <a:t>%</a:t>
                    </a:r>
                    <a:endParaRPr lang="en-US" dirty="0">
                      <a:solidFill>
                        <a:srgbClr val="FFC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C000"/>
                        </a:solidFill>
                      </a:rPr>
                      <a:t>41</a:t>
                    </a:r>
                    <a:r>
                      <a:rPr lang="en-US" dirty="0" smtClean="0">
                        <a:solidFill>
                          <a:srgbClr val="FFC000"/>
                        </a:solidFill>
                      </a:rPr>
                      <a:t>%</a:t>
                    </a:r>
                    <a:endParaRPr lang="en-US" dirty="0">
                      <a:solidFill>
                        <a:srgbClr val="FFC000"/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0.59000000000000008</c:v>
                </c:pt>
                <c:pt idx="1">
                  <c:v>0.41000000000000003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63"/>
          <c:w val="0.2438949202403437"/>
          <c:h val="0.2853007914945492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797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rPr>
                      <a:t>4921,2</a:t>
                    </a:r>
                    <a:endParaRPr lang="en-US" dirty="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0.106436090434396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rPr>
                      <a:t>4916,2</a:t>
                    </a:r>
                    <a:endParaRPr lang="en-US" dirty="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8E-2"/>
                  <c:y val="-6.97626479002335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4921.2</c:v>
                </c:pt>
                <c:pt idx="1">
                  <c:v>4916.2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00588544"/>
        <c:axId val="82006784"/>
        <c:axId val="100582272"/>
      </c:bar3DChart>
      <c:catAx>
        <c:axId val="100588544"/>
        <c:scaling>
          <c:orientation val="minMax"/>
        </c:scaling>
        <c:axPos val="b"/>
        <c:numFmt formatCode="General" sourceLinked="0"/>
        <c:tickLblPos val="nextTo"/>
        <c:crossAx val="82006784"/>
        <c:crosses val="autoZero"/>
        <c:auto val="1"/>
        <c:lblAlgn val="ctr"/>
        <c:lblOffset val="100"/>
      </c:catAx>
      <c:valAx>
        <c:axId val="8200678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0588544"/>
        <c:crosses val="autoZero"/>
        <c:crossBetween val="between"/>
      </c:valAx>
      <c:serAx>
        <c:axId val="100582272"/>
        <c:scaling>
          <c:orientation val="minMax"/>
        </c:scaling>
        <c:delete val="1"/>
        <c:axPos val="b"/>
        <c:tickLblPos val="none"/>
        <c:crossAx val="8200678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6"/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42%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0.58000000000000007</c:v>
                </c:pt>
                <c:pt idx="1">
                  <c:v>0.42000000000000004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5759915564937255"/>
          <c:y val="0.41730930678819861"/>
          <c:w val="0.29811872754879087"/>
          <c:h val="0.1617275863977711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Шермейского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2018 год</a:t>
            </a:r>
            <a:endParaRPr lang="ru-RU" sz="2400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d5660f11b281e1f902e52d7edf6dc407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737380"/>
            <a:ext cx="5208587" cy="3472391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Неналоговые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rgbClr val="7030A0"/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Шермейского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700808"/>
            <a:ext cx="1800200" cy="1008112"/>
          </a:xfrm>
          <a:prstGeom prst="wedgeRoundRectCallout">
            <a:avLst>
              <a:gd name="adj1" fmla="val -22372"/>
              <a:gd name="adj2" fmla="val 50565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700808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700808"/>
            <a:ext cx="1706488" cy="1008112"/>
          </a:xfrm>
          <a:prstGeom prst="wedgeRoundRectCallout">
            <a:avLst>
              <a:gd name="adj1" fmla="val -18398"/>
              <a:gd name="adj2" fmla="val 48257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456892"/>
            <a:ext cx="504056" cy="100811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84884"/>
            <a:ext cx="504056" cy="100811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128284" y="2456892"/>
            <a:ext cx="504056" cy="100811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1208,5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21297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713,2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495,3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FF6699"/>
                </a:solidFill>
              </a:rPr>
              <a:t>     </a:t>
            </a:r>
            <a:r>
              <a:rPr lang="ru-RU" sz="2400" b="1" dirty="0">
                <a:solidFill>
                  <a:srgbClr val="FFC000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200" b="1" dirty="0" smtClean="0">
                <a:solidFill>
                  <a:srgbClr val="FFC000"/>
                </a:solidFill>
                <a:latin typeface="Comic Sans MS" pitchFamily="66" charset="0"/>
              </a:rPr>
              <a:t>Расходы  бюджета </a:t>
            </a:r>
            <a:r>
              <a:rPr lang="ru-RU" sz="2200" b="1" dirty="0" err="1" smtClean="0">
                <a:solidFill>
                  <a:srgbClr val="FFC000"/>
                </a:solidFill>
                <a:latin typeface="Comic Sans MS" pitchFamily="66" charset="0"/>
              </a:rPr>
              <a:t>Шермейского</a:t>
            </a:r>
            <a:r>
              <a:rPr lang="ru-RU" sz="22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br>
              <a:rPr lang="ru-RU" sz="2200" b="1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rgbClr val="FFC000"/>
                </a:solidFill>
                <a:latin typeface="Comic Sans MS" pitchFamily="66" charset="0"/>
              </a:rPr>
              <a:t>       сельского поселения</a:t>
            </a:r>
            <a:endParaRPr lang="ru-RU" sz="22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600" b="1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Шермейского</a:t>
            </a:r>
            <a:r>
              <a:rPr lang="ru-RU" sz="1600" dirty="0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rgbClr val="FFC000"/>
                </a:solidFill>
                <a:latin typeface="Comic Sans MS" pitchFamily="66" charset="0"/>
              </a:rPr>
              <a:t>Исполнение расходов бюджета </a:t>
            </a:r>
            <a:r>
              <a:rPr lang="ru-RU" sz="2000" b="1" dirty="0" err="1" smtClean="0">
                <a:solidFill>
                  <a:srgbClr val="FFC000"/>
                </a:solidFill>
                <a:latin typeface="Comic Sans MS" pitchFamily="66" charset="0"/>
              </a:rPr>
              <a:t>Шермейского</a:t>
            </a:r>
            <a:r>
              <a:rPr lang="ru-RU" sz="2000" b="1" dirty="0" smtClean="0">
                <a:solidFill>
                  <a:srgbClr val="FFC000"/>
                </a:solidFill>
                <a:latin typeface="Comic Sans MS" pitchFamily="66" charset="0"/>
              </a:rPr>
              <a:t> сельского </a:t>
            </a:r>
            <a:br>
              <a:rPr lang="ru-RU" sz="2000" b="1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FFC000"/>
                </a:solidFill>
                <a:latin typeface="Comic Sans MS" pitchFamily="66" charset="0"/>
              </a:rPr>
              <a:t>поселения за 2018 год</a:t>
            </a:r>
            <a:endParaRPr lang="ru-RU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496944" cy="44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4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5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52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6161,9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6110,6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2452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2447,1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893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2338,4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2338,4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    </a:t>
            </a:r>
            <a:r>
              <a:rPr lang="ru-RU" sz="2000" b="1" dirty="0" smtClean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000" b="1" dirty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000" b="1" dirty="0" err="1" smtClean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Шермейского</a:t>
            </a:r>
            <a:r>
              <a:rPr lang="ru-RU" sz="2000" b="1" dirty="0" smtClean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 </a:t>
            </a:r>
            <a:r>
              <a:rPr lang="ru-RU" sz="2000" b="1" dirty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000" b="1" dirty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000" b="1" dirty="0" smtClean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000" b="1" dirty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000" b="1" dirty="0" smtClean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2018 </a:t>
            </a:r>
            <a:r>
              <a:rPr lang="ru-RU" sz="2000" b="1" dirty="0">
                <a:solidFill>
                  <a:srgbClr val="FFC000"/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Доходы  6124,7 тыс. руб.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Шермейского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сельского поселения за 2018 год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Расходы  6110,6 тыс. руб.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56084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Превышение доходов над расходами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 err="1" smtClean="0">
                <a:solidFill>
                  <a:srgbClr val="FFFF00"/>
                </a:solidFill>
              </a:rPr>
              <a:t>профицит</a:t>
            </a:r>
            <a:r>
              <a:rPr lang="ru-RU" dirty="0" smtClean="0">
                <a:solidFill>
                  <a:srgbClr val="FFFF00"/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14,1 тыс. руб.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2222</TotalTime>
  <Words>366</Words>
  <Application>Microsoft Office PowerPoint</Application>
  <PresentationFormat>Экран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Отчет об исполнении бюджета  Шермейского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Шермейского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Шермейского         сельского поселения</vt:lpstr>
      <vt:lpstr>                   Исполнение расходов бюджета Шермейского сельского  поселения за 2018 год</vt:lpstr>
      <vt:lpstr>    Структура расходов бюджета Шермейского   сельского поселения на 2018 год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230</cp:revision>
  <dcterms:created xsi:type="dcterms:W3CDTF">2017-05-24T17:51:22Z</dcterms:created>
  <dcterms:modified xsi:type="dcterms:W3CDTF">2019-04-18T10:39:53Z</dcterms:modified>
</cp:coreProperties>
</file>