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60" r:id="rId3"/>
    <p:sldId id="261" r:id="rId4"/>
    <p:sldId id="262" r:id="rId5"/>
    <p:sldId id="278" r:id="rId6"/>
    <p:sldId id="27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8A58"/>
    <a:srgbClr val="5A92C4"/>
    <a:srgbClr val="3779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showPercent val="1"/>
          </c:dLbls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0.99</c:v>
                </c:pt>
                <c:pt idx="1">
                  <c:v>1.0000000000000009E-2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2966222859972985E-2"/>
                  <c:y val="-6.760846017109209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6416,10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609740058912415E-2"/>
                  <c:y val="-6.059860870159729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6048,33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3076356001981088E-2"/>
                  <c:y val="-6.172925230529946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6465,91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план 2020г</c:v>
                </c:pt>
                <c:pt idx="1">
                  <c:v>план 2021г</c:v>
                </c:pt>
                <c:pt idx="2">
                  <c:v>план 2022г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6416.1</c:v>
                </c:pt>
                <c:pt idx="1">
                  <c:v>6048.33</c:v>
                </c:pt>
                <c:pt idx="2">
                  <c:v>6465.91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dLbls>
          <c:showVal val="1"/>
        </c:dLbls>
        <c:gapWidth val="75"/>
        <c:shape val="cylinder"/>
        <c:axId val="129254144"/>
        <c:axId val="129255680"/>
        <c:axId val="0"/>
      </c:bar3DChart>
      <c:catAx>
        <c:axId val="129254144"/>
        <c:scaling>
          <c:orientation val="minMax"/>
        </c:scaling>
        <c:delete val="1"/>
        <c:axPos val="b"/>
        <c:numFmt formatCode="General" sourceLinked="0"/>
        <c:majorTickMark val="none"/>
        <c:tickLblPos val="none"/>
        <c:crossAx val="129255680"/>
        <c:crosses val="autoZero"/>
        <c:auto val="1"/>
        <c:lblAlgn val="ctr"/>
        <c:lblOffset val="100"/>
      </c:catAx>
      <c:valAx>
        <c:axId val="129255680"/>
        <c:scaling>
          <c:orientation val="minMax"/>
        </c:scaling>
        <c:axPos val="l"/>
        <c:numFmt formatCode="General" sourceLinked="1"/>
        <c:majorTickMark val="none"/>
        <c:tickLblPos val="none"/>
        <c:crossAx val="1292541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0.6100000000000001</c:v>
                </c:pt>
                <c:pt idx="1">
                  <c:v>0.39000000000000007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spPr>
    <a:solidFill>
      <a:schemeClr val="accent2">
        <a:tint val="50000"/>
      </a:schemeClr>
    </a:solidFill>
    <a:ln w="10000" cap="flat" cmpd="sng" algn="ctr">
      <a:solidFill>
        <a:schemeClr val="accent2"/>
      </a:solidFill>
      <a:prstDash val="solid"/>
    </a:ln>
    <a:effectLst>
      <a:outerShdw blurRad="38100" dist="30000" dir="5400000" rotWithShape="0">
        <a:srgbClr val="000000">
          <a:alpha val="45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1412776"/>
            <a:ext cx="5328592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Бюджет </a:t>
            </a:r>
            <a:r>
              <a:rPr lang="ru-RU" sz="27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Бичуринского</a:t>
            </a:r>
            <a:r>
              <a:rPr lang="ru-RU" sz="27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 сельского поселения </a:t>
            </a:r>
            <a:r>
              <a:rPr lang="ru-RU" sz="27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7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  муниципального района Пермского края на 2020 и плановый период 2021-2022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2708920"/>
            <a:ext cx="3672408" cy="792088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Бюджет для граждан</a:t>
            </a:r>
          </a:p>
        </p:txBody>
      </p:sp>
      <p:pic>
        <p:nvPicPr>
          <p:cNvPr id="4098" name="Picture 2" descr="http://www.bankgorodov.ru/system/img.php?f=/public//photos/coa/308181_bi.png&amp;w=172&amp;h=30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99592" y="620688"/>
            <a:ext cx="1440160" cy="1368152"/>
          </a:xfrm>
          <a:prstGeom prst="rect">
            <a:avLst/>
          </a:prstGeom>
          <a:noFill/>
        </p:spPr>
      </p:pic>
      <p:pic>
        <p:nvPicPr>
          <p:cNvPr id="4" name="Picture 2" descr="http://orda.permarea.ru/upload/pages/11437/image_1362538724.jpe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267744" y="4077072"/>
            <a:ext cx="4824536" cy="247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8568952" cy="64807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                   </a:t>
            </a:r>
            <a:r>
              <a:rPr lang="ru-RU" sz="24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Динамика расходов бюджета </a:t>
            </a:r>
            <a:r>
              <a:rPr lang="ru-RU" sz="2400" b="1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Бичуринского</a:t>
            </a:r>
            <a:r>
              <a:rPr lang="ru-RU" sz="24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sz="24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24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                     сельского поселения</a:t>
            </a:r>
            <a:r>
              <a:rPr lang="ru-RU" sz="27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sz="27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27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                                 </a:t>
            </a:r>
            <a:r>
              <a:rPr lang="ru-RU" sz="18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3" y="1680404"/>
          <a:ext cx="8208913" cy="481399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92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4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45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58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22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14860">
                <a:tc>
                  <a:txBody>
                    <a:bodyPr/>
                    <a:lstStyle/>
                    <a:p>
                      <a:r>
                        <a:rPr lang="ru-RU" sz="1200" dirty="0"/>
                        <a:t>Раздел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                                     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/>
                        <a:t>Решение</a:t>
                      </a:r>
                      <a:r>
                        <a:rPr lang="ru-RU" sz="1200" baseline="0" dirty="0"/>
                        <a:t> Совета депутатов </a:t>
                      </a:r>
                      <a:r>
                        <a:rPr lang="ru-RU" sz="1200" baseline="0" dirty="0" err="1" smtClean="0"/>
                        <a:t>Бичуринского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/>
                        <a:t>сельского поселения от </a:t>
                      </a:r>
                      <a:r>
                        <a:rPr lang="ru-RU" sz="1200" baseline="0" dirty="0" smtClean="0"/>
                        <a:t>19.12.2019 № 61 </a:t>
                      </a:r>
                      <a:r>
                        <a:rPr lang="ru-RU" sz="1200" baseline="0" dirty="0"/>
                        <a:t>«О бюджете </a:t>
                      </a:r>
                      <a:r>
                        <a:rPr lang="ru-RU" sz="1200" baseline="0" dirty="0" err="1" smtClean="0"/>
                        <a:t>Бичуринского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/>
                        <a:t>сельского поселения на </a:t>
                      </a:r>
                      <a:r>
                        <a:rPr lang="ru-RU" sz="1200" baseline="0" dirty="0" smtClean="0"/>
                        <a:t>2020-2022 </a:t>
                      </a:r>
                      <a:r>
                        <a:rPr lang="ru-RU" sz="1200" baseline="0" dirty="0"/>
                        <a:t>годы»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 </a:t>
                      </a:r>
                      <a:r>
                        <a:rPr lang="ru-RU" sz="1400" b="1" dirty="0" smtClean="0"/>
                        <a:t> 2020г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  </a:t>
                      </a:r>
                      <a:r>
                        <a:rPr lang="ru-RU" sz="1400" b="1" dirty="0" smtClean="0"/>
                        <a:t>2021г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    2022г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8858,10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8286,93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8501,21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669">
                <a:tc>
                  <a:txBody>
                    <a:bodyPr/>
                    <a:lstStyle/>
                    <a:p>
                      <a:r>
                        <a:rPr lang="ru-RU" sz="1400" dirty="0"/>
                        <a:t> 0100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2086,85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1196,41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1196,41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6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89,70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94,90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30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 правоохранительная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1311,97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1311,97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1311,97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669">
                <a:tc>
                  <a:txBody>
                    <a:bodyPr/>
                    <a:lstStyle/>
                    <a:p>
                      <a:r>
                        <a:rPr lang="ru-RU" sz="1400" dirty="0"/>
                        <a:t>0400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2111,90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1483,00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1483,00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2669">
                <a:tc>
                  <a:txBody>
                    <a:bodyPr/>
                    <a:lstStyle/>
                    <a:p>
                      <a:r>
                        <a:rPr lang="ru-RU" sz="1400" dirty="0"/>
                        <a:t>0500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502,14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1234,41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1443,49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2669">
                <a:tc>
                  <a:txBody>
                    <a:bodyPr/>
                    <a:lstStyle/>
                    <a:p>
                      <a:r>
                        <a:rPr lang="ru-RU" sz="1400" dirty="0"/>
                        <a:t>0800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 ,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2751,04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2965,24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2965,24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26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2669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Условно утвержденные расходы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571,17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356,89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2669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931224" cy="936104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                            </a:t>
            </a:r>
            <a:r>
              <a:rPr lang="ru-RU" sz="20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Структура расходов бюджета </a:t>
            </a:r>
            <a:r>
              <a:rPr lang="ru-RU" sz="2000" b="1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Бичуринского</a:t>
            </a:r>
            <a:r>
              <a:rPr lang="ru-RU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br>
              <a:rPr lang="ru-RU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                               сельского поселения</a:t>
            </a:r>
            <a:r>
              <a:rPr lang="ru-RU" sz="20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sz="20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20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                                     на </a:t>
            </a:r>
            <a:r>
              <a:rPr lang="ru-RU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2020 </a:t>
            </a:r>
            <a:r>
              <a:rPr lang="ru-RU" sz="20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192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2204864"/>
            <a:ext cx="8712968" cy="44644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8219256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700" b="1" kern="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altLang="ru-RU" sz="2700" b="1" kern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700" b="1" i="1" kern="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r>
              <a:rPr lang="ru-RU" altLang="ru-RU" sz="2700" b="1" i="1" kern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700" b="1" i="1" kern="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b="1" i="1" kern="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i="1" kern="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о межбюджетных отношениях</a:t>
            </a:r>
            <a: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AutoShape 8"/>
          <p:cNvSpPr>
            <a:spLocks noGrp="1" noChangeArrowheads="1"/>
          </p:cNvSpPr>
          <p:nvPr>
            <p:ph idx="1"/>
          </p:nvPr>
        </p:nvSpPr>
        <p:spPr bwMode="auto">
          <a:xfrm>
            <a:off x="2555776" y="2492896"/>
            <a:ext cx="3960440" cy="2016224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ru-RU" altLang="ru-RU" sz="1400" b="1" i="1" dirty="0"/>
              <a:t>Межбюджетные трансферты</a:t>
            </a:r>
            <a:r>
              <a:rPr lang="ru-RU" altLang="ru-RU" sz="1400" dirty="0"/>
              <a:t> – </a:t>
            </a:r>
          </a:p>
          <a:p>
            <a:pPr algn="ctr">
              <a:buNone/>
            </a:pPr>
            <a:r>
              <a:rPr lang="ru-RU" altLang="ru-RU" sz="1400" dirty="0">
                <a:latin typeface="+mn-lt"/>
              </a:rPr>
              <a:t>это средства,</a:t>
            </a:r>
          </a:p>
          <a:p>
            <a:pPr algn="ctr">
              <a:buNone/>
            </a:pPr>
            <a:r>
              <a:rPr lang="ru-RU" altLang="ru-RU" sz="1400" dirty="0">
                <a:latin typeface="+mn-lt"/>
              </a:rPr>
              <a:t>предоставляемые одним бюджетом</a:t>
            </a:r>
          </a:p>
          <a:p>
            <a:pPr algn="ctr">
              <a:buNone/>
            </a:pPr>
            <a:r>
              <a:rPr lang="ru-RU" altLang="ru-RU" sz="1400" dirty="0">
                <a:latin typeface="+mn-lt"/>
              </a:rPr>
              <a:t>бюджетной системы Российской Федерации</a:t>
            </a:r>
          </a:p>
          <a:p>
            <a:pPr algn="ctr">
              <a:buNone/>
            </a:pPr>
            <a:r>
              <a:rPr lang="ru-RU" altLang="ru-RU" sz="1400" dirty="0">
                <a:latin typeface="+mn-lt"/>
              </a:rPr>
              <a:t>другому бюджету бюджетной системы </a:t>
            </a:r>
          </a:p>
          <a:p>
            <a:pPr algn="ctr">
              <a:buNone/>
            </a:pPr>
            <a:r>
              <a:rPr lang="ru-RU" altLang="ru-RU" sz="1400" dirty="0">
                <a:latin typeface="+mn-lt"/>
              </a:rPr>
              <a:t>Российской Федерации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467544" y="4725144"/>
            <a:ext cx="3313063" cy="183802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b="1" i="1" dirty="0"/>
              <a:t>Субвенции</a:t>
            </a:r>
            <a:r>
              <a:rPr lang="ru-RU" dirty="0"/>
              <a:t> </a:t>
            </a:r>
            <a:r>
              <a:rPr lang="ru-RU" sz="1400" dirty="0"/>
              <a:t>(от лат. "</a:t>
            </a:r>
            <a:r>
              <a:rPr lang="en-US" sz="1400" dirty="0" err="1"/>
              <a:t>Subvenire</a:t>
            </a:r>
            <a:r>
              <a:rPr lang="ru-RU" sz="1400" dirty="0"/>
              <a:t>" –</a:t>
            </a:r>
            <a:r>
              <a:rPr lang="en-US" sz="1400" dirty="0"/>
              <a:t> </a:t>
            </a:r>
            <a:r>
              <a:rPr lang="ru-RU" sz="1400" dirty="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1340768"/>
            <a:ext cx="849694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1600" b="1" i="1" u="sng" kern="0" dirty="0">
                <a:latin typeface="Cambria" pitchFamily="18" charset="0"/>
                <a:ea typeface="Cambria" pitchFamily="18" charset="0"/>
              </a:rPr>
              <a:t>Межбюджетные отношения</a:t>
            </a:r>
            <a:r>
              <a:rPr lang="ru-RU" altLang="ru-RU" sz="1600" u="sng" kern="0" dirty="0">
                <a:latin typeface="Cambria" pitchFamily="18" charset="0"/>
                <a:ea typeface="Cambria" pitchFamily="18" charset="0"/>
              </a:rPr>
              <a:t> </a:t>
            </a:r>
            <a:r>
              <a:rPr lang="ru-RU" altLang="ru-RU" sz="1600" kern="0" dirty="0">
                <a:latin typeface="Cambria" pitchFamily="18" charset="0"/>
                <a:ea typeface="Cambria" pitchFamily="18" charset="0"/>
              </a:rPr>
              <a:t>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9512" y="2420888"/>
            <a:ext cx="2232248" cy="2376264"/>
          </a:xfrm>
          <a:prstGeom prst="horizont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i="1" dirty="0">
                <a:solidFill>
                  <a:schemeClr val="tx1"/>
                </a:solidFill>
              </a:rPr>
              <a:t>Дотации</a:t>
            </a:r>
            <a:r>
              <a:rPr lang="ru-RU" sz="1400" i="1" dirty="0">
                <a:solidFill>
                  <a:schemeClr val="tx1"/>
                </a:solidFill>
              </a:rPr>
              <a:t> (</a:t>
            </a:r>
            <a:r>
              <a:rPr lang="ru-RU" sz="1400" dirty="0">
                <a:solidFill>
                  <a:schemeClr val="tx1"/>
                </a:solidFill>
              </a:rPr>
              <a:t>от лат. "</a:t>
            </a:r>
            <a:r>
              <a:rPr lang="en-US" sz="1400" dirty="0">
                <a:solidFill>
                  <a:schemeClr val="tx1"/>
                </a:solidFill>
              </a:rPr>
              <a:t>Dotatio</a:t>
            </a:r>
            <a:r>
              <a:rPr lang="ru-RU" sz="1400" dirty="0">
                <a:solidFill>
                  <a:schemeClr val="tx1"/>
                </a:solidFill>
              </a:rPr>
              <a:t>" – дар, пожертвование</a:t>
            </a:r>
            <a:r>
              <a:rPr lang="ru-RU" sz="1400" i="1" dirty="0">
                <a:solidFill>
                  <a:schemeClr val="tx1"/>
                </a:solidFill>
              </a:rPr>
              <a:t>) – </a:t>
            </a:r>
            <a:r>
              <a:rPr lang="ru-RU" sz="1400" dirty="0">
                <a:solidFill>
                  <a:schemeClr val="tx1"/>
                </a:solidFill>
              </a:rPr>
              <a:t>предоставляются без определения конкретной цели их использования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6660232" y="2420888"/>
            <a:ext cx="2232248" cy="2304256"/>
          </a:xfrm>
          <a:prstGeom prst="horizont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i="1" dirty="0">
                <a:solidFill>
                  <a:schemeClr val="tx1"/>
                </a:solidFill>
              </a:rPr>
              <a:t>Иные межбюджетные трансферты</a:t>
            </a:r>
            <a:r>
              <a:rPr lang="ru-RU" sz="1400" dirty="0">
                <a:solidFill>
                  <a:schemeClr val="tx1"/>
                </a:solidFill>
              </a:rPr>
              <a:t> – предоставляются на определённые цели</a:t>
            </a:r>
          </a:p>
        </p:txBody>
      </p:sp>
      <p:sp>
        <p:nvSpPr>
          <p:cNvPr id="19" name="Document"/>
          <p:cNvSpPr>
            <a:spLocks noEditPoints="1" noChangeArrowheads="1"/>
          </p:cNvSpPr>
          <p:nvPr/>
        </p:nvSpPr>
        <p:spPr bwMode="auto">
          <a:xfrm>
            <a:off x="4788024" y="4725144"/>
            <a:ext cx="3600400" cy="1800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b="1" i="1" dirty="0"/>
              <a:t>Субсидии</a:t>
            </a:r>
            <a:r>
              <a:rPr lang="ru-RU" dirty="0"/>
              <a:t> </a:t>
            </a:r>
            <a:r>
              <a:rPr lang="ru-RU" sz="1400" dirty="0"/>
              <a:t>(от лат. "</a:t>
            </a:r>
            <a:r>
              <a:rPr lang="en-US" sz="1400" dirty="0" err="1"/>
              <a:t>Subsidium</a:t>
            </a:r>
            <a:r>
              <a:rPr lang="ru-RU" sz="1400" dirty="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484784"/>
            <a:ext cx="8064896" cy="51125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7524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Муниципальная программа «Развитие культуры»</a:t>
            </a:r>
            <a:endParaRPr lang="ru-RU" sz="2400" b="1" i="1" dirty="0">
              <a:solidFill>
                <a:schemeClr val="accent2">
                  <a:lumMod val="40000"/>
                  <a:lumOff val="60000"/>
                </a:schemeClr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55576" y="1844824"/>
            <a:ext cx="5256584" cy="22322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49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Бичуринского</a:t>
            </a: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Font typeface="Wingdings" pitchFamily="2" charset="2"/>
              <a:buChar char="q"/>
            </a:pP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2751,04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2965,24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2965,24 тыс. рублей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5536" y="1484784"/>
            <a:ext cx="8208912" cy="51125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91264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«Развитие дорожного хозяйства»</a:t>
            </a:r>
            <a:endParaRPr lang="ru-RU" sz="2400" b="1" i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628800"/>
            <a:ext cx="6408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Бичуринского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                                предусмотрено: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2111,90 тыс. рублей, 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1483,00 тыс. рублей,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1483,00 тыс. рублей.</a:t>
            </a:r>
          </a:p>
        </p:txBody>
      </p:sp>
      <p:pic>
        <p:nvPicPr>
          <p:cNvPr id="6" name="Рисунок 5" descr="дороги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760" y="3789040"/>
            <a:ext cx="4176464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1628800"/>
            <a:ext cx="8352928" cy="49685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6264696" cy="648072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2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«Благоустройство территории  </a:t>
            </a:r>
            <a:r>
              <a:rPr lang="ru-RU" sz="2200" b="1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Бичуринского</a:t>
            </a:r>
            <a:r>
              <a:rPr lang="ru-RU" sz="22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сельского поселения»</a:t>
            </a:r>
            <a:endParaRPr lang="ru-RU" sz="2200" i="1" dirty="0">
              <a:solidFill>
                <a:schemeClr val="accent2">
                  <a:lumMod val="40000"/>
                  <a:lumOff val="60000"/>
                </a:schemeClr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i.multilisting.su/system/photos/entity/068/476/796/medium/img.jpg?153176303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39752" y="3573016"/>
            <a:ext cx="4032448" cy="27723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59632" y="1700808"/>
            <a:ext cx="55446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Бичуринского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502,13 тыс. рублей, 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1234,41 тыс. рублей,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1443,49 тыс. рублей.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836712"/>
            <a:ext cx="8352928" cy="58326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6328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b="1" dirty="0"/>
          </a:p>
        </p:txBody>
      </p:sp>
      <p:pic>
        <p:nvPicPr>
          <p:cNvPr id="1026" name="Picture 2" descr="http://mw2.google.com/mw-panoramio/photos/medium/155586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20888"/>
            <a:ext cx="5173396" cy="388004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25"/>
          <p:cNvSpPr/>
          <p:nvPr/>
        </p:nvSpPr>
        <p:spPr>
          <a:xfrm>
            <a:off x="179512" y="1700808"/>
            <a:ext cx="8784976" cy="49685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799200"/>
          </a:xfrm>
        </p:spPr>
        <p:txBody>
          <a:bodyPr>
            <a:normAutofit fontScale="90000"/>
          </a:bodyPr>
          <a:lstStyle/>
          <a:p>
            <a:r>
              <a:rPr lang="ru-RU" sz="18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Бюджетный процесс</a:t>
            </a: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x-none" sz="18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>
                <a:latin typeface="Arial" pitchFamily="34" charset="0"/>
                <a:cs typeface="Arial" pitchFamily="34" charset="0"/>
              </a:rPr>
            </a:b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3"/>
          <p:cNvSpPr>
            <a:spLocks noGrp="1" noChangeArrowheads="1"/>
          </p:cNvSpPr>
          <p:nvPr>
            <p:ph idx="1"/>
          </p:nvPr>
        </p:nvSpPr>
        <p:spPr bwMode="auto">
          <a:xfrm>
            <a:off x="6156176" y="2708920"/>
            <a:ext cx="2376264" cy="145544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Рассмотрение</a:t>
            </a:r>
          </a:p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проекта </a:t>
            </a:r>
            <a:r>
              <a:rPr lang="ru-RU" altLang="ru-RU" sz="1800" b="1" dirty="0">
                <a:solidFill>
                  <a:srgbClr val="37796E"/>
                </a:solidFill>
              </a:rPr>
              <a:t>бюджета</a:t>
            </a:r>
          </a:p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очередного года</a:t>
            </a:r>
            <a:endParaRPr lang="ru-RU" altLang="ru-RU" sz="1800" b="1" dirty="0">
              <a:solidFill>
                <a:srgbClr val="37796E"/>
              </a:solidFill>
            </a:endParaRPr>
          </a:p>
        </p:txBody>
      </p:sp>
      <p:sp>
        <p:nvSpPr>
          <p:cNvPr id="5" name="AutoShape 49"/>
          <p:cNvSpPr>
            <a:spLocks noChangeArrowheads="1"/>
          </p:cNvSpPr>
          <p:nvPr/>
        </p:nvSpPr>
        <p:spPr bwMode="auto">
          <a:xfrm>
            <a:off x="8460432" y="3573016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6" name="AutoShape 55"/>
          <p:cNvSpPr>
            <a:spLocks noChangeArrowheads="1"/>
          </p:cNvSpPr>
          <p:nvPr/>
        </p:nvSpPr>
        <p:spPr bwMode="auto">
          <a:xfrm rot="9600000">
            <a:off x="6136326" y="584321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6084168" y="4293096"/>
            <a:ext cx="2520950" cy="14398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очередного года</a:t>
            </a:r>
          </a:p>
        </p:txBody>
      </p:sp>
      <p:sp>
        <p:nvSpPr>
          <p:cNvPr id="8" name="Oval 31"/>
          <p:cNvSpPr>
            <a:spLocks noChangeArrowheads="1"/>
          </p:cNvSpPr>
          <p:nvPr/>
        </p:nvSpPr>
        <p:spPr bwMode="auto">
          <a:xfrm>
            <a:off x="3203848" y="5301208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в текущем году</a:t>
            </a: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3059832" y="1844824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в текущем году</a:t>
            </a:r>
          </a:p>
        </p:txBody>
      </p:sp>
      <p:sp>
        <p:nvSpPr>
          <p:cNvPr id="10" name="Oval 27"/>
          <p:cNvSpPr>
            <a:spLocks noChangeArrowheads="1"/>
          </p:cNvSpPr>
          <p:nvPr/>
        </p:nvSpPr>
        <p:spPr bwMode="auto">
          <a:xfrm>
            <a:off x="3347864" y="3284984"/>
            <a:ext cx="2519363" cy="1512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Бюджетный</a:t>
            </a:r>
          </a:p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процесс</a:t>
            </a: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251520" y="2636912"/>
            <a:ext cx="2736850" cy="15843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 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предыдущего года</a:t>
            </a:r>
          </a:p>
        </p:txBody>
      </p:sp>
      <p:sp>
        <p:nvSpPr>
          <p:cNvPr id="12" name="AutoShape 52"/>
          <p:cNvSpPr>
            <a:spLocks noChangeArrowheads="1"/>
          </p:cNvSpPr>
          <p:nvPr/>
        </p:nvSpPr>
        <p:spPr bwMode="auto">
          <a:xfrm rot="21000000">
            <a:off x="2299772" y="2264022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6" name="Oval 30"/>
          <p:cNvSpPr>
            <a:spLocks noChangeArrowheads="1"/>
          </p:cNvSpPr>
          <p:nvPr/>
        </p:nvSpPr>
        <p:spPr bwMode="auto">
          <a:xfrm>
            <a:off x="467544" y="4509120"/>
            <a:ext cx="2665413" cy="1511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Формирование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предыдущего года</a:t>
            </a:r>
          </a:p>
        </p:txBody>
      </p:sp>
      <p:sp>
        <p:nvSpPr>
          <p:cNvPr id="17" name="AutoShape 53"/>
          <p:cNvSpPr>
            <a:spLocks noChangeArrowheads="1"/>
          </p:cNvSpPr>
          <p:nvPr/>
        </p:nvSpPr>
        <p:spPr bwMode="auto">
          <a:xfrm rot="1200000">
            <a:off x="6064317" y="2314824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6"/>
          <p:cNvSpPr>
            <a:spLocks noChangeArrowheads="1"/>
          </p:cNvSpPr>
          <p:nvPr/>
        </p:nvSpPr>
        <p:spPr bwMode="auto">
          <a:xfrm rot="12000000">
            <a:off x="2463917" y="5915223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8"/>
          <p:cNvSpPr>
            <a:spLocks noChangeArrowheads="1"/>
          </p:cNvSpPr>
          <p:nvPr/>
        </p:nvSpPr>
        <p:spPr bwMode="auto">
          <a:xfrm rot="16200000">
            <a:off x="-216568" y="4257130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>
            <a:off x="4572000" y="486916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 flipH="1">
            <a:off x="2987824" y="4581128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2987824" y="3573016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4572000" y="306896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V="1">
            <a:off x="5868144" y="3645024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>
            <a:off x="5724128" y="4509120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1520" y="1097360"/>
            <a:ext cx="8712968" cy="557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268760"/>
            <a:ext cx="8280920" cy="5262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Совета депутатов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Бичуринского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«О бюджете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Бичуринского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сформировано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06 октября 2003 года № 131-ФЗ «Об общих принципах организации местного самоуправления в Российской Федерации», Уставом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Бичуринского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Бюджетным процессом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Бичуринского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прогноза социально-экономического развития 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2020-2022 годы.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Основными 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Отличительной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проекта решения о бюджете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2020год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непрограммными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поселения. </a:t>
            </a:r>
          </a:p>
        </p:txBody>
      </p:sp>
      <p:pic>
        <p:nvPicPr>
          <p:cNvPr id="5" name="Рисунок 4" descr="http://www.bankgorodov.ru/system/img.php?f=/public//photos/coa/308181_bi.png&amp;w=172&amp;h=300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2" y="260648"/>
            <a:ext cx="1008113" cy="9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980728"/>
            <a:ext cx="8568952" cy="5400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08912" cy="49685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часть бюджета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Бичуринского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сформирована с учетом прогноза  социально-экономического развития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годы. </a:t>
            </a: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предлагаются в сумме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8858,10 тыс. рублей, из них налоговые и неналоговые запланированы в сумме 2442,00 тыс.руб. Безвозмездные поступления запланированы в сумме 56416,10 тыс.руб.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доходы  в решении о бюджете поселения предлагаются законопроектом в сумме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8490,33 тыс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с уменьшением доходов 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367,77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относительно параметров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Данное уменьшение обусловлено снижением уровня дохода от реализации имущества и дотации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 в бюджете поселения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запланированы в объеме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8907,91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увеличением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уровня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49,81 тыс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pPr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588224" y="1700808"/>
            <a:ext cx="2160240" cy="23762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(выплачиваемые из бюджета денежные средства (социальные выплаты населению, содержание муниципальных учреждений (образование, культура и другие) капитальные ремонты, благоустройство и другие)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35896" y="1700808"/>
            <a:ext cx="2160240" cy="23762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поступающие в бюджет денежные средства (налоги юридических и физических лиц, штрафы, административные платежи и сборы, финансовая помощь)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1700808"/>
            <a:ext cx="2160240" cy="2376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(от </a:t>
            </a:r>
            <a:r>
              <a:rPr lang="ru-RU" sz="1200" dirty="0" err="1" smtClean="0">
                <a:solidFill>
                  <a:sysClr val="windowText" lastClr="000000"/>
                </a:solidFill>
              </a:rPr>
              <a:t>старонормандского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bougette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–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406640" cy="5488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Что такое бюджет?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683568" y="5373216"/>
            <a:ext cx="8136904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Сбалансированность бюджета по доходам и расходам  - основополагающее требование, предъявляемое к органам , составляющим и утверждающим бюджет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100" dirty="0"/>
          </a:p>
        </p:txBody>
      </p:sp>
      <p:sp>
        <p:nvSpPr>
          <p:cNvPr id="6" name="Овал 5"/>
          <p:cNvSpPr/>
          <p:nvPr/>
        </p:nvSpPr>
        <p:spPr>
          <a:xfrm>
            <a:off x="899592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Бюджет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79912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Доходы бюджета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Расходы бюджета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4293096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Если расходная часть бюджета превышает доходную, то бюджет формируется с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дефицитом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</a:p>
          <a:p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Превышение доходов над расходами образует положительный остаток бюджета (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профицит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)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00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Доходы бюджета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73736" cy="5517232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Доходы бюджета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– это безвозмездные и безвозвратные поступления денежных средств в бюджет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5856" y="1988840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бюджета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996952"/>
            <a:ext cx="2160240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Налоговые доходы</a:t>
            </a:r>
            <a:endParaRPr lang="ru-RU" sz="16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91880" y="2996952"/>
            <a:ext cx="2160240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Неналоговые доходы</a:t>
            </a:r>
            <a:endParaRPr lang="ru-RU" sz="16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72200" y="2996952"/>
            <a:ext cx="2160240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Безвозмездные поступления</a:t>
            </a:r>
            <a:endParaRPr lang="ru-RU" sz="1600" b="1" dirty="0"/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5400000" flipH="1" flipV="1">
            <a:off x="4709666" y="50974"/>
            <a:ext cx="12700" cy="5904656"/>
          </a:xfrm>
          <a:prstGeom prst="bentConnector3">
            <a:avLst>
              <a:gd name="adj1" fmla="val 1800000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2"/>
            <a:endCxn id="13" idx="0"/>
          </p:cNvCxnSpPr>
          <p:nvPr/>
        </p:nvCxnSpPr>
        <p:spPr>
          <a:xfrm>
            <a:off x="4572000" y="2564904"/>
            <a:ext cx="0" cy="43204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347864" y="3573016"/>
            <a:ext cx="2520280" cy="30963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  <a:t>Поступления от уплаты других пошлин и сборов, установленных законодательством, а также штрафов за нарушение законодательства, </a:t>
            </a: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</a:rPr>
              <a:t>доходы от использования муниципального  имущества и земли;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</a:rPr>
              <a:t> штрафные санкции;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</a:rPr>
              <a:t> другие.</a:t>
            </a:r>
            <a:endParaRPr lang="ru-RU" sz="13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39552" y="3573016"/>
            <a:ext cx="2448272" cy="30963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  <a:t>Поступления от уплаты налогов, установленных Налоговым кодексом Российской Федерации, </a:t>
            </a:r>
          </a:p>
          <a:p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</a:rPr>
              <a:t>налог на прибыль организаций;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</a:rPr>
              <a:t> акцизы;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</a:rPr>
              <a:t> налог на доходы физических лиц;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</a:rPr>
              <a:t> другие налоги.</a:t>
            </a:r>
            <a:endParaRPr lang="ru-RU" sz="13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28184" y="3573016"/>
            <a:ext cx="2448272" cy="30963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  <a:t>Поступления от других бюджетов бюджетной системы (межбюджетные трансферты), граждан (кроме налоговых и неналоговых доходов0).</a:t>
            </a:r>
            <a:endParaRPr lang="ru-RU" sz="13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0485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</a:t>
            </a:r>
            <a:br>
              <a:rPr lang="ru-RU" sz="2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Бичуринского</a:t>
            </a:r>
            <a:r>
              <a:rPr lang="ru-RU" sz="2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тыс.руб.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  <a:latin typeface="Candara" pitchFamily="34" charset="0"/>
              </a:rPr>
              <a:t>       2020г  -2442,00                                  2020г  2432,00                                   2020г - 10,00</a:t>
            </a:r>
            <a:endParaRPr lang="ru-RU" sz="1600" dirty="0">
              <a:solidFill>
                <a:srgbClr val="0070C0"/>
              </a:solidFill>
              <a:latin typeface="Candar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  <a:latin typeface="Candara" pitchFamily="34" charset="0"/>
              </a:rPr>
              <a:t>       2021г  -2442,00                                   2021г  -2432,00                                  2021г -  10,00                                                        </a:t>
            </a:r>
            <a:r>
              <a:rPr lang="ru-RU" sz="1600" dirty="0" smtClean="0">
                <a:solidFill>
                  <a:srgbClr val="0070C0"/>
                </a:solidFill>
                <a:latin typeface="Candara" pitchFamily="34" charset="0"/>
              </a:rPr>
              <a:t>    2022г  </a:t>
            </a:r>
            <a:r>
              <a:rPr lang="ru-RU" sz="1600" dirty="0" smtClean="0">
                <a:solidFill>
                  <a:srgbClr val="0070C0"/>
                </a:solidFill>
                <a:latin typeface="Candara" pitchFamily="34" charset="0"/>
              </a:rPr>
              <a:t>-2442,00                                   2022г  -2432,00                                  2022г - 10,00                             </a:t>
            </a:r>
            <a:endParaRPr lang="ru-RU" sz="1600" dirty="0">
              <a:solidFill>
                <a:srgbClr val="0070C0"/>
              </a:solidFill>
              <a:latin typeface="Candara" pitchFamily="34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467544" y="1772816"/>
            <a:ext cx="2304256" cy="864096"/>
          </a:xfrm>
          <a:prstGeom prst="wedgeRoundRectCallout">
            <a:avLst>
              <a:gd name="adj1" fmla="val -18375"/>
              <a:gd name="adj2" fmla="val 48383"/>
              <a:gd name="adj3" fmla="val 166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Налоговые и 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203848" y="1772816"/>
            <a:ext cx="2520280" cy="864096"/>
          </a:xfrm>
          <a:prstGeom prst="wedgeRoundRectCallout">
            <a:avLst>
              <a:gd name="adj1" fmla="val -20833"/>
              <a:gd name="adj2" fmla="val 49400"/>
              <a:gd name="adj3" fmla="val 166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156176" y="1772816"/>
            <a:ext cx="2448272" cy="864096"/>
          </a:xfrm>
          <a:prstGeom prst="wedgeRoundRectCallout">
            <a:avLst>
              <a:gd name="adj1" fmla="val -20833"/>
              <a:gd name="adj2" fmla="val 47337"/>
              <a:gd name="adj3" fmla="val 166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547664" y="4293096"/>
          <a:ext cx="691276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64807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     </a:t>
            </a:r>
            <a:r>
              <a:rPr lang="ru-RU" sz="24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79928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3528" y="1628800"/>
            <a:ext cx="8568952" cy="496855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      </a:t>
            </a:r>
            <a:r>
              <a:rPr lang="ru-RU" sz="31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Расходы  бюджета </a:t>
            </a:r>
            <a:r>
              <a:rPr lang="ru-RU" sz="3100" b="1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Бичуринского</a:t>
            </a:r>
            <a:r>
              <a:rPr lang="ru-RU" sz="31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1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sz="31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31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6805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600" b="1" dirty="0"/>
              <a:t>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Расходы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Бичуринского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25144"/>
            <a:ext cx="2160239" cy="144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2677</TotalTime>
  <Words>870</Words>
  <Application>Microsoft Office PowerPoint</Application>
  <PresentationFormat>Экран (4:3)</PresentationFormat>
  <Paragraphs>174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Бюджет Бичуринского сельского поселения Бардымского  муниципального района Пермского края на 2020 и плановый период 2021-2022    </vt:lpstr>
      <vt:lpstr>Бюджетный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  </vt:lpstr>
      <vt:lpstr>Слайд 4</vt:lpstr>
      <vt:lpstr>Что такое бюджет?</vt:lpstr>
      <vt:lpstr>Доходы бюджета</vt:lpstr>
      <vt:lpstr>      Структура налоговых и неналоговых доходов бюджета Бичуринского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Бичуринского                        сельского поселения</vt:lpstr>
      <vt:lpstr>                   Динамика расходов бюджета Бичуринского                                            сельского поселения                                                        (тыс.руб.)</vt:lpstr>
      <vt:lpstr>                            Структура расходов бюджета Бичуринского                                                       сельского поселения                                                            на 2020 год</vt:lpstr>
      <vt:lpstr>                     Основные сведения                             о межбюджетных отношениях </vt:lpstr>
      <vt:lpstr>Муниципальная программа «Развитие культуры»</vt:lpstr>
      <vt:lpstr> Муниципальная программа  «Развитие дорожного хозяйства»</vt:lpstr>
      <vt:lpstr>Муниципальная программа  «Благоустройство территории  Бичуринского сельского поселения»</vt:lpstr>
      <vt:lpstr>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297</cp:revision>
  <dcterms:created xsi:type="dcterms:W3CDTF">2017-05-24T17:51:22Z</dcterms:created>
  <dcterms:modified xsi:type="dcterms:W3CDTF">2020-03-20T03:04:26Z</dcterms:modified>
</cp:coreProperties>
</file>