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1"/>
  </p:notesMasterIdLst>
  <p:sldIdLst>
    <p:sldId id="256" r:id="rId2"/>
    <p:sldId id="275" r:id="rId3"/>
    <p:sldId id="263" r:id="rId4"/>
    <p:sldId id="264" r:id="rId5"/>
    <p:sldId id="265" r:id="rId6"/>
    <p:sldId id="277" r:id="rId7"/>
    <p:sldId id="267" r:id="rId8"/>
    <p:sldId id="276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40" autoAdjust="0"/>
  </p:normalViewPr>
  <p:slideViewPr>
    <p:cSldViewPr>
      <p:cViewPr>
        <p:scale>
          <a:sx n="69" d="100"/>
          <a:sy n="69" d="100"/>
        </p:scale>
        <p:origin x="-132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0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3813453351518864E-3"/>
          <c:y val="0.20677779097341675"/>
          <c:w val="0.68905726331333605"/>
          <c:h val="0.734432285301632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tx1"/>
                        </a:solidFill>
                      </a:rPr>
                      <a:t>93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AE0-4BF0-9ECB-0FC0BC83E4D2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002060"/>
                        </a:solidFill>
                      </a:rPr>
                      <a:t>7</a:t>
                    </a:r>
                    <a:r>
                      <a:rPr lang="en-US" dirty="0" smtClean="0">
                        <a:solidFill>
                          <a:srgbClr val="002060"/>
                        </a:solidFill>
                      </a:rPr>
                      <a:t>%</a:t>
                    </a:r>
                    <a:endParaRPr lang="en-US" dirty="0">
                      <a:solidFill>
                        <a:srgbClr val="002060"/>
                      </a:solidFill>
                    </a:endParaRP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E0-4BF0-9ECB-0FC0BC83E4D2}"/>
                </c:ext>
              </c:extLst>
            </c:dLbl>
            <c:delete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налоговые</c:v>
                </c:pt>
                <c:pt idx="1">
                  <c:v>неналоговые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0.93</c:v>
                </c:pt>
                <c:pt idx="1">
                  <c:v>7.0000000000000034E-2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E0-4BF0-9ECB-0FC0BC83E4D2}"/>
            </c:ext>
          </c:extLst>
        </c:ser>
      </c:pie3DChart>
    </c:plotArea>
    <c:legend>
      <c:legendPos val="r"/>
      <c:layout>
        <c:manualLayout>
          <c:xMode val="edge"/>
          <c:yMode val="edge"/>
          <c:x val="0.71534617996990157"/>
          <c:y val="0.41592936033927602"/>
          <c:w val="0.2438949202403437"/>
          <c:h val="0.28530079149454862"/>
        </c:manualLayout>
      </c:layout>
    </c:legend>
    <c:plotVisOnly val="1"/>
    <c:dispBlanksAs val="zero"/>
  </c:chart>
  <c:spPr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7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4.5788157420160513E-2"/>
          <c:y val="4.9478480091254884E-2"/>
          <c:w val="0.94234080828625877"/>
          <c:h val="0.82989563659593435"/>
        </c:manualLayout>
      </c:layout>
      <c:bar3DChart>
        <c:barDir val="col"/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0378520976301778E-2"/>
                  <c:y val="-9.2757922730807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6423,1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9970761795697909E-2"/>
                  <c:y val="-5.6832226974780631E-2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>
                        <a:solidFill>
                          <a:schemeClr val="tx1"/>
                        </a:solidFill>
                      </a:rPr>
                      <a:t>8503,9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4397396015827324E-2"/>
                  <c:y val="-6.976264790023345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solidFill>
                          <a:schemeClr val="tx1"/>
                        </a:solidFill>
                      </a:rPr>
                      <a:t>5</a:t>
                    </a:r>
                    <a:r>
                      <a:rPr lang="ru-RU" dirty="0" smtClean="0"/>
                      <a:t>203,37</a:t>
                    </a:r>
                    <a:endParaRPr lang="en-US" dirty="0"/>
                  </a:p>
                </c:rich>
              </c:tx>
              <c:showVal val="1"/>
            </c:dLbl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2"/>
                <c:pt idx="0">
                  <c:v>план 2018г</c:v>
                </c:pt>
                <c:pt idx="1">
                  <c:v>факт 2018г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6423.1</c:v>
                </c:pt>
                <c:pt idx="1">
                  <c:v>8503.9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B2-49FB-8B95-BF40810981DE}"/>
            </c:ext>
          </c:extLst>
        </c:ser>
        <c:shape val="cylinder"/>
        <c:axId val="124387328"/>
        <c:axId val="124388864"/>
        <c:axId val="117872384"/>
      </c:bar3DChart>
      <c:catAx>
        <c:axId val="124387328"/>
        <c:scaling>
          <c:orientation val="minMax"/>
        </c:scaling>
        <c:axPos val="b"/>
        <c:numFmt formatCode="General" sourceLinked="0"/>
        <c:tickLblPos val="nextTo"/>
        <c:crossAx val="124388864"/>
        <c:crosses val="autoZero"/>
        <c:auto val="1"/>
        <c:lblAlgn val="ctr"/>
        <c:lblOffset val="100"/>
      </c:catAx>
      <c:valAx>
        <c:axId val="124388864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124387328"/>
        <c:crosses val="autoZero"/>
        <c:crossBetween val="between"/>
      </c:valAx>
      <c:serAx>
        <c:axId val="117872384"/>
        <c:scaling>
          <c:orientation val="minMax"/>
        </c:scaling>
        <c:delete val="1"/>
        <c:axPos val="b"/>
        <c:tickLblPos val="none"/>
        <c:crossAx val="124388864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plotArea>
      <c:layout>
        <c:manualLayout>
          <c:layoutTarget val="inner"/>
          <c:xMode val="edge"/>
          <c:yMode val="edge"/>
          <c:x val="0.13312780061474627"/>
          <c:y val="9.7649547022897965E-2"/>
          <c:w val="0.46481475603239852"/>
          <c:h val="0.810559163791352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программы</c:v>
                </c:pt>
                <c:pt idx="1">
                  <c:v>непрограммные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0.66000000000000025</c:v>
                </c:pt>
                <c:pt idx="1">
                  <c:v>0.34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5-4717-9BBE-B38433A5F694}"/>
            </c:ext>
          </c:extLst>
        </c:ser>
        <c:firstSliceAng val="0"/>
      </c:pieChart>
    </c:plotArea>
    <c:legend>
      <c:legendPos val="r"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0.16038</cdr:x>
      <cdr:y>0.09588</cdr:y>
    </cdr:from>
    <cdr:to>
      <cdr:x>0.28018</cdr:x>
      <cdr:y>0.20774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4136" y="43204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/>
            <a:t>т</a:t>
          </a:r>
          <a:r>
            <a:rPr lang="ru-RU" sz="1400" dirty="0" smtClean="0"/>
            <a:t>ыс. руб.</a:t>
          </a:r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4514-81D2-4D03-83E1-89ABBA271674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103F0-6F9A-4D57-9B90-474E3341A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103F0-6F9A-4D57-9B90-474E3341A48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18.04.2019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Отчет об исполнении бюджета</a:t>
            </a:r>
            <a:b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28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Бичуринского</a:t>
            </a: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сельского поселения </a:t>
            </a:r>
            <a:r>
              <a:rPr lang="ru-RU" sz="28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Бардымского</a:t>
            </a: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муниципального района Пермского края </a:t>
            </a:r>
            <a:b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за 2018 год</a:t>
            </a:r>
            <a:endParaRPr lang="ru-RU" sz="28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42" name="Picture 2" descr="https://im0-tub-ru.yandex.net/i?id=4c7fd12ca570269c759740671b837e29-l&amp;n=1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998642"/>
            <a:ext cx="4983162" cy="35229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4320520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Виды доходов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бюджета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33265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Что такое бюджет? </a:t>
            </a:r>
          </a:p>
          <a:p>
            <a:pPr algn="ctr"/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Бюджет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– это план доходов и расходов</a:t>
            </a:r>
          </a:p>
          <a:p>
            <a:pPr algn="ctr"/>
            <a:endParaRPr lang="ru-RU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Доходы бюджета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– поступающие в бюджет денежные средства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0232" y="2132856"/>
            <a:ext cx="2232248" cy="273630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u="sng" dirty="0" smtClean="0"/>
              <a:t>Неналоговые доходы</a:t>
            </a:r>
            <a:r>
              <a:rPr lang="ru-RU" sz="1400" dirty="0" smtClean="0"/>
              <a:t> – доходы от сдачи в аренду имущества, находящегося в муниципальной собственности, в т.ч. аренда земли, продажа имущества, от эксплуатации дорог местного значения, от штрафных санкций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2132856"/>
            <a:ext cx="2232248" cy="273630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u="sng" dirty="0" smtClean="0"/>
              <a:t>Налоговые доходы</a:t>
            </a:r>
            <a:r>
              <a:rPr lang="ru-RU" sz="1400" dirty="0" smtClean="0"/>
              <a:t>  - налоги от юридических и физических лиц, предусмотренные налоговым законодательством (налог на доходы физических лиц, земельный налог, налог на  имущество физических лиц и другие)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43808" y="4581128"/>
            <a:ext cx="3672408" cy="1872208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u="sng" dirty="0" smtClean="0"/>
              <a:t>Безвозмездные поступления</a:t>
            </a:r>
            <a:r>
              <a:rPr lang="ru-RU" sz="1400" dirty="0" smtClean="0"/>
              <a:t> – средства, поступающие в бюджет на безвозвратной и безвозмездной основе (межбюджетные трансферты в виде дотаций, субсидий, субвенций), а так же добровольные пожертвования от физических и юридических лиц</a:t>
            </a:r>
            <a:endParaRPr lang="ru-RU" sz="1400" dirty="0"/>
          </a:p>
        </p:txBody>
      </p:sp>
      <p:sp>
        <p:nvSpPr>
          <p:cNvPr id="12" name="Стрелка вправо 11"/>
          <p:cNvSpPr/>
          <p:nvPr/>
        </p:nvSpPr>
        <p:spPr>
          <a:xfrm rot="10800000">
            <a:off x="5868144" y="2924944"/>
            <a:ext cx="792088" cy="504056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555776" y="2924944"/>
            <a:ext cx="936104" cy="504056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4139952" y="3861048"/>
            <a:ext cx="936104" cy="504056"/>
          </a:xfrm>
          <a:prstGeom prst="rightArrow">
            <a:avLst>
              <a:gd name="adj1" fmla="val 39006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899592" y="3068960"/>
            <a:ext cx="936104" cy="360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67944" y="3068960"/>
            <a:ext cx="936104" cy="360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948264" y="3068960"/>
            <a:ext cx="936104" cy="360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04856" cy="864096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     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Структура налоговых и неналоговых доходов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бюджета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2400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Бичуринского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сельского поселения</a:t>
            </a:r>
            <a:r>
              <a:rPr lang="ru-RU" sz="2400" b="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/>
            </a:r>
            <a:br>
              <a:rPr lang="ru-RU" sz="2400" b="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</a:br>
            <a:r>
              <a:rPr lang="ru-RU" sz="2000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  <a:ea typeface="Cambria" pitchFamily="18" charset="0"/>
              </a:rPr>
              <a:t>                                                                    тыс.руб</a:t>
            </a:r>
            <a:r>
              <a:rPr lang="ru-RU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600" dirty="0"/>
              <a:t>              20                                                                                                                                                                       </a:t>
            </a:r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/>
          </a:p>
          <a:p>
            <a:pPr>
              <a:spcBef>
                <a:spcPts val="0"/>
              </a:spcBef>
              <a:buNone/>
            </a:pPr>
            <a:endParaRPr lang="ru-RU" sz="1600" dirty="0" smtClean="0"/>
          </a:p>
          <a:p>
            <a:pPr>
              <a:spcBef>
                <a:spcPts val="0"/>
              </a:spcBef>
              <a:buNone/>
            </a:pPr>
            <a:r>
              <a:rPr lang="ru-RU" sz="1600" dirty="0" smtClean="0"/>
              <a:t>        </a:t>
            </a:r>
            <a:r>
              <a:rPr lang="ru-RU" sz="1600" b="1" dirty="0" smtClean="0">
                <a:solidFill>
                  <a:srgbClr val="002060"/>
                </a:solidFill>
              </a:rPr>
              <a:t>3029,7</a:t>
            </a:r>
            <a:r>
              <a:rPr lang="ru-RU" sz="1600" dirty="0" smtClean="0"/>
              <a:t>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</a:rPr>
              <a:t>2825,0</a:t>
            </a:r>
            <a:r>
              <a:rPr lang="ru-RU" sz="1600" dirty="0" smtClean="0"/>
              <a:t>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</a:rPr>
              <a:t>204,7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11560" y="1628800"/>
            <a:ext cx="1800200" cy="1044696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Налоговые и 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неналоговые доходы (всего)</a:t>
            </a:r>
          </a:p>
        </p:txBody>
      </p:sp>
      <p:sp>
        <p:nvSpPr>
          <p:cNvPr id="16" name="Скругленная прямоугольная выноска 15"/>
          <p:cNvSpPr/>
          <p:nvPr/>
        </p:nvSpPr>
        <p:spPr>
          <a:xfrm>
            <a:off x="3635896" y="1628800"/>
            <a:ext cx="1706488" cy="900680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Налоговые                                                                    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 доходы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6444208" y="1628800"/>
            <a:ext cx="1706488" cy="972688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Неналоговые доходы           </a:t>
            </a: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1079104" y="4149080"/>
          <a:ext cx="78133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488832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   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Динамика безвозмездных поступлений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1556792"/>
          <a:ext cx="7632847" cy="4506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239000" cy="804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      </a:t>
            </a:r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</a:rPr>
              <a:t>Расходы  бюджета </a:t>
            </a:r>
            <a:r>
              <a:rPr lang="ru-RU" sz="3100" b="1" dirty="0" err="1" smtClean="0">
                <a:solidFill>
                  <a:schemeClr val="accent4">
                    <a:lumMod val="75000"/>
                  </a:schemeClr>
                </a:solidFill>
              </a:rPr>
              <a:t>Бичуринского</a:t>
            </a:r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br>
              <a:rPr lang="ru-RU" sz="31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100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сельского поселения</a:t>
            </a:r>
            <a:endParaRPr lang="ru-RU" sz="3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84784"/>
            <a:ext cx="756084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    </a:t>
            </a:r>
            <a:r>
              <a:rPr lang="ru-RU" sz="1800" b="1" u="sng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местного бюджета</a:t>
            </a:r>
            <a:r>
              <a:rPr lang="ru-RU" sz="1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денежные средства, направляемые на финансовое обеспечение задач и функций органов местного самоуправления.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Расходы бюджета </a:t>
            </a:r>
            <a:r>
              <a:rPr lang="ru-RU" sz="18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Бичуринского</a:t>
            </a:r>
            <a:r>
              <a:rPr lang="ru-RU" sz="18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сельского поселения формируются по отдельным направлениям необходимым для исполнения полномочий органов местного самоуправления сельского поселения в соответствии с Федеральным законом от 06.10.2003г № 131-ФЗ «Об общих принципах организации местного самоуправления в Российской Федерации»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Расходы бюджета сельского поселения классифицируются: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- по разделам и подразделам;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- по целевым статьям(муниципальным 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программам и непрограммным направлениям)</a:t>
            </a:r>
          </a:p>
          <a:p>
            <a:pPr>
              <a:buNone/>
            </a:pPr>
            <a:r>
              <a:rPr lang="ru-RU" sz="18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- группам и подгруппам видов расходов.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08912" cy="576064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                   </a:t>
            </a:r>
            <a:r>
              <a:rPr lang="ru-RU" sz="2000" smtClean="0">
                <a:solidFill>
                  <a:schemeClr val="accent4">
                    <a:lumMod val="75000"/>
                  </a:schemeClr>
                </a:solidFill>
              </a:rPr>
              <a:t>Исполнение расходов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бюджета </a:t>
            </a:r>
            <a:r>
              <a:rPr lang="ru-RU" sz="2000" dirty="0" err="1" smtClean="0">
                <a:solidFill>
                  <a:schemeClr val="accent4">
                    <a:lumMod val="75000"/>
                  </a:schemeClr>
                </a:solidFill>
              </a:rPr>
              <a:t>Бичуринского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сельского поселения за 2018 год</a:t>
            </a:r>
            <a:b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               </a:t>
            </a:r>
            <a:r>
              <a:rPr lang="ru-RU" sz="1600" dirty="0" smtClean="0">
                <a:solidFill>
                  <a:schemeClr val="accent4">
                    <a:lumMod val="75000"/>
                  </a:schemeClr>
                </a:solidFill>
              </a:rPr>
              <a:t>тыс. руб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ru-RU" sz="2000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7" y="1268759"/>
          <a:ext cx="7920881" cy="4549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6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319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070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582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7933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4978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Утверждено  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12204,5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11800,0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0100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3871,2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3871,1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414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0400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2605,9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2605,8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0500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2266,1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2192,2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0800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Культура , кинематография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2599,9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2599,9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0900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665,8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401,9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114,1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6112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7283152" cy="936104"/>
          </a:xfrm>
        </p:spPr>
        <p:txBody>
          <a:bodyPr>
            <a:normAutofit/>
          </a:bodyPr>
          <a:lstStyle/>
          <a:p>
            <a:r>
              <a:rPr lang="ru-RU" sz="1800" dirty="0"/>
              <a:t>                           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r>
              <a:rPr lang="ru-RU" sz="2400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Бичуринского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15616" y="1988840"/>
          <a:ext cx="7560840" cy="4335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99592" y="2132856"/>
            <a:ext cx="7488832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Доходы  11533,6 тыс. 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76672"/>
            <a:ext cx="8064896" cy="9361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orbel (Основной текст)"/>
              </a:rPr>
              <a:t>Исполнение основных показателей бюджета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Corbel (Основной текст)"/>
              </a:rPr>
              <a:t>Бичуринского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orbel (Основной текст)"/>
              </a:rPr>
              <a:t> 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orbel (Основной текст)"/>
              </a:rPr>
              <a:t>сельского поселения за 2018 год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Corbel (Основной текст)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573016"/>
            <a:ext cx="7488832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Расходы  11800,0 тыс. руб. 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4941168"/>
            <a:ext cx="7560840" cy="9361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Превышение расходов над доходами</a:t>
            </a:r>
          </a:p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(дефицит) </a:t>
            </a:r>
          </a:p>
          <a:p>
            <a:pPr algn="ctr"/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266,4 тыс. руб.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1" name="Shape 10"/>
          <p:cNvCxnSpPr>
            <a:stCxn id="6" idx="1"/>
            <a:endCxn id="6" idx="3"/>
          </p:cNvCxnSpPr>
          <p:nvPr/>
        </p:nvCxnSpPr>
        <p:spPr>
          <a:xfrm rot="10800000" flipH="1">
            <a:off x="899592" y="2492896"/>
            <a:ext cx="7488832" cy="12700"/>
          </a:xfrm>
          <a:prstGeom prst="bentConnector5">
            <a:avLst>
              <a:gd name="adj1" fmla="val -3053"/>
              <a:gd name="adj2" fmla="val -5074128"/>
              <a:gd name="adj3" fmla="val 103238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rot="10800000" flipH="1">
            <a:off x="899592" y="3933056"/>
            <a:ext cx="7488832" cy="12700"/>
          </a:xfrm>
          <a:prstGeom prst="bentConnector5">
            <a:avLst>
              <a:gd name="adj1" fmla="val -3053"/>
              <a:gd name="adj2" fmla="val -5074128"/>
              <a:gd name="adj3" fmla="val 103238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 rot="10800000" flipH="1">
            <a:off x="971600" y="5445224"/>
            <a:ext cx="7488832" cy="12700"/>
          </a:xfrm>
          <a:prstGeom prst="bentConnector5">
            <a:avLst>
              <a:gd name="adj1" fmla="val -3053"/>
              <a:gd name="adj2" fmla="val -5510490"/>
              <a:gd name="adj3" fmla="val 103238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44824"/>
            <a:ext cx="7293496" cy="165618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/>
              <a:t>                                                              </a:t>
            </a:r>
            <a:r>
              <a:rPr lang="ru-RU" sz="5400" b="1" dirty="0">
                <a:solidFill>
                  <a:schemeClr val="accent4">
                    <a:lumMod val="75000"/>
                  </a:schemeClr>
                </a:solidFill>
              </a:rPr>
              <a:t>Спасибо за внимание</a:t>
            </a:r>
            <a:r>
              <a:rPr lang="ru-RU" sz="5400" b="1" dirty="0"/>
              <a:t/>
            </a:r>
            <a:br>
              <a:rPr lang="ru-RU" sz="5400" b="1" dirty="0"/>
            </a:br>
            <a:endParaRPr lang="ru-RU" sz="5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2036</TotalTime>
  <Words>379</Words>
  <Application>Microsoft Office PowerPoint</Application>
  <PresentationFormat>Экран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Отчет об исполнении бюджета  Бичуринского сельского поселения Бардымского муниципального района Пермского края  за 2018 год</vt:lpstr>
      <vt:lpstr>Слайд 2</vt:lpstr>
      <vt:lpstr>      Структура налоговых и неналоговых доходов бюджета Бичуринского сельского поселения                                                                     тыс.руб.</vt:lpstr>
      <vt:lpstr>     Динамика безвозмездных поступлений</vt:lpstr>
      <vt:lpstr>      Расходы  бюджета Бичуринского                        сельского поселения</vt:lpstr>
      <vt:lpstr>                   Исполнение расходов бюджета Бичуринского сельского поселения за 2018 год                  тыс. руб.</vt:lpstr>
      <vt:lpstr>                            Структура расходов бюджета Бичуринского                             сельского поселения на 2018 год</vt:lpstr>
      <vt:lpstr>Слайд 8</vt:lpstr>
      <vt:lpstr>                                                              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Красноясыльского сельского поселения Ординского района за 2016 год</dc:title>
  <dc:creator>Lega</dc:creator>
  <cp:lastModifiedBy>Пользователь</cp:lastModifiedBy>
  <cp:revision>224</cp:revision>
  <dcterms:created xsi:type="dcterms:W3CDTF">2017-05-24T17:51:22Z</dcterms:created>
  <dcterms:modified xsi:type="dcterms:W3CDTF">2019-04-18T10:31:19Z</dcterms:modified>
</cp:coreProperties>
</file>