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3" r:id="rId16"/>
    <p:sldId id="274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5A92C4"/>
    <a:srgbClr val="3779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0.99</c:v>
                </c:pt>
                <c:pt idx="1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AngAx val="1"/>
    </c:view3D>
    <c:sideWall>
      <c:spPr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c:spPr>
    </c:sideWall>
    <c:backWall>
      <c:spPr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 w="10000" cap="flat" cmpd="sng" algn="ctr">
              <a:solidFill>
                <a:schemeClr val="accent5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3.2966222859972985E-2"/>
                  <c:y val="-6.760846017109209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5780.71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2609740058912387E-2"/>
                  <c:y val="-6.059860870159726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5121.47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076356001981088E-2"/>
                  <c:y val="-6.172925230529946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5006.56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5780.71</c:v>
                </c:pt>
                <c:pt idx="1">
                  <c:v>5121.4699999999993</c:v>
                </c:pt>
                <c:pt idx="2">
                  <c:v>5006.5600000000004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117474816"/>
        <c:axId val="117476352"/>
        <c:axId val="0"/>
      </c:bar3DChart>
      <c:catAx>
        <c:axId val="117474816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17476352"/>
        <c:crosses val="autoZero"/>
        <c:auto val="1"/>
        <c:lblAlgn val="ctr"/>
        <c:lblOffset val="100"/>
      </c:catAx>
      <c:valAx>
        <c:axId val="117476352"/>
        <c:scaling>
          <c:orientation val="minMax"/>
        </c:scaling>
        <c:axPos val="l"/>
        <c:numFmt formatCode="General" sourceLinked="1"/>
        <c:majorTickMark val="none"/>
        <c:tickLblPos val="none"/>
        <c:crossAx val="117474816"/>
        <c:crosses val="autoZero"/>
        <c:crossBetween val="between"/>
      </c:valAx>
      <c:spPr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c:spPr>
    </c:plotArea>
    <c:legend>
      <c:legendPos val="b"/>
      <c:layout/>
      <c:txPr>
        <a:bodyPr/>
        <a:lstStyle/>
        <a:p>
          <a:pPr>
            <a:defRPr b="1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spPr>
    <a:solidFill>
      <a:schemeClr val="accent2">
        <a:tint val="50000"/>
      </a:schemeClr>
    </a:solidFill>
    <a:ln w="10000" cap="flat" cmpd="sng" algn="ctr">
      <a:solidFill>
        <a:schemeClr val="accent2"/>
      </a:solidFill>
      <a:prstDash val="solid"/>
    </a:ln>
    <a:effectLst>
      <a:outerShdw blurRad="38100" dist="30000" dir="5400000" rotWithShape="0">
        <a:srgbClr val="000000">
          <a:alpha val="4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412776"/>
            <a:ext cx="5328592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Бичуринского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сельского поселения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2019 и плановый период 2020-2021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708920"/>
            <a:ext cx="3672408" cy="79208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620688"/>
            <a:ext cx="1440160" cy="1368152"/>
          </a:xfrm>
          <a:prstGeom prst="rect">
            <a:avLst/>
          </a:prstGeom>
          <a:noFill/>
        </p:spPr>
      </p:pic>
      <p:pic>
        <p:nvPicPr>
          <p:cNvPr id="4" name="Picture 2" descr="http://orda.permarea.ru/upload/pages/11437/image_1362538724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3429000"/>
            <a:ext cx="6120680" cy="225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        </a:t>
            </a:r>
            <a:r>
              <a:rPr lang="ru-RU" sz="2700" b="1" i="1" dirty="0"/>
              <a:t>Динамика расходов бюджета </a:t>
            </a:r>
            <a:r>
              <a:rPr lang="ru-RU" sz="2700" b="1" i="1" dirty="0" err="1" smtClean="0"/>
              <a:t>Бичуринского</a:t>
            </a: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/>
              <a:t>                                           сельского поселения</a:t>
            </a:r>
            <a:br>
              <a:rPr lang="ru-RU" sz="2700" b="1" i="1" dirty="0"/>
            </a:br>
            <a:r>
              <a:rPr lang="ru-RU" sz="2700" b="1" i="1" dirty="0"/>
              <a:t>                                                       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3" y="1653156"/>
          <a:ext cx="8136905" cy="484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10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26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33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14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989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Наименование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депутатов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Новоашапского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21.12.2018 № 203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Новоашапского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8579,22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7841,10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7581,39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0100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2684,19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2604,19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2604,19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90,60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96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990,00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936,00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990,00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2027,77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1403,63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1258,83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328,66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288,78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135,47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2430,30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2272,10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2127,30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29,90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248,00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375,00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                            </a:t>
            </a:r>
            <a:r>
              <a:rPr lang="ru-RU" sz="2000" b="1" i="1" dirty="0"/>
              <a:t>Структура расходов бюджета </a:t>
            </a:r>
            <a:r>
              <a:rPr lang="ru-RU" sz="2000" b="1" i="1" dirty="0" err="1" smtClean="0"/>
              <a:t>Бичуринского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                               сельского поселения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>                                                           на </a:t>
            </a:r>
            <a:r>
              <a:rPr lang="ru-RU" sz="2000" b="1" i="1" dirty="0" smtClean="0"/>
              <a:t>2019 </a:t>
            </a:r>
            <a:r>
              <a:rPr lang="ru-RU" sz="2000" b="1" i="1" dirty="0"/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67544" y="1628800"/>
          <a:ext cx="82192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0" y="1484784"/>
            <a:ext cx="9144000" cy="5373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7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555776" y="1628800"/>
            <a:ext cx="3960440" cy="2016224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400" b="1" i="1" dirty="0"/>
              <a:t>Межбюджетные трансферты</a:t>
            </a:r>
            <a:r>
              <a:rPr lang="ru-RU" altLang="ru-RU" sz="1400" dirty="0"/>
              <a:t> – 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755576" y="414908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i="1" dirty="0"/>
              <a:t>Субвенции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Subvenire</a:t>
            </a:r>
            <a:r>
              <a:rPr lang="ru-RU" sz="1400" dirty="0"/>
              <a:t>" –</a:t>
            </a:r>
            <a:r>
              <a:rPr lang="en-US" sz="1400" dirty="0"/>
              <a:t> </a:t>
            </a:r>
            <a:r>
              <a:rPr lang="ru-RU" sz="14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764704"/>
            <a:ext cx="84969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b="1" i="1" u="sng" kern="0" dirty="0"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sz="1600" u="sng" kern="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sz="1600" kern="0" dirty="0"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9512" y="1556792"/>
            <a:ext cx="2232248" cy="2376264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Дотации</a:t>
            </a:r>
            <a:r>
              <a:rPr lang="ru-RU" sz="1400" i="1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от лат. "</a:t>
            </a:r>
            <a:r>
              <a:rPr lang="en-US" sz="1400" dirty="0">
                <a:solidFill>
                  <a:schemeClr val="tx1"/>
                </a:solidFill>
              </a:rPr>
              <a:t>Dotatio</a:t>
            </a:r>
            <a:r>
              <a:rPr lang="ru-RU" sz="14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400" i="1" dirty="0">
                <a:solidFill>
                  <a:schemeClr val="tx1"/>
                </a:solidFill>
              </a:rPr>
              <a:t>) – </a:t>
            </a:r>
            <a:r>
              <a:rPr lang="ru-RU" sz="14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1628800"/>
            <a:ext cx="2232248" cy="2304256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4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4788024" y="414908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i="1" dirty="0"/>
              <a:t>Субсидии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Subsidium</a:t>
            </a:r>
            <a:r>
              <a:rPr lang="ru-RU" sz="14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8064896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культуры»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5256584" cy="223224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Бичуринского</a:t>
            </a: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2460,20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2430,30тыс.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2430,30 тыс. рублей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1484784"/>
            <a:ext cx="8568952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ambria" pitchFamily="18" charset="0"/>
                <a:ea typeface="Cambria" pitchFamily="18" charset="0"/>
              </a:rPr>
              <a:t>     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Расходы бюджета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Бичуринского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сельского поселения на</a:t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         реализацию муниципальной программы в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2019 году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99792" y="1628800"/>
            <a:ext cx="3456384" cy="187220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культуры, библиотечного обслуживания, физической культуры и спорта»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сумме 2460,20 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259632" y="3717032"/>
            <a:ext cx="2016224" cy="172819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Культурно-досуговый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комплекс»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Бичуринского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2195,90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24128" y="3717032"/>
            <a:ext cx="2160240" cy="172819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«Библиотечное обслуживание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населения»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Бичуринского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264,30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 rot="2881306">
            <a:off x="6119096" y="3207350"/>
            <a:ext cx="758392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 rot="8259577">
            <a:off x="2029171" y="3251739"/>
            <a:ext cx="705423" cy="42005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1484784"/>
            <a:ext cx="8208912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«Развитие дорожного хозяйства»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Бичуринского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1482,51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1403,63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1258,83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736" y="3429000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484784"/>
            <a:ext cx="8064896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64696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Бичуринского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сельского поселения»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Бичуринского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328,66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234,78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111,90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050" name="Picture 2" descr="https://i.multilisting.su/system/photos/entity/068/476/796/medium/img.jpg?153176303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4536503" cy="273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628800"/>
            <a:ext cx="8712968" cy="49685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480720" cy="36004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«Профилактика правонарушений терроризма, экстремизма, межнациональных конфликтов»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772816"/>
            <a:ext cx="7722440" cy="432318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Бичуринского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328,66 тыс. рублей,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234,78 тыс. рублей,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111,90 тыс. рублей.</a:t>
            </a:r>
          </a:p>
          <a:p>
            <a:pPr lvl="1"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700808"/>
            <a:ext cx="8352928" cy="49685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47248" cy="79208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                                                              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Спасибо за внимание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1026" name="Picture 2" descr="http://mw2.google.com/mw-panoramio/photos/medium/155586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2034462"/>
            <a:ext cx="5688631" cy="42664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9512" y="1700808"/>
            <a:ext cx="8784976" cy="49685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19256" cy="799200"/>
          </a:xfrm>
        </p:spPr>
        <p:txBody>
          <a:bodyPr>
            <a:normAutofit fontScale="90000"/>
          </a:bodyPr>
          <a:lstStyle/>
          <a:p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x-none" sz="1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6156176" y="2708920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604448" y="357301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9600000">
            <a:off x="6136326" y="584321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84168" y="429309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03848" y="5373216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84482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328498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251520" y="263691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1000000">
            <a:off x="2299772" y="2264022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509120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6064317" y="2314824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463917" y="591522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216568" y="425713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572000" y="486916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2987824" y="4581128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987824" y="3573016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306896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868144" y="3645024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724128" y="450912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556792"/>
            <a:ext cx="8568952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8280920" cy="4493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Бичуринского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Бичуринского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Бичуринского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Бюджетным процессом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Бичуринского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годы.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293998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484784"/>
            <a:ext cx="8568952" cy="511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075240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Бичуринского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8579,22 тыс. рублей, из них налоговые и неналоговые запланированы в сумме 2798,51 тыс.руб. Безвозмездные поступления запланированы в сумме 5780,71 тыс.руб.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7841,10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738,12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7581,39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997,83тыс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826891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79208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/>
              <a:t>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260648"/>
            <a:ext cx="8496944" cy="61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1556792"/>
            <a:ext cx="8568952" cy="50405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Бичуринского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         2019г  -8579,22                                    2019г  -2788,51                                    2019г - 10,00</a:t>
            </a:r>
            <a:endParaRPr lang="ru-RU" sz="16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         2020г  -7841,10                                    2020г  -2709,63                                    2020г - 10,00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         2021г  -7581,39                                    2021г  -2564,83                                    2021г - 10,00                            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899592" y="1772816"/>
            <a:ext cx="1800200" cy="1044696"/>
          </a:xfrm>
          <a:prstGeom prst="wedgeRoundRectCallout">
            <a:avLst>
              <a:gd name="adj1" fmla="val -18375"/>
              <a:gd name="adj2" fmla="val 4838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Налоговые и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779912" y="1772816"/>
            <a:ext cx="1706488" cy="1008112"/>
          </a:xfrm>
          <a:prstGeom prst="wedgeRoundRectCallout">
            <a:avLst>
              <a:gd name="adj1" fmla="val -20833"/>
              <a:gd name="adj2" fmla="val 4940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16216" y="1772816"/>
            <a:ext cx="1872208" cy="972688"/>
          </a:xfrm>
          <a:prstGeom prst="wedgeRoundRectCallout">
            <a:avLst>
              <a:gd name="adj1" fmla="val -20833"/>
              <a:gd name="adj2" fmla="val 4733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547664" y="4293096"/>
          <a:ext cx="69127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9552" y="1628800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1700808"/>
            <a:ext cx="8424936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/>
              <a:t>      </a:t>
            </a:r>
            <a:r>
              <a:rPr lang="ru-RU" sz="3100" b="1" i="1" dirty="0"/>
              <a:t>Расходы  бюджета </a:t>
            </a:r>
            <a:r>
              <a:rPr lang="ru-RU" sz="3100" b="1" i="1" dirty="0" err="1" smtClean="0"/>
              <a:t>Бичуринского</a:t>
            </a:r>
            <a:r>
              <a:rPr lang="ru-RU" sz="3100" b="1" i="1" dirty="0" smtClean="0"/>
              <a:t> </a:t>
            </a: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/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7920880" cy="4320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Бичуринского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- по разделам и подразделам;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программам и непрограммным направлениям)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037179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2498</TotalTime>
  <Words>756</Words>
  <Application>Microsoft Office PowerPoint</Application>
  <PresentationFormat>Экран (4:3)</PresentationFormat>
  <Paragraphs>165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Бюджет Бичуринского сельского поселения Бардымского  муниципального района Пермского края на 2019 и плановый период 2020-2021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                     </vt:lpstr>
      <vt:lpstr>      Структура налоговых и неналоговых доходов бюджета Бичуринского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Бичуринского                        сельского поселения</vt:lpstr>
      <vt:lpstr>                   Динамика расходов бюджета Бичуринского                                            сельского поселения                                                        (тыс.руб.)</vt:lpstr>
      <vt:lpstr>                            Структура расходов бюджета Бичуринского                                                       сельского поселения                                                            на 2019 год</vt:lpstr>
      <vt:lpstr>                     Основные сведения                             о межбюджетных отношениях </vt:lpstr>
      <vt:lpstr>Муниципальная программа «Развитие культуры»</vt:lpstr>
      <vt:lpstr>      Расходы бюджета Бичуринского сельского поселения на            реализацию муниципальной программы в 2019 году</vt:lpstr>
      <vt:lpstr> Муниципальная программа  «Развитие дорожного хозяйства»</vt:lpstr>
      <vt:lpstr>Муниципальная программа  «Благоустройство территории  Бичуринского сельского поселения»</vt:lpstr>
      <vt:lpstr>Муниципальная программа  «Профилактика правонарушений терроризма, экстремизма, межнациональных конфликтов»</vt:lpstr>
      <vt:lpstr>                                                        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273</cp:revision>
  <dcterms:created xsi:type="dcterms:W3CDTF">2017-05-24T17:51:22Z</dcterms:created>
  <dcterms:modified xsi:type="dcterms:W3CDTF">2019-03-13T05:31:38Z</dcterms:modified>
</cp:coreProperties>
</file>