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260" r:id="rId3"/>
    <p:sldId id="261" r:id="rId4"/>
    <p:sldId id="262" r:id="rId5"/>
    <p:sldId id="259" r:id="rId6"/>
    <p:sldId id="25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7" r:id="rId15"/>
    <p:sldId id="278" r:id="rId16"/>
    <p:sldId id="273" r:id="rId17"/>
    <p:sldId id="276" r:id="rId18"/>
    <p:sldId id="279" r:id="rId19"/>
    <p:sldId id="280" r:id="rId20"/>
    <p:sldId id="274" r:id="rId21"/>
    <p:sldId id="281" r:id="rId22"/>
    <p:sldId id="282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8A58"/>
    <a:srgbClr val="5A92C4"/>
    <a:srgbClr val="3779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7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2"/>
              <c:delete val="1"/>
            </c:dLbl>
            <c:dLbl>
              <c:idx val="3"/>
              <c:delete val="1"/>
            </c:dLbl>
            <c:showPercent val="1"/>
          </c:dLbls>
          <c:cat>
            <c:strRef>
              <c:f>Лист1!$A$2:$A$5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0.95</c:v>
                </c:pt>
                <c:pt idx="1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E0-4BF0-9ECB-0FC0BC83E4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Столбец12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autoTitleDeleted val="1"/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3.2966222859972985E-2"/>
                  <c:y val="-6.760846017109209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6264,65</a:t>
                    </a:r>
                    <a:endParaRPr lang="en-US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3.2609740058912429E-2"/>
                  <c:y val="-6.059860870159729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247,10</a:t>
                    </a:r>
                    <a:endParaRPr lang="en-US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2.3076356001981088E-2"/>
                  <c:y val="-6.172925230529946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247,10</a:t>
                    </a:r>
                    <a:endParaRPr lang="ru-RU" b="1" dirty="0" smtClean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план 2019г</c:v>
                </c:pt>
                <c:pt idx="1">
                  <c:v>план 2020г</c:v>
                </c:pt>
                <c:pt idx="2">
                  <c:v>план 2021г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6264.65</c:v>
                </c:pt>
                <c:pt idx="1">
                  <c:v>247.1</c:v>
                </c:pt>
                <c:pt idx="2">
                  <c:v>247.1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3B2-49FB-8B95-BF40810981DE}"/>
            </c:ext>
          </c:extLst>
        </c:ser>
        <c:dLbls>
          <c:showVal val="1"/>
        </c:dLbls>
        <c:gapWidth val="75"/>
        <c:shape val="cylinder"/>
        <c:axId val="147262848"/>
        <c:axId val="147264640"/>
        <c:axId val="0"/>
      </c:bar3DChart>
      <c:catAx>
        <c:axId val="147262848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47264640"/>
        <c:crosses val="autoZero"/>
        <c:auto val="1"/>
        <c:lblAlgn val="ctr"/>
        <c:lblOffset val="100"/>
      </c:catAx>
      <c:valAx>
        <c:axId val="147264640"/>
        <c:scaling>
          <c:orientation val="minMax"/>
        </c:scaling>
        <c:axPos val="l"/>
        <c:numFmt formatCode="General" sourceLinked="1"/>
        <c:majorTickMark val="none"/>
        <c:tickLblPos val="none"/>
        <c:crossAx val="14726284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программы</c:v>
                </c:pt>
                <c:pt idx="1">
                  <c:v>непрограммные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0.68</c:v>
                </c:pt>
                <c:pt idx="1">
                  <c:v>0.32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D5-4717-9BBE-B38433A5F694}"/>
            </c:ext>
          </c:extLst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87624" y="260648"/>
            <a:ext cx="7704856" cy="62646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412776"/>
            <a:ext cx="5328592" cy="34563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Бюджет </a:t>
            </a:r>
            <a:r>
              <a:rPr lang="ru-RU" sz="27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Бардымского</a:t>
            </a:r>
            <a:r>
              <a:rPr lang="ru-RU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сельского поселения </a:t>
            </a:r>
            <a:r>
              <a:rPr lang="ru-RU" sz="27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Бардымского</a:t>
            </a:r>
            <a:r>
              <a:rPr lang="ru-RU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  муниципального района Пермского края на 2019 и плановый период 2020-2021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2708920"/>
            <a:ext cx="3672408" cy="79208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Бюджет для граждан</a:t>
            </a:r>
          </a:p>
        </p:txBody>
      </p:sp>
      <p:pic>
        <p:nvPicPr>
          <p:cNvPr id="4098" name="Picture 2" descr="http://www.bankgorodov.ru/system/img.php?f=/public//photos/coa/308181_bi.png&amp;w=172&amp;h=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31640" y="332656"/>
            <a:ext cx="1440160" cy="1368152"/>
          </a:xfrm>
          <a:prstGeom prst="rect">
            <a:avLst/>
          </a:prstGeom>
          <a:noFill/>
        </p:spPr>
      </p:pic>
      <p:pic>
        <p:nvPicPr>
          <p:cNvPr id="18434" name="Picture 2" descr="http://www.bankgorodov.com/public/photos/places/1308555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284984"/>
            <a:ext cx="4464496" cy="2952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                   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Динамика расходов бюджета </a:t>
            </a:r>
            <a:r>
              <a:rPr lang="ru-RU" sz="1800" b="1" i="1" dirty="0" err="1" smtClean="0">
                <a:solidFill>
                  <a:schemeClr val="accent2">
                    <a:lumMod val="75000"/>
                  </a:schemeClr>
                </a:solidFill>
              </a:rPr>
              <a:t>Бардымского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  сельского поселения</a:t>
            </a:r>
            <a:b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(тыс.руб.)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7095" y="1268758"/>
          <a:ext cx="7957392" cy="5332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5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928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30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21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47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81324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Наименование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Совета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Бардымского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сельского поселения от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21.12.2018 № 203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 бюджете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Бардымского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сельского поселения на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2019-2021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7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7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35957,70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25842,35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26796,86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0100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10000,69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8292,69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8343,79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490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 правоохранительная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1432,30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1332,40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2232,40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61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17074,76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11579,90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12567,81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7088,89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4276,30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3291,80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0900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127,90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127,90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127,90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33,16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33,16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33,16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200,00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31224" cy="93610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                           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</a:rPr>
              <a:t>Структура расходов бюджета </a:t>
            </a:r>
            <a:r>
              <a:rPr lang="ru-RU" sz="2000" b="1" i="1" dirty="0" err="1" smtClean="0">
                <a:solidFill>
                  <a:schemeClr val="accent3">
                    <a:lumMod val="75000"/>
                  </a:schemeClr>
                </a:solidFill>
              </a:rPr>
              <a:t>Бардымского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сельского поселения</a:t>
            </a:r>
            <a:r>
              <a:rPr lang="ru-RU" sz="20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на 2019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</a:rPr>
              <a:t>год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1925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9512" y="1484784"/>
            <a:ext cx="8784976" cy="51845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700" b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altLang="ru-RU" sz="27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200" b="1" i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r>
              <a:rPr lang="ru-RU" altLang="ru-RU" sz="2200" b="1" i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i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b="1" i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i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о межбюджетных отношениях</a:t>
            </a:r>
            <a:r>
              <a:rPr lang="ru-RU" altLang="ru-RU" sz="5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5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AutoShape 8"/>
          <p:cNvSpPr>
            <a:spLocks noGrp="1" noChangeArrowheads="1"/>
          </p:cNvSpPr>
          <p:nvPr>
            <p:ph idx="1"/>
          </p:nvPr>
        </p:nvSpPr>
        <p:spPr bwMode="auto">
          <a:xfrm>
            <a:off x="2555776" y="1628800"/>
            <a:ext cx="4032448" cy="2016224"/>
          </a:xfrm>
          <a:prstGeom prst="octagon">
            <a:avLst>
              <a:gd name="adj" fmla="val 29287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ru-RU" altLang="ru-RU" sz="1300" b="1" i="1" dirty="0"/>
              <a:t>Межбюджетные трансферты</a:t>
            </a:r>
            <a:r>
              <a:rPr lang="ru-RU" altLang="ru-RU" sz="1300" dirty="0"/>
              <a:t> – </a:t>
            </a:r>
          </a:p>
          <a:p>
            <a:pPr algn="ctr">
              <a:buNone/>
            </a:pPr>
            <a:r>
              <a:rPr lang="ru-RU" altLang="ru-RU" sz="1300" dirty="0">
                <a:latin typeface="+mn-lt"/>
              </a:rPr>
              <a:t>это средства,</a:t>
            </a:r>
          </a:p>
          <a:p>
            <a:pPr algn="ctr">
              <a:buNone/>
            </a:pPr>
            <a:r>
              <a:rPr lang="ru-RU" altLang="ru-RU" sz="1300" dirty="0">
                <a:latin typeface="+mn-lt"/>
              </a:rPr>
              <a:t>предоставляемые одним бюджетом</a:t>
            </a:r>
          </a:p>
          <a:p>
            <a:pPr algn="ctr">
              <a:buNone/>
            </a:pPr>
            <a:r>
              <a:rPr lang="ru-RU" altLang="ru-RU" sz="1300" dirty="0">
                <a:latin typeface="+mn-lt"/>
              </a:rPr>
              <a:t>бюджетной системы Российской Федерации</a:t>
            </a:r>
          </a:p>
          <a:p>
            <a:pPr algn="ctr">
              <a:buNone/>
            </a:pPr>
            <a:r>
              <a:rPr lang="ru-RU" altLang="ru-RU" sz="1300" dirty="0">
                <a:latin typeface="+mn-lt"/>
              </a:rPr>
              <a:t>другому бюджету бюджетной системы </a:t>
            </a:r>
          </a:p>
          <a:p>
            <a:pPr algn="ctr">
              <a:buNone/>
            </a:pPr>
            <a:r>
              <a:rPr lang="ru-RU" altLang="ru-RU" sz="1300" dirty="0">
                <a:latin typeface="+mn-lt"/>
              </a:rPr>
              <a:t>Российской Федерации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755576" y="4149080"/>
            <a:ext cx="3313063" cy="183802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300" b="1" i="1" dirty="0"/>
              <a:t>Субвенции</a:t>
            </a:r>
            <a:r>
              <a:rPr lang="ru-RU" sz="1300" dirty="0"/>
              <a:t> (от лат. "</a:t>
            </a:r>
            <a:r>
              <a:rPr lang="en-US" sz="1300" dirty="0" err="1"/>
              <a:t>Subvenire</a:t>
            </a:r>
            <a:r>
              <a:rPr lang="ru-RU" sz="1300" dirty="0"/>
              <a:t>" –</a:t>
            </a:r>
            <a:r>
              <a:rPr lang="en-US" sz="1300" dirty="0"/>
              <a:t> </a:t>
            </a:r>
            <a:r>
              <a:rPr lang="ru-RU" sz="1300" dirty="0"/>
              <a:t>приходить на помощь) – предоставляются на финансирование "переданных" другим публично-правовым образованиям полномочий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908720"/>
            <a:ext cx="8496944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400" b="1" i="1" u="sng" kern="0" dirty="0">
                <a:latin typeface="Cambria" pitchFamily="18" charset="0"/>
                <a:ea typeface="Cambria" pitchFamily="18" charset="0"/>
              </a:rPr>
              <a:t>Межбюджетные отношения</a:t>
            </a:r>
            <a:r>
              <a:rPr lang="ru-RU" altLang="ru-RU" sz="1400" u="sng" kern="0" dirty="0">
                <a:latin typeface="Cambria" pitchFamily="18" charset="0"/>
                <a:ea typeface="Cambria" pitchFamily="18" charset="0"/>
              </a:rPr>
              <a:t> </a:t>
            </a:r>
            <a:r>
              <a:rPr lang="ru-RU" altLang="ru-RU" sz="1400" kern="0" dirty="0">
                <a:latin typeface="Cambria" pitchFamily="18" charset="0"/>
                <a:ea typeface="Cambria" pitchFamily="18" charset="0"/>
              </a:rPr>
              <a:t>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251520" y="1556792"/>
            <a:ext cx="2232248" cy="2376264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300" b="1" i="1" dirty="0">
                <a:solidFill>
                  <a:schemeClr val="tx1"/>
                </a:solidFill>
              </a:rPr>
              <a:t>Дотации</a:t>
            </a:r>
            <a:r>
              <a:rPr lang="ru-RU" sz="1300" i="1" dirty="0">
                <a:solidFill>
                  <a:schemeClr val="tx1"/>
                </a:solidFill>
              </a:rPr>
              <a:t> (</a:t>
            </a:r>
            <a:r>
              <a:rPr lang="ru-RU" sz="1300" dirty="0">
                <a:solidFill>
                  <a:schemeClr val="tx1"/>
                </a:solidFill>
              </a:rPr>
              <a:t>от лат. "</a:t>
            </a:r>
            <a:r>
              <a:rPr lang="en-US" sz="1300" dirty="0">
                <a:solidFill>
                  <a:schemeClr val="tx1"/>
                </a:solidFill>
              </a:rPr>
              <a:t>Dotatio</a:t>
            </a:r>
            <a:r>
              <a:rPr lang="ru-RU" sz="1300" dirty="0">
                <a:solidFill>
                  <a:schemeClr val="tx1"/>
                </a:solidFill>
              </a:rPr>
              <a:t>" – дар, пожертвование</a:t>
            </a:r>
            <a:r>
              <a:rPr lang="ru-RU" sz="1300" i="1" dirty="0">
                <a:solidFill>
                  <a:schemeClr val="tx1"/>
                </a:solidFill>
              </a:rPr>
              <a:t>) – </a:t>
            </a:r>
            <a:r>
              <a:rPr lang="ru-RU" sz="1300" dirty="0">
                <a:solidFill>
                  <a:schemeClr val="tx1"/>
                </a:solidFill>
              </a:rPr>
              <a:t>предоставляются без определения конкретной цели их использования</a:t>
            </a:r>
            <a:endParaRPr lang="ru-RU" sz="1300" i="1" dirty="0">
              <a:solidFill>
                <a:schemeClr val="tx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660232" y="1556792"/>
            <a:ext cx="2232248" cy="230425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300" b="1" i="1" dirty="0">
                <a:solidFill>
                  <a:schemeClr val="tx1"/>
                </a:solidFill>
              </a:rPr>
              <a:t>Иные межбюджетные трансферты</a:t>
            </a:r>
            <a:r>
              <a:rPr lang="ru-RU" sz="1300" dirty="0">
                <a:solidFill>
                  <a:schemeClr val="tx1"/>
                </a:solidFill>
              </a:rPr>
              <a:t> – предоставляются на определённые цели</a:t>
            </a:r>
          </a:p>
        </p:txBody>
      </p:sp>
      <p:sp>
        <p:nvSpPr>
          <p:cNvPr id="19" name="Document"/>
          <p:cNvSpPr>
            <a:spLocks noEditPoints="1" noChangeArrowheads="1"/>
          </p:cNvSpPr>
          <p:nvPr/>
        </p:nvSpPr>
        <p:spPr bwMode="auto">
          <a:xfrm>
            <a:off x="4788024" y="4149080"/>
            <a:ext cx="3600400" cy="18002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300" b="1" i="1" dirty="0"/>
              <a:t>Субсидии</a:t>
            </a:r>
            <a:r>
              <a:rPr lang="ru-RU" sz="1300" dirty="0"/>
              <a:t> (от лат. "</a:t>
            </a:r>
            <a:r>
              <a:rPr lang="en-US" sz="1300" dirty="0" err="1"/>
              <a:t>Subsidium</a:t>
            </a:r>
            <a:r>
              <a:rPr lang="ru-RU" sz="1300" dirty="0"/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1340768"/>
            <a:ext cx="8064896" cy="51125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«Патриотическое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воспитание граждан на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Бардымского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»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55576" y="1844824"/>
            <a:ext cx="5256584" cy="223224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 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 marL="0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433,10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</a:p>
          <a:p>
            <a:pPr marL="0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432,10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</a:t>
            </a:r>
          </a:p>
          <a:p>
            <a:pPr marL="0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483,20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  <a:p>
            <a:endParaRPr lang="ru-RU" dirty="0"/>
          </a:p>
        </p:txBody>
      </p:sp>
      <p:pic>
        <p:nvPicPr>
          <p:cNvPr id="5122" name="Picture 2" descr="http://900igr.net/up/datas/109334/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501008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1340768"/>
            <a:ext cx="8064896" cy="51125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720080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«Противодействие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экстремизму и профилактика терроризма на территории </a:t>
            </a:r>
            <a:r>
              <a:rPr lang="ru-RU" sz="18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Бардымского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»</a:t>
            </a:r>
            <a:endParaRPr lang="ru-RU" sz="1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55576" y="1844824"/>
            <a:ext cx="5256584" cy="223224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 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 marL="0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55,00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</a:p>
          <a:p>
            <a:pPr marL="0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55,00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</a:t>
            </a:r>
          </a:p>
          <a:p>
            <a:pPr marL="0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55,0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  <a:p>
            <a:endParaRPr lang="ru-RU" dirty="0"/>
          </a:p>
        </p:txBody>
      </p:sp>
      <p:pic>
        <p:nvPicPr>
          <p:cNvPr id="30722" name="Picture 2" descr="http://school85.pp.ua/wp-content/uploads/2018/02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501008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1340768"/>
            <a:ext cx="8064896" cy="51125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720080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«Пожарная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безопасность на территории </a:t>
            </a:r>
            <a:r>
              <a:rPr lang="ru-RU" sz="18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Бардымского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»</a:t>
            </a:r>
            <a:endParaRPr lang="ru-RU" sz="1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55576" y="1844824"/>
            <a:ext cx="5256584" cy="223224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 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 marL="0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1083,50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</a:p>
          <a:p>
            <a:pPr marL="0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1083,50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</a:t>
            </a:r>
          </a:p>
          <a:p>
            <a:pPr marL="0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1983,50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  <a:p>
            <a:endParaRPr lang="ru-RU" dirty="0"/>
          </a:p>
        </p:txBody>
      </p:sp>
      <p:pic>
        <p:nvPicPr>
          <p:cNvPr id="31746" name="Picture 2" descr="http://iskra-ekb.ru/assets/images/%D0%9A%D0%90%D0%A0%D0%A2%D0%98%D0%9D%D0%9A%D0%98%20%D0%81%D0%A3/dlya_statii/meropriyatiya-pozharnoj-bezopasnosti-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501008"/>
            <a:ext cx="3024336" cy="2456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95536" y="1196752"/>
            <a:ext cx="8352928" cy="51845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91264" cy="79208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Дорожная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на территории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Бардымского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628800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 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16344,76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11099,90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12087,81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pic>
        <p:nvPicPr>
          <p:cNvPr id="6" name="Рисунок 5" descr="дороги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6" y="3429000"/>
            <a:ext cx="4608512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1520" y="1268760"/>
            <a:ext cx="8568952" cy="51125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3232" cy="79208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     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Расходы бюджета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Бардымского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сельского поселения на</a:t>
            </a:r>
            <a:b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         реализацию муниципальной программы в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2019 году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699792" y="1268760"/>
            <a:ext cx="3456384" cy="201622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Дорожная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на территории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Бардымского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16344,76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419872" y="3789040"/>
            <a:ext cx="1872208" cy="252028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Содержание и ремонт автомобильных дорог общего пользования местного значения и дорожных сооружений на них на территории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Бардымского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10929,60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53"/>
          <p:cNvSpPr>
            <a:spLocks noChangeArrowheads="1"/>
          </p:cNvSpPr>
          <p:nvPr/>
        </p:nvSpPr>
        <p:spPr bwMode="auto">
          <a:xfrm rot="5400000">
            <a:off x="3997268" y="3211644"/>
            <a:ext cx="705423" cy="420056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bg2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95536" y="1196752"/>
            <a:ext cx="8352928" cy="51845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91264" cy="79208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муниципальным имуществом и земельными ресурсами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Бардымского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628800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 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,00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300,00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300,00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32770" name="Picture 2" descr="https://50.img.avito.st/640x480/4183317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56992"/>
            <a:ext cx="4279860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39552" y="1196752"/>
            <a:ext cx="8136904" cy="51845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91264" cy="79208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хозяйство на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Бардымского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628800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 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1044,50тыс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984,50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33794" name="Picture 2" descr="http://ru.jerturaly.kz/wp-content/uploads/2017/02/20170222124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56992"/>
            <a:ext cx="4176464" cy="2782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251520" y="1052736"/>
            <a:ext cx="8640960" cy="55446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19256" cy="1080120"/>
          </a:xfrm>
        </p:spPr>
        <p:txBody>
          <a:bodyPr>
            <a:normAutofit fontScale="90000"/>
          </a:bodyPr>
          <a:lstStyle/>
          <a:p>
            <a:r>
              <a:rPr lang="ru-RU" sz="1600" b="0" u="sng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Бюджетный процесс</a:t>
            </a:r>
            <a:r>
              <a:rPr lang="ru-RU" sz="1600" b="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</a:t>
            </a:r>
            <a:r>
              <a:rPr lang="ru-RU" sz="1600" b="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проверке</a:t>
            </a:r>
            <a:r>
              <a:rPr lang="ru-RU" sz="1600" b="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, рассмотрению и утверждению бюджетной отчётности.</a:t>
            </a:r>
            <a:r>
              <a:rPr lang="x-none" sz="1600" b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               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>
                <a:latin typeface="Arial" pitchFamily="34" charset="0"/>
                <a:cs typeface="Arial" pitchFamily="34" charset="0"/>
              </a:rPr>
            </a:b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3"/>
          <p:cNvSpPr>
            <a:spLocks noGrp="1" noChangeArrowheads="1"/>
          </p:cNvSpPr>
          <p:nvPr>
            <p:ph idx="1"/>
          </p:nvPr>
        </p:nvSpPr>
        <p:spPr bwMode="auto">
          <a:xfrm>
            <a:off x="6012160" y="2132856"/>
            <a:ext cx="2376264" cy="14554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Рассмотрение</a:t>
            </a:r>
          </a:p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проекта </a:t>
            </a:r>
            <a:r>
              <a:rPr lang="ru-RU" altLang="ru-RU" sz="1800" b="1" dirty="0">
                <a:solidFill>
                  <a:srgbClr val="37796E"/>
                </a:solidFill>
              </a:rPr>
              <a:t>бюджета</a:t>
            </a:r>
          </a:p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очередного года</a:t>
            </a:r>
            <a:endParaRPr lang="ru-RU" altLang="ru-RU" sz="1800" b="1" dirty="0">
              <a:solidFill>
                <a:srgbClr val="37796E"/>
              </a:solidFill>
            </a:endParaRPr>
          </a:p>
        </p:txBody>
      </p:sp>
      <p:sp>
        <p:nvSpPr>
          <p:cNvPr id="5" name="AutoShape 49"/>
          <p:cNvSpPr>
            <a:spLocks noChangeArrowheads="1"/>
          </p:cNvSpPr>
          <p:nvPr/>
        </p:nvSpPr>
        <p:spPr bwMode="auto">
          <a:xfrm>
            <a:off x="8244408" y="3212976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6" name="AutoShape 55"/>
          <p:cNvSpPr>
            <a:spLocks noChangeArrowheads="1"/>
          </p:cNvSpPr>
          <p:nvPr/>
        </p:nvSpPr>
        <p:spPr bwMode="auto">
          <a:xfrm rot="9600000">
            <a:off x="6208334" y="5339160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7" name="Oval 32"/>
          <p:cNvSpPr>
            <a:spLocks noChangeArrowheads="1"/>
          </p:cNvSpPr>
          <p:nvPr/>
        </p:nvSpPr>
        <p:spPr bwMode="auto">
          <a:xfrm>
            <a:off x="6012160" y="3933056"/>
            <a:ext cx="2520950" cy="14398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Утверждение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очередного года</a:t>
            </a:r>
          </a:p>
        </p:txBody>
      </p:sp>
      <p:sp>
        <p:nvSpPr>
          <p:cNvPr id="8" name="Oval 31"/>
          <p:cNvSpPr>
            <a:spLocks noChangeArrowheads="1"/>
          </p:cNvSpPr>
          <p:nvPr/>
        </p:nvSpPr>
        <p:spPr bwMode="auto">
          <a:xfrm>
            <a:off x="3275856" y="4941168"/>
            <a:ext cx="295275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Исполнение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в текущем году</a:t>
            </a:r>
          </a:p>
        </p:txBody>
      </p:sp>
      <p:sp>
        <p:nvSpPr>
          <p:cNvPr id="9" name="Oval 31"/>
          <p:cNvSpPr>
            <a:spLocks noChangeArrowheads="1"/>
          </p:cNvSpPr>
          <p:nvPr/>
        </p:nvSpPr>
        <p:spPr bwMode="auto">
          <a:xfrm>
            <a:off x="3059832" y="1124744"/>
            <a:ext cx="295275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Исполнение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в текущем году</a:t>
            </a: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3347864" y="2924944"/>
            <a:ext cx="2519363" cy="15128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FFC000"/>
                </a:solidFill>
              </a:rPr>
              <a:t>Бюджетный</a:t>
            </a:r>
          </a:p>
          <a:p>
            <a:pPr algn="ctr" eaLnBrk="1" hangingPunct="1"/>
            <a:r>
              <a:rPr lang="ru-RU" altLang="ru-RU" sz="2400" b="1" dirty="0">
                <a:solidFill>
                  <a:srgbClr val="FFC000"/>
                </a:solidFill>
              </a:rPr>
              <a:t>процесс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395536" y="2276872"/>
            <a:ext cx="2736850" cy="15843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Утверждение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отчёта об исполнении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 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предыдущего года</a:t>
            </a:r>
          </a:p>
        </p:txBody>
      </p:sp>
      <p:sp>
        <p:nvSpPr>
          <p:cNvPr id="12" name="AutoShape 52"/>
          <p:cNvSpPr>
            <a:spLocks noChangeArrowheads="1"/>
          </p:cNvSpPr>
          <p:nvPr/>
        </p:nvSpPr>
        <p:spPr bwMode="auto">
          <a:xfrm rot="20046344">
            <a:off x="2470393" y="1980073"/>
            <a:ext cx="719137" cy="43385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6" name="Oval 30"/>
          <p:cNvSpPr>
            <a:spLocks noChangeArrowheads="1"/>
          </p:cNvSpPr>
          <p:nvPr/>
        </p:nvSpPr>
        <p:spPr bwMode="auto">
          <a:xfrm>
            <a:off x="467544" y="4221088"/>
            <a:ext cx="2665413" cy="15113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Формирование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отчёта об исполнении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предыдущего года</a:t>
            </a:r>
          </a:p>
        </p:txBody>
      </p:sp>
      <p:sp>
        <p:nvSpPr>
          <p:cNvPr id="17" name="AutoShape 53"/>
          <p:cNvSpPr>
            <a:spLocks noChangeArrowheads="1"/>
          </p:cNvSpPr>
          <p:nvPr/>
        </p:nvSpPr>
        <p:spPr bwMode="auto">
          <a:xfrm rot="1200000">
            <a:off x="5920302" y="1882776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" name="AutoShape 56"/>
          <p:cNvSpPr>
            <a:spLocks noChangeArrowheads="1"/>
          </p:cNvSpPr>
          <p:nvPr/>
        </p:nvSpPr>
        <p:spPr bwMode="auto">
          <a:xfrm rot="12000000">
            <a:off x="2607933" y="548317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9" name="AutoShape 58"/>
          <p:cNvSpPr>
            <a:spLocks noChangeArrowheads="1"/>
          </p:cNvSpPr>
          <p:nvPr/>
        </p:nvSpPr>
        <p:spPr bwMode="auto">
          <a:xfrm rot="16200000">
            <a:off x="-72552" y="3825082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0" name="Line 39"/>
          <p:cNvSpPr>
            <a:spLocks noChangeShapeType="1"/>
          </p:cNvSpPr>
          <p:nvPr/>
        </p:nvSpPr>
        <p:spPr bwMode="auto">
          <a:xfrm>
            <a:off x="4644008" y="4437112"/>
            <a:ext cx="0" cy="5043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 flipH="1">
            <a:off x="3059830" y="4221088"/>
            <a:ext cx="720081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>
            <a:off x="3131840" y="2996952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4572000" y="2420888"/>
            <a:ext cx="0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37"/>
          <p:cNvSpPr>
            <a:spLocks noChangeShapeType="1"/>
          </p:cNvSpPr>
          <p:nvPr/>
        </p:nvSpPr>
        <p:spPr bwMode="auto">
          <a:xfrm flipV="1">
            <a:off x="5724128" y="3068960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5580112" y="4077072"/>
            <a:ext cx="503808" cy="2879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1196752"/>
            <a:ext cx="8352928" cy="51845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192688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«Благоустройство территории 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Бардымского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сельского поселения»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556792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 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4988,59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3255,00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3255,00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pic>
        <p:nvPicPr>
          <p:cNvPr id="2050" name="Picture 2" descr="http://barda-centr.culture-perm.ru/upload/versions/41436/37610/org_Vid_zda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140968"/>
            <a:ext cx="4482465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1196752"/>
            <a:ext cx="8352928" cy="51845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192688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Общественное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на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Бардымского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»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556792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 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94,24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72,24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72,24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pic>
        <p:nvPicPr>
          <p:cNvPr id="34818" name="Picture 2" descr="http://tat.tatar-inform.ru/upload/image/Tatar/2010/Odinraz/saban-bard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56992"/>
            <a:ext cx="446449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1196752"/>
            <a:ext cx="8352928" cy="51845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192688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физической культуры и спорта на территории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Бардымского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»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556792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 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60,00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60,00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60,00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pic>
        <p:nvPicPr>
          <p:cNvPr id="35844" name="Picture 4" descr="http://tan-barda.ru/wp-content/uploads/2018/12/DSC_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12976"/>
            <a:ext cx="4387678" cy="2906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1052736"/>
            <a:ext cx="8352928" cy="53285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4724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/>
              <a:t>                                        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                     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Спасибо за внимание</a:t>
            </a:r>
            <a:r>
              <a:rPr lang="ru-RU" sz="3100" b="1" dirty="0"/>
              <a:t/>
            </a:r>
            <a:br>
              <a:rPr lang="ru-RU" sz="3100" b="1" dirty="0"/>
            </a:br>
            <a:endParaRPr lang="ru-RU" sz="3100" b="1" dirty="0"/>
          </a:p>
        </p:txBody>
      </p:sp>
      <p:pic>
        <p:nvPicPr>
          <p:cNvPr id="3" name="Picture 2" descr="https://www.komandirovka.ru/upload/iblock/f1c/f1c5e6c4fc7c8011d7f0a93575dc41e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416824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528" y="764704"/>
            <a:ext cx="8568952" cy="55446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68760"/>
            <a:ext cx="8280920" cy="46085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депутатов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«О бюджете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сформировано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 законом от 06 октября 2003 года № 131-ФЗ «Об общих принципах организации местного самоуправления в Российской Федерации», Уставом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поселения, Бюджетным процессом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прогноза социально-экономического развития 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годы.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Основными целями, поставленными Бюджетным посланием Президента Российской Федерации, являются обеспечение долгосрочной сбалансированности и устойчивости бюджетной системы как базового принципа ответственной бюджетной политики при безусловном исполнении всех обязательств государства, выполнение задач, поставленных в указах Президента Российской Федерации.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Отличительной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проекта решения о бюджете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является его формирование с учетом применения  программной классификации расходов, в том числе в части отражения в составе целевых статей расходов, которые формируются в рамках муниципальных программ, и расходов в соответствии с непрограммными направлениями деятельности, не включенными в муниципальные программы. В рамках утвержденных программ консолидированы мероприятия по достижению целей и решению задач соответствующих направлений социально-экономического развития поселения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Рисунок 4" descr="http://www.bankgorodov.ru/system/img.php?f=/public//photos/coa/308181_bi.png&amp;w=172&amp;h=300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7" y="293998"/>
            <a:ext cx="1008113" cy="9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692696"/>
            <a:ext cx="8568952" cy="56886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46805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Clr>
                <a:srgbClr val="6A8A58"/>
              </a:buClr>
              <a:buFont typeface="Wingdings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Доходная часть бюджета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сформирована с учетом прогноза  социально-экономического развития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годы. </a:t>
            </a:r>
          </a:p>
          <a:p>
            <a:pPr algn="just">
              <a:buClr>
                <a:srgbClr val="6A8A58"/>
              </a:buClr>
              <a:buFont typeface="Wingdings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предлагаются 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34567,66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тыс.рублей, из них налоговые и неналоговые запланированы 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28303,01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 Безвозмездные поступления запланированы 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6264,65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6A8A58"/>
              </a:buClr>
              <a:buFont typeface="Wingdings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доходы  в решении о бюджете поселения предлагаются законопроектом 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25842,35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с уменьшением доходов 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8725,31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относительно параметров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Данное уменьшение обусловлено снижением уровня дохода от реализации имущества и дотации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  <a:p>
            <a:pPr algn="just">
              <a:buClr>
                <a:srgbClr val="6A8A58"/>
              </a:buClr>
              <a:buFont typeface="Wingdings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 в бюджете поселения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запланированы в объеме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26796,86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с уменьшением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относительно уровня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7770,80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pPr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bsposelenie.ru/upload/images/%D0%A1%D0%BB%D0%B0%D0%B9%D0%B42(1)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476672"/>
            <a:ext cx="826891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bankgorodov.ru/system/img.php?f=/public//photos/coa/308181_bi.png&amp;w=172&amp;h=300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404664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20880" cy="792088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ru-RU" sz="3600" dirty="0"/>
              <a:t>                     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839816"/>
          </a:xfrm>
        </p:spPr>
        <p:txBody>
          <a:bodyPr/>
          <a:lstStyle/>
          <a:p>
            <a:pPr>
              <a:buNone/>
            </a:pPr>
            <a:r>
              <a:rPr lang="ru-RU" dirty="0"/>
              <a:t>   </a:t>
            </a:r>
          </a:p>
          <a:p>
            <a:pPr>
              <a:buNone/>
            </a:pPr>
            <a:r>
              <a:rPr lang="ru-RU" dirty="0"/>
              <a:t>        </a:t>
            </a:r>
          </a:p>
        </p:txBody>
      </p:sp>
      <p:pic>
        <p:nvPicPr>
          <p:cNvPr id="9" name="Рисунок 8" descr="http://images.myshared.ru/9/926944/slide_13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260648"/>
            <a:ext cx="8496944" cy="616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23528" y="1196752"/>
            <a:ext cx="8496944" cy="50405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04856" cy="64807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</a:t>
            </a:r>
            <a:b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Бардымского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тыс.руб.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46805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600" dirty="0"/>
              <a:t>              </a:t>
            </a:r>
            <a:r>
              <a:rPr lang="ru-RU" sz="1600" dirty="0" smtClean="0"/>
              <a:t>                                                                                                                                                                       </a:t>
            </a: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2019г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-34567,66                                                   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2019г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25877,47                                              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2019 –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2425,54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              2020г  -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25842,35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2020г  -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25102,78                                           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2020г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– 492,47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              2021г  -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26796,86                                                 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2021г  -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25102,78                                            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2021г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– 1446,98                             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971600" y="1484784"/>
            <a:ext cx="1800200" cy="1044696"/>
          </a:xfrm>
          <a:prstGeom prst="wedgeRoundRectCallout">
            <a:avLst>
              <a:gd name="adj1" fmla="val -18375"/>
              <a:gd name="adj2" fmla="val 48383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Налоговые и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неналоговые доходы (всего)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851920" y="1484784"/>
            <a:ext cx="1706488" cy="1008112"/>
          </a:xfrm>
          <a:prstGeom prst="wedgeRoundRectCallout">
            <a:avLst>
              <a:gd name="adj1" fmla="val -20833"/>
              <a:gd name="adj2" fmla="val 49400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Налоговые                                                                   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 доходы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516216" y="1484784"/>
            <a:ext cx="1872208" cy="972688"/>
          </a:xfrm>
          <a:prstGeom prst="wedgeRoundRectCallout">
            <a:avLst>
              <a:gd name="adj1" fmla="val -20833"/>
              <a:gd name="adj2" fmla="val 47337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Неналоговые доходы           </a:t>
            </a: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1547664" y="4293096"/>
          <a:ext cx="691276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64807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    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Динамика безвозмездных поступлений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1628800"/>
          <a:ext cx="799288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528" y="1268760"/>
            <a:ext cx="8568952" cy="5589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      </a:t>
            </a:r>
            <a:r>
              <a:rPr lang="ru-RU" sz="2700" b="1" i="1" dirty="0">
                <a:solidFill>
                  <a:schemeClr val="accent2">
                    <a:lumMod val="75000"/>
                  </a:schemeClr>
                </a:solidFill>
              </a:rPr>
              <a:t>Расходы  бюджета </a:t>
            </a:r>
            <a:r>
              <a:rPr lang="ru-RU" sz="2700" b="1" i="1" dirty="0" err="1" smtClean="0">
                <a:solidFill>
                  <a:schemeClr val="accent2">
                    <a:lumMod val="75000"/>
                  </a:schemeClr>
                </a:solidFill>
              </a:rPr>
              <a:t>Бардымского</a:t>
            </a:r>
            <a: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b="1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2">
                    <a:lumMod val="75000"/>
                  </a:schemeClr>
                </a:solidFill>
              </a:rPr>
              <a:t>                      сельского поселения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7992888" cy="4752528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600" b="1" dirty="0"/>
              <a:t>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Расходы местного бюджета-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денежные средства, направляемые на финансовое обеспечение задач и функций органов местного самоуправления.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Расходы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Бардымского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сельского поселения формируются по отдельным направлениям необходимым для исполнения полномочий органов местного самоуправления сельского поселения в соответствии с Федеральным законом от 06.10.2003г № 131-ФЗ «Об общих принципах организации местного самоуправления в Российской Федерации»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Расходы бюджета сельского поселения классифицируются:</a:t>
            </a:r>
          </a:p>
          <a:p>
            <a:pPr marL="88900" indent="87313">
              <a:buClr>
                <a:schemeClr val="accent2">
                  <a:lumMod val="75000"/>
                </a:schemeClr>
              </a:buClr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разделам и подразделам;</a:t>
            </a:r>
          </a:p>
          <a:p>
            <a:pPr marL="88900" indent="87313">
              <a:buClr>
                <a:schemeClr val="accent2">
                  <a:lumMod val="75000"/>
                </a:schemeClr>
              </a:buClr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- по целевым статьям(муниципальным </a:t>
            </a:r>
          </a:p>
          <a:p>
            <a:pPr marL="88900" indent="87313">
              <a:buClr>
                <a:schemeClr val="accent2">
                  <a:lumMod val="75000"/>
                </a:schemeClr>
              </a:buCl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программам и непрограммным направлениям)</a:t>
            </a:r>
          </a:p>
          <a:p>
            <a:pPr marL="88900" indent="87313">
              <a:buClr>
                <a:schemeClr val="accent2">
                  <a:lumMod val="75000"/>
                </a:schemeClr>
              </a:buClr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- группам и подгруппам видов расходов.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25144"/>
            <a:ext cx="2160239" cy="14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3048</TotalTime>
  <Words>956</Words>
  <Application>Microsoft Office PowerPoint</Application>
  <PresentationFormat>Экран (4:3)</PresentationFormat>
  <Paragraphs>200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Бюджет Бардымского сельского поселения Бардымского  муниципального района Пермского края на 2019 и плановый период 2020-2021     </vt:lpstr>
      <vt:lpstr>Бюджетный процесс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                 </vt:lpstr>
      <vt:lpstr>  </vt:lpstr>
      <vt:lpstr>Слайд 4</vt:lpstr>
      <vt:lpstr>Слайд 5</vt:lpstr>
      <vt:lpstr>                     </vt:lpstr>
      <vt:lpstr>      Структура налоговых и неналоговых доходов бюджета Бардымского сельского поселения                                                                     тыс.руб.</vt:lpstr>
      <vt:lpstr>     Динамика безвозмездных поступлений</vt:lpstr>
      <vt:lpstr>      Расходы  бюджета Бардымского                        сельского поселения</vt:lpstr>
      <vt:lpstr>                   Динамика расходов бюджета Бардымского                                            сельского поселения                                                        (тыс.руб.)</vt:lpstr>
      <vt:lpstr>                            Структура расходов бюджета Бардымского  сельского поселения на 2019 год</vt:lpstr>
      <vt:lpstr>                     Основные сведения                             о межбюджетных отношениях </vt:lpstr>
      <vt:lpstr>Муниципальная программа  «Патриотическое  воспитание граждан на территории Бардымского сельского поселения»</vt:lpstr>
      <vt:lpstr>Муниципальная программа  «Противодействие экстремизму и профилактика терроризма на территории Бардымского сельского поселения»</vt:lpstr>
      <vt:lpstr>Муниципальная программа  «Пожарная безопасность на территории Бардымского сельского поселения»</vt:lpstr>
      <vt:lpstr> Муниципальная программа  «Дорожная деятельность на территории Бардымского сельского поселения»</vt:lpstr>
      <vt:lpstr>      Расходы бюджета Бардымского сельского поселения на            реализацию муниципальной программы в 2019 году</vt:lpstr>
      <vt:lpstr> Муниципальная программа  «Управление муниципальным имуществом и земельными ресурсами Бардымского сельского поселения»</vt:lpstr>
      <vt:lpstr> Муниципальная программа  «Муниципальное хозяйство на территории Бардымского сельского поселения»</vt:lpstr>
      <vt:lpstr>Муниципальная программа  «Благоустройство территории  Бардымского сельского поселения»</vt:lpstr>
      <vt:lpstr>Муниципальная программа  «Общественное участие на территории Бардымского сельского поселения»</vt:lpstr>
      <vt:lpstr>Муниципальная программа  «Развитие физической культуры и спорта на территории Бардымского сельского поселения»</vt:lpstr>
      <vt:lpstr>                                                              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Красноясыльского сельского поселения Ординского района за 2016 год</dc:title>
  <dc:creator>Lega</dc:creator>
  <cp:lastModifiedBy>Пользователь</cp:lastModifiedBy>
  <cp:revision>333</cp:revision>
  <dcterms:created xsi:type="dcterms:W3CDTF">2017-05-24T17:51:22Z</dcterms:created>
  <dcterms:modified xsi:type="dcterms:W3CDTF">2019-03-15T07:04:51Z</dcterms:modified>
</cp:coreProperties>
</file>