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6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716"/>
          <c:h val="0.734432285301630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95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5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0.95000000000000029</c:v>
                </c:pt>
                <c:pt idx="1">
                  <c:v>5.0000000000000031E-2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3"/>
          <c:w val="0.2438949202403437"/>
          <c:h val="0.285300791494549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2249531035013221E-2"/>
                  <c:y val="-5.9688680424397331E-2"/>
                </c:manualLayout>
              </c:layout>
              <c:tx>
                <c:rich>
                  <a:bodyPr/>
                  <a:lstStyle/>
                  <a:p>
                    <a:r>
                      <a:rPr lang="ru-RU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8469,2</a:t>
                    </a:r>
                    <a:endParaRPr lang="en-US" b="1" cap="none" spc="0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effectLst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5.4076456782579711E-2"/>
                </c:manualLayout>
              </c:layout>
              <c:tx>
                <c:rich>
                  <a:bodyPr/>
                  <a:lstStyle/>
                  <a:p>
                    <a:r>
                      <a:rPr lang="ru-RU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8225,7</a:t>
                    </a:r>
                    <a:endParaRPr lang="en-US" b="1" cap="none" spc="0" dirty="0">
                      <a:ln w="10541" cmpd="sng">
                        <a:solidFill>
                          <a:schemeClr val="accent1">
                            <a:shade val="88000"/>
                            <a:satMod val="110000"/>
                          </a:schemeClr>
                        </a:solidFill>
                        <a:prstDash val="solid"/>
                      </a:ln>
                      <a:gradFill>
                        <a:gsLst>
                          <a:gs pos="0">
                            <a:schemeClr val="accent1">
                              <a:tint val="40000"/>
                              <a:satMod val="250000"/>
                            </a:schemeClr>
                          </a:gs>
                          <a:gs pos="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50000">
                            <a:schemeClr val="accent1">
                              <a:shade val="20000"/>
                              <a:satMod val="300000"/>
                            </a:schemeClr>
                          </a:gs>
                          <a:gs pos="79000">
                            <a:schemeClr val="accent1">
                              <a:tint val="52000"/>
                              <a:satMod val="300000"/>
                            </a:schemeClr>
                          </a:gs>
                          <a:gs pos="100000">
                            <a:schemeClr val="accent1">
                              <a:tint val="40000"/>
                              <a:satMod val="250000"/>
                            </a:schemeClr>
                          </a:gs>
                        </a:gsLst>
                        <a:lin ang="5400000"/>
                      </a:gradFill>
                      <a:effectLst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72E-2"/>
                  <c:y val="-6.9762647900233746E-2"/>
                </c:manualLayout>
              </c:layout>
              <c:tx>
                <c:rich>
                  <a:bodyPr/>
                  <a:lstStyle/>
                  <a:p>
                    <a:r>
                      <a:rPr lang="ru-RU" b="1" cap="none" spc="0" dirty="0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cap="none" spc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effectLst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8469.2000000000007</c:v>
                </c:pt>
                <c:pt idx="1">
                  <c:v>8225.7000000000007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25901056"/>
        <c:axId val="125911040"/>
        <c:axId val="112649536"/>
      </c:bar3DChart>
      <c:catAx>
        <c:axId val="125901056"/>
        <c:scaling>
          <c:orientation val="minMax"/>
        </c:scaling>
        <c:axPos val="b"/>
        <c:numFmt formatCode="General" sourceLinked="0"/>
        <c:tickLblPos val="nextTo"/>
        <c:spPr>
          <a:noFill/>
          <a:ln w="12700" cap="flat" cmpd="sng" algn="ctr">
            <a:solidFill>
              <a:schemeClr val="dk1">
                <a:shade val="70000"/>
                <a:satMod val="150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5911040"/>
        <c:crosses val="autoZero"/>
        <c:auto val="1"/>
        <c:lblAlgn val="ctr"/>
        <c:lblOffset val="100"/>
      </c:catAx>
      <c:valAx>
        <c:axId val="1259110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5901056"/>
        <c:crosses val="autoZero"/>
        <c:crossBetween val="between"/>
      </c:valAx>
      <c:serAx>
        <c:axId val="112649536"/>
        <c:scaling>
          <c:orientation val="minMax"/>
        </c:scaling>
        <c:delete val="1"/>
        <c:axPos val="b"/>
        <c:tickLblPos val="none"/>
        <c:crossAx val="12591104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8"/>
  <c:chart>
    <c:autoTitleDeleted val="1"/>
    <c:plotArea>
      <c:layout>
        <c:manualLayout>
          <c:layoutTarget val="inner"/>
          <c:xMode val="edge"/>
          <c:yMode val="edge"/>
          <c:x val="0.13312780061474594"/>
          <c:y val="9.7649547022897965E-2"/>
          <c:w val="0.46481475603239852"/>
          <c:h val="0.8105591637913512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0.32000000000000017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1340768"/>
            <a:ext cx="8229600" cy="64807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Красноярского сельского поселения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2020 год</a:t>
            </a:r>
            <a:endParaRPr lang="ru-RU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e1926c39caa476a2db09dcc9390bb0b9-l&amp;n=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04864"/>
            <a:ext cx="5826149" cy="38015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Бюджет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</a:rPr>
              <a:t>Доходы бюджета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2060848"/>
            <a:ext cx="2232248" cy="27363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Неналоговые доходы</a:t>
            </a:r>
            <a:r>
              <a:rPr lang="ru-RU" sz="14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988840"/>
            <a:ext cx="2232248" cy="280831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Налоговые доходы</a:t>
            </a:r>
            <a:r>
              <a:rPr lang="ru-RU" sz="14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7784" y="4581128"/>
            <a:ext cx="3672408" cy="187220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u="sng" dirty="0" smtClean="0"/>
              <a:t>Безвозмездные поступления</a:t>
            </a:r>
            <a:r>
              <a:rPr lang="ru-RU" sz="14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4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924944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411760" y="2924944"/>
            <a:ext cx="864096" cy="504056"/>
          </a:xfrm>
          <a:prstGeom prst="rightArrow">
            <a:avLst>
              <a:gd name="adj1" fmla="val 33509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3995936" y="3861048"/>
            <a:ext cx="936104" cy="504056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Красноярского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</a:t>
            </a:r>
            <a:r>
              <a:rPr lang="ru-RU" sz="1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20                                                                                                                                                                       </a:t>
            </a:r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611560" y="1628800"/>
            <a:ext cx="1800200" cy="1008112"/>
          </a:xfrm>
          <a:prstGeom prst="wedgeRoundRectCallout">
            <a:avLst>
              <a:gd name="adj1" fmla="val -22372"/>
              <a:gd name="adj2" fmla="val 5056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и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628800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444208" y="1628800"/>
            <a:ext cx="1706488" cy="972688"/>
          </a:xfrm>
          <a:prstGeom prst="wedgeRoundRectCallout">
            <a:avLst>
              <a:gd name="adj1" fmla="val -18398"/>
              <a:gd name="adj2" fmla="val 482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755576" y="4077072"/>
          <a:ext cx="79928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384884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12876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056276" y="2384884"/>
            <a:ext cx="50405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43608" y="321297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2108,8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20272" y="31409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111,0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67944" y="3140968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1997,8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488832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поступлений</a:t>
            </a:r>
            <a:b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                                           </a:t>
            </a:r>
            <a:r>
              <a:rPr lang="ru-RU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тыс.руб.</a:t>
            </a:r>
            <a:endParaRPr lang="ru-RU" sz="16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  <a:ea typeface="Cambria" pitchFamily="18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412776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Расходы  бюджета Красноярского </a:t>
            </a:r>
            <a:br>
              <a:rPr lang="ru-RU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сельского поселения</a:t>
            </a:r>
            <a:endParaRPr lang="ru-RU" sz="27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Красноярского </a:t>
            </a: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46043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Исполнение расходов бюджета Красноярского сельского поселения за 2020 год</a:t>
            </a:r>
            <a:b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                               </a:t>
            </a:r>
            <a:r>
              <a:rPr lang="ru-RU" sz="1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тыс.руб.</a:t>
            </a:r>
            <a:endParaRPr lang="ru-RU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688358"/>
          <a:ext cx="8280919" cy="41195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59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33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64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77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35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29948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    </a:t>
                      </a:r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10574,9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10465,2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2066,9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2036,2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5845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1046,8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1405,8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1358,7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1820,3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1819,4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3950,9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3950,9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159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Структура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расходов бюджета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Красноярского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/>
            </a:r>
            <a:b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</a:b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 сельского поселения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на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2020 </a:t>
            </a:r>
            <a:r>
              <a:rPr lang="ru-RU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  <a:cs typeface="Segoe UI Light" pitchFamily="34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27584" y="1988840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Доходы  10334,5 тыс. руб.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Исполнение основных показателей бюджета Красноярского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сельского поселения за 2020 год</a:t>
            </a:r>
            <a:endParaRPr lang="ru-RU" b="1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Расходы  10465,2 тыс. руб. 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Превышение расходов над доходами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(дефицит)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130,7 тыс. руб.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СПАСИБО ЗА ВНИМАНИЕ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2331</TotalTime>
  <Words>367</Words>
  <Application>Microsoft Office PowerPoint</Application>
  <PresentationFormat>Экран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Отчет об исполнении бюджета  Красноярского сельского поселения Бардымского муниципального района Пермского края  за 2020 год</vt:lpstr>
      <vt:lpstr>Слайд 2</vt:lpstr>
      <vt:lpstr>      Структура налоговых и неналоговых доходов бюджета Красноярского сельского поселения                                                                     тыс.руб.</vt:lpstr>
      <vt:lpstr>     Динамика безвозмездных поступлений                                             тыс.руб.</vt:lpstr>
      <vt:lpstr>      Расходы  бюджета Красноярского         сельского поселения</vt:lpstr>
      <vt:lpstr>          Исполнение расходов бюджета Красноярского сельского поселения за 2020 год                                        тыс.руб.</vt:lpstr>
      <vt:lpstr>    Структура расходов бюджета Красноярского   сельского поселения на 2020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253</cp:revision>
  <dcterms:created xsi:type="dcterms:W3CDTF">2017-05-24T17:51:22Z</dcterms:created>
  <dcterms:modified xsi:type="dcterms:W3CDTF">2021-04-13T09:57:12Z</dcterms:modified>
</cp:coreProperties>
</file>