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94"/>
          <c:h val="0.73443228530163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25000"/>
                          </a:schemeClr>
                        </a:solidFill>
                      </a:rPr>
                      <a:t>100%</a:t>
                    </a:r>
                    <a:endParaRPr lang="en-US" dirty="0">
                      <a:solidFill>
                        <a:schemeClr val="tx2">
                          <a:lumMod val="25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41"/>
          <c:w val="0.2438949202403437"/>
          <c:h val="0.285300791494550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91537641848648E-2"/>
          <c:y val="4.9478480091254884E-2"/>
          <c:w val="0.94234080828625877"/>
          <c:h val="0.82989563659593613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</a:t>
                    </a:r>
                    <a:r>
                      <a:rPr lang="ru-RU" dirty="0" smtClean="0"/>
                      <a:t>424,6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4962314847919791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6422,3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9E-2"/>
                  <c:y val="-6.97626479002336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6424.6</c:v>
                </c:pt>
                <c:pt idx="1">
                  <c:v>6422.3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64652544"/>
        <c:axId val="81990400"/>
        <c:axId val="158734080"/>
      </c:bar3DChart>
      <c:catAx>
        <c:axId val="1646525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81990400"/>
        <c:crosses val="autoZero"/>
        <c:auto val="1"/>
        <c:lblAlgn val="ctr"/>
        <c:lblOffset val="100"/>
      </c:catAx>
      <c:valAx>
        <c:axId val="819904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64652544"/>
        <c:crosses val="autoZero"/>
        <c:crossBetween val="between"/>
      </c:valAx>
      <c:serAx>
        <c:axId val="158734080"/>
        <c:scaling>
          <c:orientation val="minMax"/>
        </c:scaling>
        <c:delete val="1"/>
        <c:axPos val="b"/>
        <c:tickLblPos val="none"/>
        <c:crossAx val="8199040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312780061474605"/>
          <c:y val="9.7649547022897965E-2"/>
          <c:w val="0.46481475603239852"/>
          <c:h val="0.810559163791351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5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0.01598</cdr:y>
    </cdr:from>
    <cdr:to>
      <cdr:x>0.21239</cdr:x>
      <cdr:y>0.12784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"/>
          <a:ext cx="931668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</a:rPr>
            <a:t>т</a:t>
          </a:r>
          <a:r>
            <a:rPr lang="ru-RU" sz="1400" dirty="0" smtClean="0">
              <a:solidFill>
                <a:schemeClr val="tx1"/>
              </a:solidFill>
            </a:rPr>
            <a:t>ыс. руб.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0405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000" spc="150" dirty="0" err="1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Федорковского</a:t>
            </a:r>
            <a: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000" spc="150" dirty="0" err="1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b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spc="1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2020 год</a:t>
            </a:r>
            <a:endParaRPr lang="ru-RU" sz="2000" spc="1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cd440fb29daf0ead5dc494fac0d40133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844824"/>
            <a:ext cx="6428286" cy="4281339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</a:rPr>
              <a:t>Неналоговые доходы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</a:rPr>
              <a:t>Налоговые доходы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005064"/>
            <a:ext cx="3672408" cy="1872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tx2">
                    <a:lumMod val="25000"/>
                  </a:schemeClr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chemeClr val="tx2">
                    <a:lumMod val="25000"/>
                  </a:schemeClr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485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</a:t>
            </a:r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1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707904" y="1772816"/>
            <a:ext cx="1706488" cy="900680"/>
          </a:xfrm>
          <a:prstGeom prst="wedgeRoundRectCallout">
            <a:avLst>
              <a:gd name="adj1" fmla="val -22457"/>
              <a:gd name="adj2" fmla="val 50194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25000"/>
                  </a:schemeClr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chemeClr val="tx2">
                    <a:lumMod val="25000"/>
                  </a:schemeClr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706488" cy="864096"/>
          </a:xfrm>
          <a:prstGeom prst="wedgeRoundRectCallout">
            <a:avLst>
              <a:gd name="adj1" fmla="val -17586"/>
              <a:gd name="adj2" fmla="val 49681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25000"/>
                  </a:schemeClr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18397"/>
              <a:gd name="adj2" fmla="val 45579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</a:rPr>
              <a:t>доходы (всего)</a:t>
            </a:r>
            <a:endParaRPr lang="ru-RU" sz="12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780928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1019,5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278092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0,0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2780928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1019,5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1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100811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сельского поселения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31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Исполнение расходов бюджет</a:t>
            </a:r>
            <a:b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</a:t>
            </a:r>
            <a:b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за 20</a:t>
            </a:r>
            <a:r>
              <a:rPr lang="en-US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20</a:t>
            </a:r>
            <a:r>
              <a:rPr lang="ru-RU" sz="2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тыс. руб</a:t>
            </a:r>
            <a:r>
              <a:rPr lang="ru-RU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.</a:t>
            </a:r>
            <a:endParaRPr lang="ru-RU" sz="2000" b="0" dirty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44826"/>
          <a:ext cx="8352928" cy="406583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66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3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8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36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2669">
                <a:tc>
                  <a:txBody>
                    <a:bodyPr/>
                    <a:lstStyle/>
                    <a:p>
                      <a:endParaRPr lang="ru-RU" sz="11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Раздел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Наименование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Утверждено   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7531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7372,5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97,9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0100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Общегосударственные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вопросы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1339,8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1323,3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98,8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0200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99,2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99,2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053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0300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1987,8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1964,4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98,8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0400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751,2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631,8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84,1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938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0800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3348,7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3348,7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0900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cs typeface="+mn-cs"/>
                        </a:rPr>
                        <a:t>Здравоохранение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5,1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5,1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48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28315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бюджета</a:t>
            </a:r>
            <a:b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Федорковского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344816" cy="419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Доходы  7441,8 тыс. руб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8064896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Федорковского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Corbel (Основной текст)"/>
              </a:rPr>
              <a:t>сельского поселения за 2020 год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01008"/>
            <a:ext cx="7488832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Расходы  7372,5 тыс. руб.  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профицит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69,3 тыс. руб.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4">
      <a:dk1>
        <a:srgbClr val="D4EAF0"/>
      </a:dk1>
      <a:lt1>
        <a:srgbClr val="F2F2F2"/>
      </a:lt1>
      <a:dk2>
        <a:srgbClr val="D49887"/>
      </a:dk2>
      <a:lt2>
        <a:srgbClr val="E7DEC9"/>
      </a:lt2>
      <a:accent1>
        <a:srgbClr val="A9D6E2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2375</TotalTime>
  <Words>358</Words>
  <Application>Microsoft Office PowerPoint</Application>
  <PresentationFormat>Экран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Отчет об исполнении бюджета  Федорковского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Федорковского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Федорковского            сельского поселения</vt:lpstr>
      <vt:lpstr>    Исполнение расходов бюджет Федорковского сельского поселения  за 2020 год                                                                                     тыс. руб.</vt:lpstr>
      <vt:lpstr> Структура расходов бюджета  Федорковского сельского поселения 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270</cp:revision>
  <dcterms:created xsi:type="dcterms:W3CDTF">2017-05-24T17:51:22Z</dcterms:created>
  <dcterms:modified xsi:type="dcterms:W3CDTF">2021-04-13T09:53:02Z</dcterms:modified>
</cp:coreProperties>
</file>