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1"/>
  </p:notesMasterIdLst>
  <p:sldIdLst>
    <p:sldId id="256" r:id="rId2"/>
    <p:sldId id="275" r:id="rId3"/>
    <p:sldId id="263" r:id="rId4"/>
    <p:sldId id="264" r:id="rId5"/>
    <p:sldId id="265" r:id="rId6"/>
    <p:sldId id="277" r:id="rId7"/>
    <p:sldId id="267" r:id="rId8"/>
    <p:sldId id="276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40" autoAdjust="0"/>
  </p:normalViewPr>
  <p:slideViewPr>
    <p:cSldViewPr>
      <p:cViewPr>
        <p:scale>
          <a:sx n="69" d="100"/>
          <a:sy n="69" d="100"/>
        </p:scale>
        <p:origin x="-132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3813453351518864E-3"/>
          <c:y val="0.20677779097341675"/>
          <c:w val="0.68905726331333672"/>
          <c:h val="0.734432285301631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rPr>
                      <a:t>99</a:t>
                    </a:r>
                    <a:r>
                      <a:rPr lang="en-US" dirty="0" smtClean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rPr>
                      <a:t>%</a:t>
                    </a:r>
                    <a:endParaRPr lang="en-US" dirty="0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</a:endParaRP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AE0-4BF0-9ECB-0FC0BC83E4D2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rPr>
                      <a:t>1</a:t>
                    </a:r>
                    <a:r>
                      <a:rPr lang="en-US" dirty="0" smtClean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rPr>
                      <a:t>%</a:t>
                    </a:r>
                    <a:endParaRPr lang="en-US" dirty="0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</a:endParaRP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AE0-4BF0-9ECB-0FC0BC83E4D2}"/>
                </c:ext>
              </c:extLst>
            </c:dLbl>
            <c:delete val="1"/>
            <c:txPr>
              <a:bodyPr/>
              <a:lstStyle/>
              <a:p>
                <a:pPr>
                  <a:defRPr>
                    <a:solidFill>
                      <a:schemeClr val="accent3">
                        <a:lumMod val="40000"/>
                        <a:lumOff val="60000"/>
                      </a:schemeClr>
                    </a:solidFill>
                  </a:defRPr>
                </a:pPr>
                <a:endParaRPr lang="ru-RU"/>
              </a:p>
            </c:txPr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0.99</c:v>
                </c:pt>
                <c:pt idx="1">
                  <c:v>1.0000000000000007E-2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AE0-4BF0-9ECB-0FC0BC83E4D2}"/>
            </c:ext>
          </c:extLst>
        </c:ser>
      </c:pie3DChart>
    </c:plotArea>
    <c:legend>
      <c:legendPos val="r"/>
      <c:layout>
        <c:manualLayout>
          <c:xMode val="edge"/>
          <c:yMode val="edge"/>
          <c:x val="0.71534617996990157"/>
          <c:y val="0.41592936033927652"/>
          <c:w val="0.2438949202403437"/>
          <c:h val="0.28530079149454912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4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1.9166373962428443E-2"/>
          <c:y val="4.9478480091254884E-2"/>
          <c:w val="0.96896256403410153"/>
          <c:h val="0.82989563659593535"/>
        </c:manualLayout>
      </c:layout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3.2008764226506836E-2"/>
                  <c:y val="-8.712112133438082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rPr>
                      <a:t>7</a:t>
                    </a:r>
                    <a:r>
                      <a:rPr lang="ru-RU" dirty="0" smtClean="0"/>
                      <a:t>010,9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830686898348677E-2"/>
                  <c:y val="-8.7835048800948057E-2"/>
                </c:manualLayout>
              </c:layout>
              <c:tx>
                <c:rich>
                  <a:bodyPr/>
                  <a:lstStyle/>
                  <a:p>
                    <a:r>
                      <a:rPr lang="ru-RU" b="0" dirty="0" smtClean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rPr>
                      <a:t>7009,8</a:t>
                    </a:r>
                    <a:endParaRPr lang="en-US" dirty="0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2.4397396015827345E-2"/>
                  <c:y val="-6.9762647900233565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rPr>
                      <a:t>5</a:t>
                    </a:r>
                    <a:r>
                      <a:rPr lang="ru-RU" dirty="0" smtClean="0"/>
                      <a:t>203,37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accent3">
                        <a:lumMod val="60000"/>
                        <a:lumOff val="40000"/>
                      </a:schemeClr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 2020г</c:v>
                </c:pt>
                <c:pt idx="1">
                  <c:v>факт 2020г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7010.9</c:v>
                </c:pt>
                <c:pt idx="1">
                  <c:v>7009.8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B2-49FB-8B95-BF40810981DE}"/>
            </c:ext>
          </c:extLst>
        </c:ser>
        <c:shape val="cylinder"/>
        <c:axId val="134628480"/>
        <c:axId val="134630016"/>
        <c:axId val="122401664"/>
      </c:bar3DChart>
      <c:catAx>
        <c:axId val="13462848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>
                <a:solidFill>
                  <a:schemeClr val="accent3">
                    <a:lumMod val="60000"/>
                    <a:lumOff val="40000"/>
                  </a:schemeClr>
                </a:solidFill>
              </a:defRPr>
            </a:pPr>
            <a:endParaRPr lang="ru-RU"/>
          </a:p>
        </c:txPr>
        <c:crossAx val="134630016"/>
        <c:crosses val="autoZero"/>
        <c:auto val="1"/>
        <c:lblAlgn val="ctr"/>
        <c:lblOffset val="100"/>
      </c:catAx>
      <c:valAx>
        <c:axId val="134630016"/>
        <c:scaling>
          <c:orientation val="minMax"/>
        </c:scaling>
        <c:delete val="1"/>
        <c:axPos val="l"/>
        <c:numFmt formatCode="General" sourceLinked="1"/>
        <c:tickLblPos val="none"/>
        <c:crossAx val="134628480"/>
        <c:crosses val="autoZero"/>
        <c:crossBetween val="between"/>
      </c:valAx>
      <c:serAx>
        <c:axId val="122401664"/>
        <c:scaling>
          <c:orientation val="minMax"/>
        </c:scaling>
        <c:delete val="1"/>
        <c:axPos val="b"/>
        <c:tickLblPos val="none"/>
        <c:crossAx val="134630016"/>
        <c:crosses val="autoZero"/>
      </c:ser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8"/>
  <c:chart>
    <c:autoTitleDeleted val="1"/>
    <c:plotArea>
      <c:layout>
        <c:manualLayout>
          <c:layoutTarget val="inner"/>
          <c:xMode val="edge"/>
          <c:yMode val="edge"/>
          <c:x val="0.13312780061474613"/>
          <c:y val="9.7649547022897965E-2"/>
          <c:w val="0.46481475603239852"/>
          <c:h val="0.8105591637913521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9.7742446606461711E-2"/>
                  <c:y val="-7.6067402254737376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65%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0.1000733384121341"/>
                  <c:y val="7.3289573223610169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35%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accent3">
                        <a:lumMod val="40000"/>
                        <a:lumOff val="60000"/>
                      </a:schemeClr>
                    </a:solidFill>
                  </a:defRPr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программы</c:v>
                </c:pt>
                <c:pt idx="1">
                  <c:v>непрограммные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0.65000000000000024</c:v>
                </c:pt>
                <c:pt idx="1">
                  <c:v>0.35000000000000009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D5-4717-9BBE-B38433A5F694}"/>
            </c:ext>
          </c:extLst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0.13208</cdr:x>
      <cdr:y>0</cdr:y>
    </cdr:from>
    <cdr:to>
      <cdr:x>0.25471</cdr:x>
      <cdr:y>0.11186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8112" y="-288032"/>
          <a:ext cx="936016" cy="504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solidFill>
                <a:schemeClr val="accent6">
                  <a:lumMod val="40000"/>
                  <a:lumOff val="60000"/>
                </a:schemeClr>
              </a:solidFill>
            </a:rPr>
            <a:t>т</a:t>
          </a:r>
          <a:r>
            <a:rPr lang="ru-RU" sz="1400" dirty="0" smtClean="0">
              <a:solidFill>
                <a:schemeClr val="accent6">
                  <a:lumMod val="40000"/>
                  <a:lumOff val="60000"/>
                </a:schemeClr>
              </a:solidFill>
            </a:rPr>
            <a:t>ыс. руб.</a:t>
          </a:r>
          <a:endParaRPr lang="ru-RU" sz="1400" dirty="0">
            <a:solidFill>
              <a:schemeClr val="accent6">
                <a:lumMod val="40000"/>
                <a:lumOff val="60000"/>
              </a:schemeClr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44514-81D2-4D03-83E1-89ABBA271674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103F0-6F9A-4D57-9B90-474E3341A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03F0-6F9A-4D57-9B90-474E3341A48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Отчет об исполнении бюджета</a:t>
            </a:r>
            <a:b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Бичуринского</a:t>
            </a:r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сельского поселения </a:t>
            </a:r>
            <a:r>
              <a:rPr lang="ru-RU" sz="2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Бардымского</a:t>
            </a:r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муниципального района Пермского края </a:t>
            </a:r>
            <a:b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за 2020 год</a:t>
            </a:r>
            <a:endParaRPr lang="ru-RU" sz="28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42" name="Picture 2" descr="https://im0-tub-ru.yandex.net/i?id=4c7fd12ca570269c759740671b837e29-l&amp;n=1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924944"/>
            <a:ext cx="4983162" cy="352295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1988840"/>
            <a:ext cx="8712968" cy="4320520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Виды доходов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бюджета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332656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Что такое бюджет? </a:t>
            </a:r>
          </a:p>
          <a:p>
            <a:pPr algn="ctr"/>
            <a:r>
              <a:rPr lang="ru-RU" u="sng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Бюджет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– это план доходов и расходов</a:t>
            </a: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ru-RU" u="sng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Доходы бюджета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– поступающие в бюджет денежные средства</a:t>
            </a:r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660232" y="2132856"/>
            <a:ext cx="2232248" cy="27363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u="sng" dirty="0" smtClean="0"/>
              <a:t>Неналоговые доходы</a:t>
            </a:r>
            <a:r>
              <a:rPr lang="ru-RU" sz="1400" dirty="0" smtClean="0"/>
              <a:t> – доходы от сдачи в аренду имущества, находящегося в муниципальной собственности, в т.ч. аренда земли, продажа имущества, от эксплуатации дорог местного значения, от штрафных санкций</a:t>
            </a:r>
            <a:endParaRPr lang="ru-RU" sz="1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2132856"/>
            <a:ext cx="2232248" cy="27363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u="sng" dirty="0" smtClean="0"/>
              <a:t>Налоговые доходы</a:t>
            </a:r>
            <a:r>
              <a:rPr lang="ru-RU" sz="1400" dirty="0" smtClean="0"/>
              <a:t>  - налоги от юридических и физических лиц, предусмотренные налоговым законодательством (налог на доходы физических лиц, земельный налог, налог на  имущество физических лиц и другие)</a:t>
            </a:r>
            <a:endParaRPr lang="ru-RU" sz="1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43808" y="4581128"/>
            <a:ext cx="3672408" cy="187220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u="sng" dirty="0" smtClean="0"/>
              <a:t>Безвозмездные поступления</a:t>
            </a:r>
            <a:r>
              <a:rPr lang="ru-RU" sz="1400" dirty="0" smtClean="0"/>
              <a:t> – средства, поступающие в бюджет на безвозвратной и безвозмездной основе (межбюджетные трансферты в виде дотаций, субсидий, субвенций), а так же добровольные пожертвования от физических и юридических лиц</a:t>
            </a:r>
            <a:endParaRPr lang="ru-RU" sz="1400" dirty="0"/>
          </a:p>
        </p:txBody>
      </p:sp>
      <p:sp>
        <p:nvSpPr>
          <p:cNvPr id="12" name="Стрелка вправо 11"/>
          <p:cNvSpPr/>
          <p:nvPr/>
        </p:nvSpPr>
        <p:spPr>
          <a:xfrm rot="10800000">
            <a:off x="5868144" y="2924944"/>
            <a:ext cx="792088" cy="504056"/>
          </a:xfrm>
          <a:prstGeom prst="rightArrow">
            <a:avLst>
              <a:gd name="adj1" fmla="val 39006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2555776" y="2924944"/>
            <a:ext cx="936104" cy="504056"/>
          </a:xfrm>
          <a:prstGeom prst="rightArrow">
            <a:avLst>
              <a:gd name="adj1" fmla="val 39006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6200000">
            <a:off x="4139952" y="3861048"/>
            <a:ext cx="936104" cy="504056"/>
          </a:xfrm>
          <a:prstGeom prst="rightArrow">
            <a:avLst>
              <a:gd name="adj1" fmla="val 39006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04856" cy="1008112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     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mbria" pitchFamily="18" charset="0"/>
                <a:cs typeface="Calibri" pitchFamily="34" charset="0"/>
              </a:rPr>
              <a:t>Структура налоговых и неналоговых доходов </a:t>
            </a: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mbria" pitchFamily="18" charset="0"/>
                <a:cs typeface="Calibri" pitchFamily="34" charset="0"/>
              </a:rPr>
              <a:t>бюджета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mbria" pitchFamily="18" charset="0"/>
                <a:cs typeface="Calibri" pitchFamily="34" charset="0"/>
              </a:rPr>
              <a:t> </a:t>
            </a: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mbria" pitchFamily="18" charset="0"/>
                <a:cs typeface="Calibri" pitchFamily="34" charset="0"/>
              </a:rPr>
              <a:t>                        </a:t>
            </a:r>
            <a:r>
              <a:rPr lang="ru-RU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mbria" pitchFamily="18" charset="0"/>
                <a:cs typeface="Calibri" pitchFamily="34" charset="0"/>
              </a:rPr>
              <a:t>Бичуринского</a:t>
            </a: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mbria" pitchFamily="18" charset="0"/>
                <a:cs typeface="Calibri" pitchFamily="34" charset="0"/>
              </a:rPr>
              <a:t> 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mbria" pitchFamily="18" charset="0"/>
                <a:cs typeface="Calibri" pitchFamily="34" charset="0"/>
              </a:rPr>
              <a:t>сельского поселения</a:t>
            </a:r>
            <a:r>
              <a:rPr lang="ru-RU" sz="2400" b="0" dirty="0">
                <a:solidFill>
                  <a:schemeClr val="accent6">
                    <a:lumMod val="60000"/>
                    <a:lumOff val="40000"/>
                  </a:schemeClr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ru-RU" sz="2400" b="0" dirty="0">
                <a:solidFill>
                  <a:schemeClr val="accent6">
                    <a:lumMod val="60000"/>
                    <a:lumOff val="40000"/>
                  </a:schemeClr>
                </a:solidFill>
                <a:latin typeface="Cambria" pitchFamily="18" charset="0"/>
                <a:ea typeface="Cambria" pitchFamily="18" charset="0"/>
              </a:rPr>
            </a:br>
            <a:r>
              <a:rPr lang="ru-RU" sz="1800" dirty="0">
                <a:solidFill>
                  <a:schemeClr val="accent6">
                    <a:lumMod val="60000"/>
                    <a:lumOff val="40000"/>
                  </a:schemeClr>
                </a:solidFill>
                <a:latin typeface="Cambria" pitchFamily="18" charset="0"/>
                <a:ea typeface="Cambria" pitchFamily="18" charset="0"/>
              </a:rPr>
              <a:t>                                                                 </a:t>
            </a:r>
            <a:r>
              <a:rPr lang="en-US" sz="1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mbria" pitchFamily="18" charset="0"/>
                <a:ea typeface="Cambria" pitchFamily="18" charset="0"/>
              </a:rPr>
              <a:t>                                                </a:t>
            </a:r>
            <a:r>
              <a:rPr lang="ru-RU" sz="1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mbria" pitchFamily="18" charset="0"/>
                <a:ea typeface="Cambria" pitchFamily="18" charset="0"/>
              </a:rPr>
              <a:t>   </a:t>
            </a:r>
            <a:r>
              <a:rPr lang="ru-RU" sz="1300" dirty="0">
                <a:solidFill>
                  <a:schemeClr val="accent6">
                    <a:lumMod val="60000"/>
                    <a:lumOff val="40000"/>
                  </a:schemeClr>
                </a:solidFill>
                <a:latin typeface="Cambria" pitchFamily="18" charset="0"/>
                <a:ea typeface="Cambria" pitchFamily="18" charset="0"/>
              </a:rPr>
              <a:t>тыс.руб</a:t>
            </a:r>
            <a:r>
              <a:rPr lang="ru-RU" sz="13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208912" cy="46805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/>
              <a:t>              20                                                                                                                                                                       </a:t>
            </a:r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en-US" sz="1600" dirty="0" smtClean="0"/>
          </a:p>
          <a:p>
            <a:pPr>
              <a:spcBef>
                <a:spcPts val="0"/>
              </a:spcBef>
              <a:buNone/>
            </a:pPr>
            <a:endParaRPr lang="en-US" sz="1600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    </a:t>
            </a:r>
            <a:r>
              <a:rPr lang="en-US" sz="1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    </a:t>
            </a:r>
            <a:r>
              <a:rPr lang="ru-RU" sz="1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  2681,9                                             2677,9                                                    4,0</a:t>
            </a:r>
            <a:endParaRPr lang="ru-RU" sz="16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1043608" y="1628800"/>
            <a:ext cx="1800200" cy="1044696"/>
          </a:xfrm>
          <a:prstGeom prst="wedgeRoundRectCallou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Налоговые и 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неналоговые доходы (всего)</a:t>
            </a: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3923928" y="1700808"/>
            <a:ext cx="1706488" cy="900680"/>
          </a:xfrm>
          <a:prstGeom prst="wedgeRoundRect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Налоговые                                                                    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 доходы</a:t>
            </a: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6876256" y="1700808"/>
            <a:ext cx="1584176" cy="900680"/>
          </a:xfrm>
          <a:prstGeom prst="wedgeRoundRectCallou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Неналоговые доходы           </a:t>
            </a: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1079104" y="4149080"/>
          <a:ext cx="7813376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04088"/>
            <a:ext cx="7488832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    </a:t>
            </a:r>
            <a:r>
              <a:rPr lang="ru-RU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Динамика безвозмездных поступлений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15616" y="1340768"/>
          <a:ext cx="7632847" cy="4506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239000" cy="804704"/>
          </a:xfrm>
        </p:spPr>
        <p:txBody>
          <a:bodyPr>
            <a:noAutofit/>
          </a:bodyPr>
          <a:lstStyle/>
          <a:p>
            <a:r>
              <a:rPr lang="ru-RU" sz="2800" dirty="0">
                <a:effectLst/>
                <a:latin typeface="Calibri" pitchFamily="34" charset="0"/>
                <a:cs typeface="Calibri" pitchFamily="34" charset="0"/>
              </a:rPr>
              <a:t>      </a:t>
            </a:r>
            <a:r>
              <a:rPr lang="ru-RU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Расходы  бюджета </a:t>
            </a:r>
            <a:r>
              <a:rPr lang="ru-RU" sz="28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Бичуринского</a:t>
            </a:r>
            <a:r>
              <a:rPr lang="ru-RU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br>
              <a:rPr lang="ru-RU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ru-RU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       сельского поселения</a:t>
            </a:r>
            <a:endParaRPr lang="ru-RU" sz="2800" b="1" dirty="0">
              <a:solidFill>
                <a:schemeClr val="accent6">
                  <a:lumMod val="40000"/>
                  <a:lumOff val="6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352928" cy="489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    </a:t>
            </a:r>
            <a:r>
              <a:rPr lang="ru-RU" sz="1800" b="1" u="sng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местного бюджета</a:t>
            </a:r>
            <a:r>
              <a:rPr lang="ru-RU" sz="1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денежные средства, направляемые на финансовое обеспечение задач и функций органов местного самоуправления.</a:t>
            </a:r>
          </a:p>
          <a:p>
            <a:pPr>
              <a:buNone/>
            </a:pPr>
            <a:r>
              <a:rPr lang="ru-RU" sz="18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Расходы бюджета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Бичуринского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 формируются по отдельным направлениям необходимым для исполнения полномочий органов местного самоуправления сельского поселения в соответствии с Федеральным законом от 06.10.2003г № 131-ФЗ «Об общих принципах организации местного самоуправления в Российской Федерации»</a:t>
            </a:r>
          </a:p>
          <a:p>
            <a:pPr>
              <a:buNone/>
            </a:pPr>
            <a:r>
              <a:rPr lang="ru-RU" sz="18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Расходы бюджета сельского поселения классифицируются:</a:t>
            </a:r>
          </a:p>
          <a:p>
            <a:pPr>
              <a:buNone/>
            </a:pPr>
            <a:r>
              <a:rPr lang="ru-RU" sz="18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по разделам и подразделам;</a:t>
            </a:r>
          </a:p>
          <a:p>
            <a:pPr>
              <a:buNone/>
            </a:pPr>
            <a:r>
              <a:rPr lang="ru-RU" sz="18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по целевым статьям(муниципальным </a:t>
            </a:r>
          </a:p>
          <a:p>
            <a:pPr>
              <a:buNone/>
            </a:pPr>
            <a:r>
              <a:rPr lang="ru-RU" sz="18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программам и непрограммным направлениям)</a:t>
            </a:r>
          </a:p>
          <a:p>
            <a:pPr>
              <a:buNone/>
            </a:pPr>
            <a:r>
              <a:rPr lang="ru-RU" sz="18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группам и подгруппам видов расходов.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08912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/>
              <a:t>   </a:t>
            </a:r>
            <a:r>
              <a:rPr lang="ru-RU" sz="2400" dirty="0" smtClean="0"/>
              <a:t> </a:t>
            </a:r>
            <a:r>
              <a:rPr lang="ru-RU" sz="27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Исполнение расходов бюджета </a:t>
            </a:r>
            <a:r>
              <a:rPr lang="ru-RU" sz="27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Бичуринского</a:t>
            </a:r>
            <a:r>
              <a:rPr lang="ru-RU" sz="27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7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                     сельского </a:t>
            </a:r>
            <a:r>
              <a:rPr lang="ru-RU" sz="27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поселения за 20</a:t>
            </a:r>
            <a:r>
              <a:rPr lang="en-US" sz="27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20</a:t>
            </a:r>
            <a:r>
              <a:rPr lang="ru-RU" sz="27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7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год </a:t>
            </a:r>
            <a:br>
              <a:rPr lang="ru-RU" sz="27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7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7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                                                                   </a:t>
            </a:r>
            <a:r>
              <a:rPr lang="ru-RU" sz="1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тыс.руб.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                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</a:rPr>
              <a:t>тыс. руб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ru-RU" sz="2000" dirty="0">
              <a:solidFill>
                <a:srgbClr val="FFFF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412776"/>
          <a:ext cx="8064897" cy="460851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399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925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3085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0084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0077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endParaRPr lang="en-US" sz="1200" dirty="0" smtClean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  <a:p>
                      <a:r>
                        <a:rPr lang="ru-RU" sz="1200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Раздел</a:t>
                      </a:r>
                      <a:endParaRPr lang="ru-RU" sz="1200" b="1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  Наименование</a:t>
                      </a:r>
                      <a:endParaRPr lang="en-US" sz="1200" dirty="0" smtClean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  <a:p>
                      <a:pPr algn="ctr"/>
                      <a:endParaRPr lang="ru-RU" sz="1200" b="1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            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   Утверждено   </a:t>
                      </a:r>
                      <a:endParaRPr lang="ru-RU" sz="1200" b="1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Исполнено</a:t>
                      </a:r>
                      <a:endParaRPr lang="ru-RU" sz="1200" b="1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% исполнения</a:t>
                      </a:r>
                      <a:endParaRPr lang="ru-RU" sz="1200" b="1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9842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всего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9869,5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9446,9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95,7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9842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0100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Общегосударственные вопросы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1899</a:t>
                      </a:r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1894,6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3873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0200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Национальная оборона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98,8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99018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0300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Национальная безопасность и правоохранительная деятельность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1008,2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986,4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0400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Национальная экономика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1834,6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1452,7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79,2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1474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0500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Жилищно-коммунальное хозяйство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1783,6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1769,5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99,2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11474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0800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Культура , кинематография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3239,8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3239,8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9310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0900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Здравоохранение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29842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283152" cy="936104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ru-RU" sz="27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Структура расходов бюджета </a:t>
            </a:r>
            <a:r>
              <a:rPr lang="ru-RU" sz="27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Бичуринского</a:t>
            </a:r>
            <a:r>
              <a:rPr lang="ru-RU" sz="27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7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27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7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сельского поселения </a:t>
            </a:r>
            <a:r>
              <a:rPr lang="ru-RU" sz="27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на </a:t>
            </a:r>
            <a:r>
              <a:rPr lang="ru-RU" sz="27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20</a:t>
            </a:r>
            <a:r>
              <a:rPr lang="en-US" sz="27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20</a:t>
            </a:r>
            <a:r>
              <a:rPr lang="ru-RU" sz="27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7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год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115616" y="1988840"/>
          <a:ext cx="7560840" cy="4335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9592" y="2132856"/>
            <a:ext cx="7488832" cy="7200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Доходы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9691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тыс. руб.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476672"/>
            <a:ext cx="8064896" cy="93610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rbel (Основной текст)"/>
              </a:rPr>
              <a:t>Исполнение основных показателей бюджета </a:t>
            </a:r>
            <a:r>
              <a:rPr lang="ru-RU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rbel (Основной текст)"/>
              </a:rPr>
              <a:t>Бичуринского</a:t>
            </a:r>
            <a:r>
              <a:rPr lang="ru-RU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rbel (Основной текст)"/>
              </a:rPr>
              <a:t> 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rbel (Основной текст)"/>
              </a:rPr>
              <a:t>сельского поселения за 20</a:t>
            </a:r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rbel (Основной текст)"/>
              </a:rPr>
              <a:t>20</a:t>
            </a:r>
            <a:r>
              <a:rPr lang="ru-RU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rbel (Основной текст)"/>
              </a:rPr>
              <a:t> год</a:t>
            </a:r>
            <a:endParaRPr lang="ru-RU" b="1" dirty="0">
              <a:solidFill>
                <a:schemeClr val="accent6">
                  <a:lumMod val="20000"/>
                  <a:lumOff val="80000"/>
                </a:schemeClr>
              </a:solidFill>
              <a:latin typeface="Corbel (Основной текст)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3573016"/>
            <a:ext cx="7488832" cy="7200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Расходы  9446,9 тыс. руб.  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4941168"/>
            <a:ext cx="7488832" cy="9361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Превышение доходов над расходами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профицит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) 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244,8 тыс. руб.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1" name="Shape 10"/>
          <p:cNvCxnSpPr>
            <a:stCxn id="6" idx="1"/>
            <a:endCxn id="6" idx="3"/>
          </p:cNvCxnSpPr>
          <p:nvPr/>
        </p:nvCxnSpPr>
        <p:spPr>
          <a:xfrm rot="10800000" flipH="1">
            <a:off x="899592" y="249289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hape 21"/>
          <p:cNvCxnSpPr/>
          <p:nvPr/>
        </p:nvCxnSpPr>
        <p:spPr>
          <a:xfrm rot="10800000" flipH="1">
            <a:off x="899592" y="393305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/>
          <p:nvPr/>
        </p:nvCxnSpPr>
        <p:spPr>
          <a:xfrm rot="10800000" flipH="1">
            <a:off x="971600" y="5445224"/>
            <a:ext cx="7488832" cy="12700"/>
          </a:xfrm>
          <a:prstGeom prst="bentConnector5">
            <a:avLst>
              <a:gd name="adj1" fmla="val -3053"/>
              <a:gd name="adj2" fmla="val -5510490"/>
              <a:gd name="adj3" fmla="val 103238"/>
            </a:avLst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772816"/>
            <a:ext cx="7293496" cy="1656184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/>
              <a:t>                                                              </a:t>
            </a:r>
            <a:r>
              <a:rPr lang="ru-RU" sz="4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Спасибо за внимание</a:t>
            </a:r>
            <a:r>
              <a:rPr lang="ru-RU" sz="5400" b="1" dirty="0"/>
              <a:t/>
            </a:r>
            <a:br>
              <a:rPr lang="ru-RU" sz="5400" b="1" dirty="0"/>
            </a:br>
            <a:endParaRPr lang="ru-RU" sz="5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2182</TotalTime>
  <Words>385</Words>
  <Application>Microsoft Office PowerPoint</Application>
  <PresentationFormat>Экран (4:3)</PresentationFormat>
  <Paragraphs>100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Отчет об исполнении бюджета  Бичуринского сельского поселения Бардымского муниципального района Пермского края  за 2020 год</vt:lpstr>
      <vt:lpstr>Слайд 2</vt:lpstr>
      <vt:lpstr>      Структура налоговых и неналоговых доходов бюджета                         Бичуринского сельского поселения                                                                                                                     тыс.руб.</vt:lpstr>
      <vt:lpstr>     Динамика безвозмездных поступлений</vt:lpstr>
      <vt:lpstr>      Расходы  бюджета Бичуринского          сельского поселения</vt:lpstr>
      <vt:lpstr>    Исполнение расходов бюджета Бичуринского                      сельского поселения за 2020 год                                                                      тыс.руб.                  тыс. руб.</vt:lpstr>
      <vt:lpstr>  Структура расходов бюджета Бичуринского  сельского поселения на 2020 год</vt:lpstr>
      <vt:lpstr>Слайд 8</vt:lpstr>
      <vt:lpstr>                                                              Спасибо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Красноясыльского сельского поселения Ординского района за 2016 год</dc:title>
  <dc:creator>Lega</dc:creator>
  <cp:lastModifiedBy>Пользователь</cp:lastModifiedBy>
  <cp:revision>258</cp:revision>
  <dcterms:created xsi:type="dcterms:W3CDTF">2017-05-24T17:51:22Z</dcterms:created>
  <dcterms:modified xsi:type="dcterms:W3CDTF">2021-04-13T10:02:04Z</dcterms:modified>
</cp:coreProperties>
</file>