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60" r:id="rId3"/>
    <p:sldId id="261" r:id="rId4"/>
    <p:sldId id="262" r:id="rId5"/>
    <p:sldId id="283" r:id="rId6"/>
    <p:sldId id="28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8" r:id="rId16"/>
    <p:sldId id="273" r:id="rId17"/>
    <p:sldId id="279" r:id="rId18"/>
    <p:sldId id="280" r:id="rId19"/>
    <p:sldId id="274" r:id="rId20"/>
    <p:sldId id="281" r:id="rId21"/>
    <p:sldId id="282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0.98</c:v>
                </c:pt>
                <c:pt idx="1">
                  <c:v>2.0000000000000007E-2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18840,30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3.2609740058912449E-2"/>
                  <c:y val="-6.059860870159729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11528,79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3076356001981088E-2"/>
                  <c:y val="-6.172925230529946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12896,67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план 2020г</c:v>
                </c:pt>
                <c:pt idx="1">
                  <c:v>план 2021г</c:v>
                </c:pt>
                <c:pt idx="2">
                  <c:v>план 2022г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18840.3</c:v>
                </c:pt>
                <c:pt idx="1">
                  <c:v>11528.79</c:v>
                </c:pt>
                <c:pt idx="2">
                  <c:v>12896.67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57788672"/>
        <c:axId val="57790464"/>
        <c:axId val="0"/>
      </c:bar3DChart>
      <c:catAx>
        <c:axId val="57788672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57790464"/>
        <c:crosses val="autoZero"/>
        <c:auto val="1"/>
        <c:lblAlgn val="ctr"/>
        <c:lblOffset val="100"/>
      </c:catAx>
      <c:valAx>
        <c:axId val="57790464"/>
        <c:scaling>
          <c:orientation val="minMax"/>
        </c:scaling>
        <c:axPos val="l"/>
        <c:numFmt formatCode="General" sourceLinked="1"/>
        <c:majorTickMark val="none"/>
        <c:tickLblPos val="none"/>
        <c:crossAx val="5778867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0.77000000000000024</c:v>
                </c:pt>
                <c:pt idx="1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332656"/>
            <a:ext cx="6264696" cy="3672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</a:b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сельского поселения </a:t>
            </a:r>
            <a:r>
              <a:rPr lang="ru-RU" sz="27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20</a:t>
            </a:r>
            <a:r>
              <a:rPr lang="en-US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20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и плановый период 202</a:t>
            </a:r>
            <a:r>
              <a:rPr lang="en-US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-202</a:t>
            </a:r>
            <a:r>
              <a:rPr lang="en-US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ru-RU" sz="27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708920"/>
            <a:ext cx="3672408" cy="792088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bg2">
                    <a:lumMod val="5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332656"/>
            <a:ext cx="1440160" cy="1368152"/>
          </a:xfrm>
          <a:prstGeom prst="rect">
            <a:avLst/>
          </a:prstGeom>
          <a:noFill/>
        </p:spPr>
      </p:pic>
      <p:pic>
        <p:nvPicPr>
          <p:cNvPr id="18434" name="Picture 2" descr="http://www.bankgorodov.com/public/photos/places/1308555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4752528" cy="302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39653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                   </a:t>
            </a:r>
            <a:r>
              <a:rPr lang="ru-RU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600" b="1" i="1" dirty="0">
                <a:solidFill>
                  <a:schemeClr val="accent4"/>
                </a:solidFill>
              </a:rPr>
              <a:t/>
            </a:r>
            <a:br>
              <a:rPr lang="ru-RU" sz="1600" b="1" i="1" dirty="0">
                <a:solidFill>
                  <a:schemeClr val="accent4"/>
                </a:solidFill>
              </a:rPr>
            </a:br>
            <a:r>
              <a:rPr lang="ru-RU" sz="1600" b="1" i="1" dirty="0">
                <a:solidFill>
                  <a:schemeClr val="accent4"/>
                </a:solidFill>
              </a:rPr>
              <a:t>                                                       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80921" cy="494288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10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64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8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294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26375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Раздел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Решение</a:t>
                      </a:r>
                      <a:r>
                        <a:rPr lang="ru-RU" sz="12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</a:rPr>
                        <a:t>Совета депутатов </a:t>
                      </a:r>
                      <a:r>
                        <a:rPr lang="ru-RU" sz="1200" baseline="0" dirty="0" err="1" smtClean="0">
                          <a:solidFill>
                            <a:sysClr val="windowText" lastClr="000000"/>
                          </a:solidFill>
                        </a:rPr>
                        <a:t>Бардымского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baseline="0" dirty="0">
                          <a:solidFill>
                            <a:sysClr val="windowText" lastClr="000000"/>
                          </a:solidFill>
                        </a:rPr>
                        <a:t>сельского поселения от 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</a:rPr>
                        <a:t>           №    </a:t>
                      </a:r>
                      <a:r>
                        <a:rPr lang="ru-RU" sz="1200" baseline="0" dirty="0">
                          <a:solidFill>
                            <a:sysClr val="windowText" lastClr="000000"/>
                          </a:solidFill>
                        </a:rPr>
                        <a:t>«О бюджете </a:t>
                      </a:r>
                      <a:r>
                        <a:rPr lang="ru-RU" sz="1200" baseline="0" dirty="0" err="1" smtClean="0">
                          <a:solidFill>
                            <a:sysClr val="windowText" lastClr="000000"/>
                          </a:solidFill>
                        </a:rPr>
                        <a:t>Бардымского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ru-RU" sz="1200" baseline="0" dirty="0">
                          <a:solidFill>
                            <a:sysClr val="windowText" lastClr="000000"/>
                          </a:solidFill>
                        </a:rPr>
                        <a:t>сельского поселения на </a:t>
                      </a:r>
                      <a:r>
                        <a:rPr lang="ru-RU" sz="1200" baseline="0" dirty="0" smtClean="0">
                          <a:solidFill>
                            <a:sysClr val="windowText" lastClr="000000"/>
                          </a:solidFill>
                        </a:rPr>
                        <a:t>2020-2022 </a:t>
                      </a:r>
                      <a:r>
                        <a:rPr lang="ru-RU" sz="1200" baseline="0" dirty="0">
                          <a:solidFill>
                            <a:sysClr val="windowText" lastClr="000000"/>
                          </a:solidFill>
                        </a:rPr>
                        <a:t>годы»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72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 </a:t>
                      </a:r>
                      <a:r>
                        <a:rPr lang="ru-RU" sz="1400" b="1" dirty="0" smtClean="0"/>
                        <a:t>   2020г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    </a:t>
                      </a:r>
                      <a:r>
                        <a:rPr lang="ru-RU" sz="1400" b="1" dirty="0" smtClean="0"/>
                        <a:t>  2021г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   </a:t>
                      </a:r>
                      <a:r>
                        <a:rPr lang="ru-RU" sz="1400" b="1" dirty="0" smtClean="0"/>
                        <a:t>2022г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8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всего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36304,80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28292,89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28862,67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r>
                        <a:rPr lang="ru-RU" sz="1400" dirty="0"/>
                        <a:t> 0100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7950,02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7950,02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7950,02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1433,90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1433,90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1433,90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205">
                <a:tc>
                  <a:txBody>
                    <a:bodyPr/>
                    <a:lstStyle/>
                    <a:p>
                      <a:r>
                        <a:rPr lang="ru-RU" sz="1400" dirty="0"/>
                        <a:t>0400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20373,05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12361,14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12930,92</a:t>
                      </a:r>
                      <a:endParaRPr lang="ru-RU" sz="1400" dirty="0"/>
                    </a:p>
                  </a:txBody>
                  <a:tcPr/>
                </a:tc>
              </a:tr>
              <a:tr h="294453">
                <a:tc>
                  <a:txBody>
                    <a:bodyPr/>
                    <a:lstStyle/>
                    <a:p>
                      <a:r>
                        <a:rPr lang="ru-RU" sz="1400" dirty="0"/>
                        <a:t>0500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6125,39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6125,39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6125,39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</a:t>
                      </a:r>
                      <a:r>
                        <a:rPr lang="ru-RU" sz="1400" dirty="0" err="1" smtClean="0"/>
                        <a:t>кинемотография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46,19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Здравоохранение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96,90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96,90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r>
                        <a:rPr lang="ru-RU" sz="1400" dirty="0"/>
                        <a:t>1000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79,35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79,35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751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</a:t>
                      </a:r>
                      <a:r>
                        <a:rPr lang="ru-RU" sz="1400" baseline="0" dirty="0" smtClean="0"/>
                        <a:t>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200,00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585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Условно утвержденные расходы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8011,91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7442,13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/>
              <a:t>  </a:t>
            </a:r>
            <a:r>
              <a:rPr lang="ru-RU" sz="1800" b="1" dirty="0" smtClean="0"/>
              <a:t> </a:t>
            </a:r>
            <a:r>
              <a:rPr lang="ru-RU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на 2020 </a:t>
            </a:r>
            <a:r>
              <a:rPr lang="ru-RU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192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1925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b="1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27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700" b="1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r>
              <a:rPr lang="ru-RU" altLang="ru-RU" sz="2700" b="1" kern="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b="1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700" b="1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b="1" kern="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627784" y="2348880"/>
            <a:ext cx="3960440" cy="2016224"/>
          </a:xfrm>
          <a:prstGeom prst="octagon">
            <a:avLst>
              <a:gd name="adj" fmla="val 2928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300" b="1" i="1" dirty="0"/>
              <a:t>Межбюджетные трансферты</a:t>
            </a:r>
            <a:r>
              <a:rPr lang="ru-RU" altLang="ru-RU" sz="1300" dirty="0"/>
              <a:t> –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3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827584" y="4797152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Субвенции</a:t>
            </a:r>
            <a:r>
              <a:rPr lang="ru-RU" sz="1300" dirty="0"/>
              <a:t> (от лат. "</a:t>
            </a:r>
            <a:r>
              <a:rPr lang="en-US" sz="1300" dirty="0" err="1"/>
              <a:t>Subvenire</a:t>
            </a:r>
            <a:r>
              <a:rPr lang="ru-RU" sz="1300" dirty="0"/>
              <a:t>" –</a:t>
            </a:r>
            <a:r>
              <a:rPr lang="en-US" sz="1300" dirty="0"/>
              <a:t> </a:t>
            </a:r>
            <a:r>
              <a:rPr lang="ru-RU" sz="13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412776"/>
            <a:ext cx="84969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i="1" u="sng" kern="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Межбюджетные отношения</a:t>
            </a:r>
            <a:r>
              <a:rPr lang="ru-RU" altLang="ru-RU" sz="1600" u="sng" kern="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altLang="ru-RU" sz="1600" kern="0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  <a:ea typeface="Cambria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51520" y="2276872"/>
            <a:ext cx="2232248" cy="2376264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Дотации</a:t>
            </a:r>
            <a:r>
              <a:rPr lang="ru-RU" sz="1300" i="1" dirty="0">
                <a:solidFill>
                  <a:schemeClr val="tx1"/>
                </a:solidFill>
              </a:rPr>
              <a:t> (</a:t>
            </a:r>
            <a:r>
              <a:rPr lang="ru-RU" sz="1300" dirty="0">
                <a:solidFill>
                  <a:schemeClr val="tx1"/>
                </a:solidFill>
              </a:rPr>
              <a:t>от лат. "</a:t>
            </a:r>
            <a:r>
              <a:rPr lang="en-US" sz="1300" dirty="0">
                <a:solidFill>
                  <a:schemeClr val="tx1"/>
                </a:solidFill>
              </a:rPr>
              <a:t>Dotatio</a:t>
            </a:r>
            <a:r>
              <a:rPr lang="ru-RU" sz="13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300" i="1" dirty="0">
                <a:solidFill>
                  <a:schemeClr val="tx1"/>
                </a:solidFill>
              </a:rPr>
              <a:t>) – </a:t>
            </a:r>
            <a:r>
              <a:rPr lang="ru-RU" sz="13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3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732240" y="2276872"/>
            <a:ext cx="2232248" cy="2304256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3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644008" y="4797152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300" b="1" i="1" dirty="0"/>
              <a:t>Субсидии</a:t>
            </a:r>
            <a:r>
              <a:rPr lang="ru-RU" sz="1300" dirty="0"/>
              <a:t> (от лат. "</a:t>
            </a:r>
            <a:r>
              <a:rPr lang="en-US" sz="1300" dirty="0" err="1"/>
              <a:t>Subsidium</a:t>
            </a:r>
            <a:r>
              <a:rPr lang="ru-RU" sz="13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«Патриотическое  воспитание граждан на территории </a:t>
            </a:r>
            <a:r>
              <a:rPr lang="ru-RU" sz="2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accent4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3568" y="1340768"/>
            <a:ext cx="5256584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459,10 тыс. рублей, 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459,10 тыс. рублей,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459,10 тыс. рублей.</a:t>
            </a:r>
          </a:p>
          <a:p>
            <a:endParaRPr lang="ru-RU" dirty="0"/>
          </a:p>
        </p:txBody>
      </p:sp>
      <p:pic>
        <p:nvPicPr>
          <p:cNvPr id="5122" name="Picture 2" descr="http://900igr.net/up/datas/109334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57301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5240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«Противодействие экстремизму и профилактика терроризма на территории </a:t>
            </a:r>
            <a:r>
              <a:rPr lang="ru-RU" sz="18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18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i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1800" b="1" i="1" dirty="0">
              <a:solidFill>
                <a:schemeClr val="accent4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55576" y="1412776"/>
            <a:ext cx="5256584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предусмотрено: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55,00 тыс. рублей, 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55,00 тыс. рублей,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55,00 тыс. рублей.</a:t>
            </a:r>
          </a:p>
          <a:p>
            <a:endParaRPr lang="ru-RU" dirty="0"/>
          </a:p>
        </p:txBody>
      </p:sp>
      <p:pic>
        <p:nvPicPr>
          <p:cNvPr id="30722" name="Picture 2" descr="http://school85.pp.ua/wp-content/uploads/2018/02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0100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72008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«Пожарная безопасность на территории </a:t>
            </a:r>
            <a:r>
              <a:rPr lang="ru-RU" sz="2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accent4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7584" y="1268760"/>
            <a:ext cx="5688632" cy="223224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1083,50 тыс. рублей, 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1083,50 тыс. рублей,</a:t>
            </a:r>
          </a:p>
          <a:p>
            <a:pPr marL="0">
              <a:spcBef>
                <a:spcPts val="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1083,50 тыс. рублей.</a:t>
            </a:r>
          </a:p>
          <a:p>
            <a:endParaRPr lang="ru-RU" dirty="0"/>
          </a:p>
        </p:txBody>
      </p:sp>
      <p:pic>
        <p:nvPicPr>
          <p:cNvPr id="31746" name="Picture 2" descr="http://iskra-ekb.ru/assets/images/%D0%9A%D0%90%D0%A0%D0%A2%D0%98%D0%9D%D0%9A%D0%98%20%D0%81%D0%A3/dlya_statii/meropriyatiya-pozharnoj-bezopasnosti-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3312368" cy="274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«Дорожная деятельность на территории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</a:t>
            </a:r>
            <a:endParaRPr lang="ru-RU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19643,05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11631,14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12200,92 тыс.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95736" y="3645024"/>
            <a:ext cx="4608512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«Управление муниципальным имуществом и земельными ресурсами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</a:t>
            </a:r>
            <a:endParaRPr lang="ru-RU" sz="20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,00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550,00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550,00 тыс. рублей.</a:t>
            </a:r>
          </a:p>
        </p:txBody>
      </p:sp>
      <p:pic>
        <p:nvPicPr>
          <p:cNvPr id="32770" name="Picture 2" descr="https://50.img.avito.st/640x480/4183317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4279860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«Муниципальное хозяйство на территории </a:t>
            </a:r>
            <a:r>
              <a:rPr lang="ru-RU" sz="2000" b="1" i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сельского поселения»</a:t>
            </a:r>
            <a:endParaRPr lang="ru-RU" sz="20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628800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1000,00тыс.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1000,00тыс.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1000,00 тыс. рублей.</a:t>
            </a:r>
          </a:p>
        </p:txBody>
      </p:sp>
      <p:pic>
        <p:nvPicPr>
          <p:cNvPr id="33794" name="Picture 2" descr="http://ru.jerturaly.kz/wp-content/uploads/2017/02/2017022212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176464" cy="2782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2"/>
            <a:ext cx="6192688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Бардымского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сельского поселения</a:t>
            </a:r>
            <a:r>
              <a:rPr lang="ru-RU" sz="2000" b="1" i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i="1" dirty="0">
              <a:solidFill>
                <a:schemeClr val="accent4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48478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4988,59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4988,59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4988,59 тыс. рублей.</a:t>
            </a:r>
          </a:p>
        </p:txBody>
      </p:sp>
      <p:pic>
        <p:nvPicPr>
          <p:cNvPr id="2050" name="Picture 2" descr="http://barda-centr.culture-perm.ru/upload/versions/41436/37610/org_Vid_zda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48246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400" b="0" u="sng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Бюджетный процесс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проверке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, рассмотрению и утверждению бюджетной отчётности.</a:t>
            </a:r>
            <a:r>
              <a:rPr lang="x-none" sz="1400" b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012160" y="2132856"/>
            <a:ext cx="2376264" cy="14554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244408" y="321297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9600000">
            <a:off x="6208334" y="5339160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12160" y="3933056"/>
            <a:ext cx="2520950" cy="143986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75856" y="4941168"/>
            <a:ext cx="295275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124744"/>
            <a:ext cx="295275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292494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C000"/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395536" y="2276872"/>
            <a:ext cx="2736850" cy="15843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0046344">
            <a:off x="2470393" y="1980073"/>
            <a:ext cx="719137" cy="433850"/>
          </a:xfrm>
          <a:prstGeom prst="rightArrow">
            <a:avLst>
              <a:gd name="adj1" fmla="val 50000"/>
              <a:gd name="adj2" fmla="val 4163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221088"/>
            <a:ext cx="2665413" cy="1511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5920302" y="1882776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607933" y="548317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72552" y="3825082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644008" y="4437112"/>
            <a:ext cx="0" cy="5043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3059830" y="4221088"/>
            <a:ext cx="720081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3131840" y="2996952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2420888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724128" y="3068960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580112" y="4077072"/>
            <a:ext cx="503808" cy="2879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88832" cy="12241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Общественное участие на территории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000" b="1" dirty="0" smtClean="0">
                <a:solidFill>
                  <a:schemeClr val="accent4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accent4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556792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30,00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30,00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30,00 тыс. рублей.</a:t>
            </a:r>
          </a:p>
        </p:txBody>
      </p:sp>
      <p:pic>
        <p:nvPicPr>
          <p:cNvPr id="34818" name="Picture 2" descr="http://tat.tatar-inform.ru/upload/image/Tatar/2010/Odinraz/saban-bard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501008"/>
            <a:ext cx="46085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48872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на территории </a:t>
            </a:r>
            <a:r>
              <a:rPr lang="ru-RU" sz="20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2000" b="1" dirty="0" smtClean="0">
                <a:solidFill>
                  <a:schemeClr val="accent4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accent4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84784"/>
            <a:ext cx="55446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предусмотрено: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году 60,00 тыс. рублей,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60,00 тыс. рублей,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2022 году 60,00 тыс. рублей.</a:t>
            </a:r>
          </a:p>
        </p:txBody>
      </p:sp>
      <p:pic>
        <p:nvPicPr>
          <p:cNvPr id="35844" name="Picture 4" descr="http://tan-barda.ru/wp-content/uploads/2018/12/DSC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4387678" cy="2906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                                                              </a:t>
            </a:r>
            <a:r>
              <a:rPr lang="ru-RU" b="1" i="1" dirty="0">
                <a:solidFill>
                  <a:schemeClr val="accent4"/>
                </a:solidFill>
                <a:latin typeface="Cambria" pitchFamily="18" charset="0"/>
                <a:ea typeface="Cambria" pitchFamily="18" charset="0"/>
              </a:rPr>
              <a:t>Спасибо за внимание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3" name="Picture 2" descr="https://www.komandirovka.ru/upload/iblock/f1c/f1c5e6c4fc7c8011d7f0a93575dc41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16824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8280920" cy="44935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Федерации», Уставом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годы.</a:t>
            </a:r>
          </a:p>
          <a:p>
            <a:pPr algn="just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7" y="293998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8965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36304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тыс.рублей, из них налоговые и неналоговые запланированы в сумме 17464,50 тыс.руб. Безвозмездные поступления запланированы в сумме 18840,30 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29090,79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7214,01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Clr>
                <a:srgbClr val="6A8A58"/>
              </a:buClr>
              <a:buFont typeface="Wingdings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30458,67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5846,13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588224" y="1700808"/>
            <a:ext cx="2160240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(выплачиваемые из бюджета денежные средства (социальные выплаты населению, содержание муниципальных учреждений (образование, культура и другие) капитальные ремонты, благоустройство и другие)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1700808"/>
            <a:ext cx="2160240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700808"/>
            <a:ext cx="2160240" cy="2592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(от </a:t>
            </a:r>
            <a:r>
              <a:rPr lang="ru-RU" sz="1200" dirty="0" err="1" smtClean="0">
                <a:solidFill>
                  <a:sysClr val="windowText" lastClr="000000"/>
                </a:solidFill>
              </a:rPr>
              <a:t>старонормандского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bougette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– </a:t>
            </a:r>
            <a:r>
              <a:rPr lang="ru-RU" sz="1200" dirty="0" smtClean="0">
                <a:solidFill>
                  <a:sysClr val="windowText" lastClr="000000"/>
                </a:solidFill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406640" cy="7648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55576" y="5733256"/>
            <a:ext cx="792088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endParaRPr lang="ru-RU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l"/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</a:rPr>
              <a:t>Сбалансированность бюджета по доходам и расходам  - основополагающее требование, предъявляемое к органам , составляющим и утверждающим бюджет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100" dirty="0"/>
          </a:p>
        </p:txBody>
      </p:sp>
      <p:sp>
        <p:nvSpPr>
          <p:cNvPr id="6" name="Овал 5"/>
          <p:cNvSpPr/>
          <p:nvPr/>
        </p:nvSpPr>
        <p:spPr>
          <a:xfrm>
            <a:off x="611560" y="1196752"/>
            <a:ext cx="1872208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Бюджет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07904" y="1196752"/>
            <a:ext cx="1872208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Доходы бюджета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196752"/>
            <a:ext cx="1872208" cy="5760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Расходы бюджета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509120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Если расходная часть бюджета превышает доходную, то бюджет формируется с 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дефицитом</a:t>
            </a: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Превышение доходов над расходами образует положительный остаток бюджета (</a:t>
            </a:r>
            <a:r>
              <a:rPr lang="ru-RU" sz="1600" b="1" i="1" dirty="0" err="1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профицит</a:t>
            </a:r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ru-RU" sz="1600" i="1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544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858120" cy="72008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rgbClr val="002060"/>
                </a:solidFill>
              </a:rPr>
              <a:t>   </a:t>
            </a:r>
            <a:r>
              <a:rPr lang="ru-RU" sz="14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это безвозмездные и безвозвратные поступления денежных средств в бюджет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             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1844824"/>
            <a:ext cx="25922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2924944"/>
            <a:ext cx="2160240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Налоговые доходы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2996952"/>
            <a:ext cx="2160240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Неналоговые доходы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2924944"/>
            <a:ext cx="2160240" cy="5040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Безвозмездные поступления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 flipH="1" flipV="1">
            <a:off x="4637658" y="266998"/>
            <a:ext cx="12700" cy="5328592"/>
          </a:xfrm>
          <a:prstGeom prst="bentConnector3">
            <a:avLst>
              <a:gd name="adj1" fmla="val 180000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2"/>
            <a:endCxn id="13" idx="0"/>
          </p:cNvCxnSpPr>
          <p:nvPr/>
        </p:nvCxnSpPr>
        <p:spPr>
          <a:xfrm>
            <a:off x="4716016" y="2420888"/>
            <a:ext cx="0" cy="57606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419872" y="3645024"/>
            <a:ext cx="2520280" cy="28083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200" dirty="0" smtClean="0">
                <a:solidFill>
                  <a:schemeClr val="tx1"/>
                </a:solidFill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доходы от использования муниципального  имущества и земли;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штрафные санкции;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другие.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1560" y="3573016"/>
            <a:ext cx="2448272" cy="28803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200" dirty="0" smtClean="0">
                <a:solidFill>
                  <a:schemeClr val="tx1"/>
                </a:solidFill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налог на прибыль организаций;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акцизы;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налог на доходы физических лиц;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другие налоги.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00192" y="3573016"/>
            <a:ext cx="2448272" cy="28803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Поступления от других бюджетов бюджетной системы (межбюджетные трансферты), граждан (кроме налоговых и неналоговых доходов0).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04856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</a:t>
            </a:r>
            <a:b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600" dirty="0"/>
              <a:t>              </a:t>
            </a:r>
            <a:r>
              <a:rPr lang="ru-RU" sz="1600" dirty="0" smtClean="0"/>
              <a:t> 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/>
          </a:p>
          <a:p>
            <a:pPr>
              <a:spcBef>
                <a:spcPts val="0"/>
              </a:spcBef>
              <a:buNone/>
            </a:pPr>
            <a:endParaRPr lang="ru-RU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2020 г – 17464,50                     2020 г – 17203,00                  2020 г – 261,50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        2021 г – 17562,00                     2021 г – 17203,00                  2021 г – 359,00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        2022 г – 17562,00                     2022 г – 17203,00                  2022 г – 359,00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971600" y="1484784"/>
            <a:ext cx="1800200" cy="1044696"/>
          </a:xfrm>
          <a:prstGeom prst="wedgeRoundRectCallout">
            <a:avLst>
              <a:gd name="adj1" fmla="val -18375"/>
              <a:gd name="adj2" fmla="val 48383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Налоговые и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851920" y="1484784"/>
            <a:ext cx="1706488" cy="1008112"/>
          </a:xfrm>
          <a:prstGeom prst="wedgeRoundRectCallout">
            <a:avLst>
              <a:gd name="adj1" fmla="val -20833"/>
              <a:gd name="adj2" fmla="val 49400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516216" y="1484784"/>
            <a:ext cx="1872208" cy="972688"/>
          </a:xfrm>
          <a:prstGeom prst="wedgeRoundRectCallout">
            <a:avLst>
              <a:gd name="adj1" fmla="val -20833"/>
              <a:gd name="adj2" fmla="val 47337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1259632" y="3933056"/>
          <a:ext cx="69127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sz="24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628800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      </a:t>
            </a:r>
            <a:r>
              <a:rPr lang="ru-RU" sz="27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r>
              <a:rPr lang="ru-RU" sz="27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2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7525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/>
              <a:t>   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Бардымского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разделам и подразделам;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программам и непрограммным направлениям)</a:t>
            </a:r>
          </a:p>
          <a:p>
            <a:pPr marL="88900" indent="87313"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3123</TotalTime>
  <Words>1124</Words>
  <Application>Microsoft Office PowerPoint</Application>
  <PresentationFormat>Экран (4:3)</PresentationFormat>
  <Paragraphs>224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Бюджет Бардымского сельского поселения Бардымского  муниципального района Пермского края на 2020 и плановый период 2021-2022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Что такое бюджет?</vt:lpstr>
      <vt:lpstr>Доходы бюджета</vt:lpstr>
      <vt:lpstr>      Структура налоговых и неналоговых доходов бюджета Бардымского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Бардымского                        сельского поселения</vt:lpstr>
      <vt:lpstr>                   Динамика расходов бюджета Бардымского                   сельского поселения                                                        (тыс.руб.)</vt:lpstr>
      <vt:lpstr>   Структура расходов бюджета Бардымского  сельского поселения на 2020 год</vt:lpstr>
      <vt:lpstr>                     Основные сведения                             о межбюджетных отношениях </vt:lpstr>
      <vt:lpstr>Муниципальная программа  «Патриотическое  воспитание граждан на территории Бардымского сельского поселения»</vt:lpstr>
      <vt:lpstr>Муниципальная программа  «Противодействие экстремизму и профилактика терроризма на территории Бардымского сельского поселения»</vt:lpstr>
      <vt:lpstr>Муниципальная программа  «Пожарная безопасность на территории Бардымского сельского поселения»</vt:lpstr>
      <vt:lpstr> Муниципальная программа  «Дорожная деятельность на территории Бардымского сельского поселения»</vt:lpstr>
      <vt:lpstr> Муниципальная программа  «Управление муниципальным имуществом и земельными ресурсами Бардымского сельского поселения»</vt:lpstr>
      <vt:lpstr> Муниципальная программа  «Муниципальное хозяйство на территории Бардымского сельского поселения»</vt:lpstr>
      <vt:lpstr>Муниципальная программа  «Благоустройство территории  Бардымского сельского поселения»</vt:lpstr>
      <vt:lpstr>Муниципальная программа  «Общественное участие на территории Бардымского сельского поселения»</vt:lpstr>
      <vt:lpstr>Муниципальная программа  «Развитие физической культуры и спорта на территории Бардымского сельского поселения»</vt:lpstr>
      <vt:lpstr>                                                              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363</cp:revision>
  <dcterms:created xsi:type="dcterms:W3CDTF">2017-05-24T17:51:22Z</dcterms:created>
  <dcterms:modified xsi:type="dcterms:W3CDTF">2020-03-20T03:02:03Z</dcterms:modified>
</cp:coreProperties>
</file>