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  <p:sldMasterId id="2147484288" r:id="rId2"/>
  </p:sldMasterIdLst>
  <p:notesMasterIdLst>
    <p:notesMasterId r:id="rId25"/>
  </p:notesMasterIdLst>
  <p:handoutMasterIdLst>
    <p:handoutMasterId r:id="rId26"/>
  </p:handoutMasterIdLst>
  <p:sldIdLst>
    <p:sldId id="517" r:id="rId3"/>
    <p:sldId id="504" r:id="rId4"/>
    <p:sldId id="508" r:id="rId5"/>
    <p:sldId id="509" r:id="rId6"/>
    <p:sldId id="510" r:id="rId7"/>
    <p:sldId id="512" r:id="rId8"/>
    <p:sldId id="526" r:id="rId9"/>
    <p:sldId id="530" r:id="rId10"/>
    <p:sldId id="531" r:id="rId11"/>
    <p:sldId id="527" r:id="rId12"/>
    <p:sldId id="528" r:id="rId13"/>
    <p:sldId id="529" r:id="rId14"/>
    <p:sldId id="532" r:id="rId15"/>
    <p:sldId id="506" r:id="rId16"/>
    <p:sldId id="534" r:id="rId17"/>
    <p:sldId id="535" r:id="rId18"/>
    <p:sldId id="536" r:id="rId19"/>
    <p:sldId id="537" r:id="rId20"/>
    <p:sldId id="513" r:id="rId21"/>
    <p:sldId id="514" r:id="rId22"/>
    <p:sldId id="515" r:id="rId23"/>
    <p:sldId id="516" r:id="rId2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69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39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8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8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4789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1748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8706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5663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F0F2"/>
    <a:srgbClr val="EFEFFF"/>
    <a:srgbClr val="D9D9FF"/>
    <a:srgbClr val="A7EDF1"/>
    <a:srgbClr val="D6ECEE"/>
    <a:srgbClr val="C6E5E8"/>
    <a:srgbClr val="F7C1EF"/>
    <a:srgbClr val="071111"/>
    <a:srgbClr val="82B000"/>
    <a:srgbClr val="705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83" autoAdjust="0"/>
    <p:restoredTop sz="88351" autoAdjust="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60"/>
    </p:cViewPr>
  </p:sorterViewPr>
  <p:notesViewPr>
    <p:cSldViewPr>
      <p:cViewPr varScale="1">
        <p:scale>
          <a:sx n="49" d="100"/>
          <a:sy n="49" d="100"/>
        </p:scale>
        <p:origin x="-1890" y="-102"/>
      </p:cViewPr>
      <p:guideLst>
        <p:guide orient="horz" pos="3133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51"/>
        <c:holeSize val="52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baseline="0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бюджета в разрезе муниципальных программ, тыс.руб.</c:v>
                </c:pt>
              </c:strCache>
            </c:strRef>
          </c:tx>
          <c:explosion val="25"/>
          <c:dLbls>
            <c:dLbl>
              <c:idx val="15"/>
              <c:layout>
                <c:manualLayout>
                  <c:x val="3.9706547098279456E-2"/>
                  <c:y val="-9.7861898697468766E-2"/>
                </c:manualLayout>
              </c:layout>
              <c:showVal val="1"/>
            </c:dLbl>
            <c:dLbl>
              <c:idx val="16"/>
              <c:layout>
                <c:manualLayout>
                  <c:x val="0.16048738699329412"/>
                  <c:y val="-3.9078370122224551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Лист1!$A$2:$A$19</c:f>
              <c:strCache>
                <c:ptCount val="18"/>
                <c:pt idx="0">
                  <c:v>Образование - 454919</c:v>
                </c:pt>
                <c:pt idx="1">
                  <c:v>Физкультура -588</c:v>
                </c:pt>
                <c:pt idx="2">
                  <c:v>Культура -32772</c:v>
                </c:pt>
                <c:pt idx="3">
                  <c:v>Охрана труда -150</c:v>
                </c:pt>
                <c:pt idx="4">
                  <c:v>Эконом.развитие -10191</c:v>
                </c:pt>
                <c:pt idx="5">
                  <c:v>Муниц.хозяйство -50188</c:v>
                </c:pt>
                <c:pt idx="6">
                  <c:v>Перевозка пассажиров - 2500</c:v>
                </c:pt>
                <c:pt idx="7">
                  <c:v>Финансы- 54985</c:v>
                </c:pt>
                <c:pt idx="8">
                  <c:v>Имущ.и земля - 5496</c:v>
                </c:pt>
                <c:pt idx="9">
                  <c:v>ТВ -7126</c:v>
                </c:pt>
                <c:pt idx="10">
                  <c:v>Редакция -1200</c:v>
                </c:pt>
                <c:pt idx="11">
                  <c:v>Кадры -220</c:v>
                </c:pt>
                <c:pt idx="12">
                  <c:v>Безопасность -1921</c:v>
                </c:pt>
                <c:pt idx="13">
                  <c:v>Информац.техн. -841</c:v>
                </c:pt>
                <c:pt idx="14">
                  <c:v>Охрана окр.среды -1090</c:v>
                </c:pt>
                <c:pt idx="15">
                  <c:v>НКО -500</c:v>
                </c:pt>
                <c:pt idx="16">
                  <c:v>Туризм -100</c:v>
                </c:pt>
                <c:pt idx="17">
                  <c:v>Непрограммные - 57343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0">
                  <c:v>0.66700000000000048</c:v>
                </c:pt>
                <c:pt idx="1">
                  <c:v>9.0000000000000073E-4</c:v>
                </c:pt>
                <c:pt idx="2">
                  <c:v>4.8000000000000001E-2</c:v>
                </c:pt>
                <c:pt idx="3" formatCode="0.00%">
                  <c:v>2.0000000000000015E-4</c:v>
                </c:pt>
                <c:pt idx="4">
                  <c:v>1.4999999999999998E-2</c:v>
                </c:pt>
                <c:pt idx="5">
                  <c:v>7.3999999999999996E-2</c:v>
                </c:pt>
                <c:pt idx="6">
                  <c:v>4.0000000000000027E-3</c:v>
                </c:pt>
                <c:pt idx="7">
                  <c:v>8.0000000000000043E-2</c:v>
                </c:pt>
                <c:pt idx="8">
                  <c:v>8.0000000000000071E-3</c:v>
                </c:pt>
                <c:pt idx="9">
                  <c:v>1.0600000000000007E-2</c:v>
                </c:pt>
                <c:pt idx="10">
                  <c:v>1.9000000000000013E-3</c:v>
                </c:pt>
                <c:pt idx="11" formatCode="0.00%">
                  <c:v>3.0000000000000019E-4</c:v>
                </c:pt>
                <c:pt idx="12">
                  <c:v>2.8000000000000013E-3</c:v>
                </c:pt>
                <c:pt idx="13" formatCode="0.00%">
                  <c:v>1.0000000000000007E-3</c:v>
                </c:pt>
                <c:pt idx="14">
                  <c:v>1.8000000000000013E-3</c:v>
                </c:pt>
                <c:pt idx="15" formatCode="0.00%">
                  <c:v>7.0000000000000032E-4</c:v>
                </c:pt>
                <c:pt idx="16" formatCode="0.00%">
                  <c:v>1.0000000000000007E-4</c:v>
                </c:pt>
                <c:pt idx="17">
                  <c:v>8.4000000000000047E-2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032565373772764"/>
          <c:y val="0.11249910513040651"/>
          <c:w val="0.36967434626227563"/>
          <c:h val="0.74414599279562865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spPr>
    <a:solidFill>
      <a:srgbClr val="C6E5E8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baseline="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бюджета в разрезе муниципальных программ без учета субсидий и субвенций, тыс. руб.</c:v>
                </c:pt>
              </c:strCache>
            </c:strRef>
          </c:tx>
          <c:explosion val="23"/>
          <c:dLbls>
            <c:dLbl>
              <c:idx val="15"/>
              <c:layout>
                <c:manualLayout>
                  <c:x val="3.9706547098279456E-2"/>
                  <c:y val="-9.7861898697468766E-2"/>
                </c:manualLayout>
              </c:layout>
              <c:showVal val="1"/>
            </c:dLbl>
            <c:dLbl>
              <c:idx val="16"/>
              <c:layout>
                <c:manualLayout>
                  <c:x val="0.12962318946242996"/>
                  <c:y val="-0.11832958138130424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Лист1!$A$2:$A$19</c:f>
              <c:strCache>
                <c:ptCount val="18"/>
                <c:pt idx="0">
                  <c:v>Образование -104426</c:v>
                </c:pt>
                <c:pt idx="1">
                  <c:v>Физкультура -588</c:v>
                </c:pt>
                <c:pt idx="2">
                  <c:v>Культура -32058</c:v>
                </c:pt>
                <c:pt idx="3">
                  <c:v>Охрана труда -150</c:v>
                </c:pt>
                <c:pt idx="4">
                  <c:v>Эконом.развитие -5390</c:v>
                </c:pt>
                <c:pt idx="5">
                  <c:v>Муниц.хозяйство -32398</c:v>
                </c:pt>
                <c:pt idx="6">
                  <c:v>Перевозка пассажиров -2500</c:v>
                </c:pt>
                <c:pt idx="7">
                  <c:v>Финансы -54985</c:v>
                </c:pt>
                <c:pt idx="8">
                  <c:v>Имущ.и земля -5496</c:v>
                </c:pt>
                <c:pt idx="9">
                  <c:v>ТВ -7126</c:v>
                </c:pt>
                <c:pt idx="10">
                  <c:v>Редакция 1200</c:v>
                </c:pt>
                <c:pt idx="11">
                  <c:v>Кадры -220</c:v>
                </c:pt>
                <c:pt idx="12">
                  <c:v>Безопасность -1921</c:v>
                </c:pt>
                <c:pt idx="13">
                  <c:v>Информац.техн. -841</c:v>
                </c:pt>
                <c:pt idx="14">
                  <c:v>Охрана окр.среды -1090</c:v>
                </c:pt>
                <c:pt idx="15">
                  <c:v>НКО - 500</c:v>
                </c:pt>
                <c:pt idx="16">
                  <c:v>Туризм - 100</c:v>
                </c:pt>
                <c:pt idx="17">
                  <c:v>Непрограммные -40743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0">
                  <c:v>0.35800000000000015</c:v>
                </c:pt>
                <c:pt idx="1">
                  <c:v>2.0000000000000013E-3</c:v>
                </c:pt>
                <c:pt idx="2">
                  <c:v>0.11</c:v>
                </c:pt>
                <c:pt idx="3" formatCode="0.00%">
                  <c:v>5.0000000000000034E-4</c:v>
                </c:pt>
                <c:pt idx="4">
                  <c:v>1.900000000000001E-2</c:v>
                </c:pt>
                <c:pt idx="5">
                  <c:v>0.111</c:v>
                </c:pt>
                <c:pt idx="6">
                  <c:v>9.0000000000000028E-3</c:v>
                </c:pt>
                <c:pt idx="7">
                  <c:v>0.18800000000000008</c:v>
                </c:pt>
                <c:pt idx="8">
                  <c:v>1.900000000000001E-2</c:v>
                </c:pt>
                <c:pt idx="9">
                  <c:v>2.4E-2</c:v>
                </c:pt>
                <c:pt idx="10">
                  <c:v>4.0000000000000027E-3</c:v>
                </c:pt>
                <c:pt idx="11" formatCode="0.00%">
                  <c:v>8.0000000000000058E-4</c:v>
                </c:pt>
                <c:pt idx="12">
                  <c:v>6.0000000000000027E-3</c:v>
                </c:pt>
                <c:pt idx="13">
                  <c:v>3.0000000000000014E-3</c:v>
                </c:pt>
                <c:pt idx="14" formatCode="0.00%">
                  <c:v>3.7000000000000019E-3</c:v>
                </c:pt>
                <c:pt idx="15" formatCode="0.00%">
                  <c:v>1.7000000000000006E-3</c:v>
                </c:pt>
                <c:pt idx="16" formatCode="0.00%">
                  <c:v>3.0000000000000019E-4</c:v>
                </c:pt>
                <c:pt idx="17">
                  <c:v>0.14000000000000001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335034509575159"/>
          <c:y val="0.14772186568999779"/>
          <c:w val="0.37739039564499294"/>
          <c:h val="0.82724154649413784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spPr>
    <a:solidFill>
      <a:srgbClr val="D6ECEE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общегосуд. вопросы</c:v>
                </c:pt>
                <c:pt idx="1">
                  <c:v>нац.оборона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соц. политика</c:v>
                </c:pt>
                <c:pt idx="7">
                  <c:v>физ. культура и спорт</c:v>
                </c:pt>
                <c:pt idx="8">
                  <c:v>СМИ</c:v>
                </c:pt>
                <c:pt idx="9">
                  <c:v>Межбюд.тансферты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7.4978008233412927E-2</c:v>
                </c:pt>
                <c:pt idx="1">
                  <c:v>2.6134798150709336E-3</c:v>
                </c:pt>
                <c:pt idx="2">
                  <c:v>5.5649358547704336E-2</c:v>
                </c:pt>
                <c:pt idx="3">
                  <c:v>4.9028120123017514E-2</c:v>
                </c:pt>
                <c:pt idx="4">
                  <c:v>0.64450902023210865</c:v>
                </c:pt>
                <c:pt idx="5">
                  <c:v>2.4387667864141552E-2</c:v>
                </c:pt>
                <c:pt idx="6">
                  <c:v>5.8711316573759678E-2</c:v>
                </c:pt>
                <c:pt idx="7">
                  <c:v>8.5318697846368933E-4</c:v>
                </c:pt>
                <c:pt idx="8">
                  <c:v>1.2314279194179175E-2</c:v>
                </c:pt>
                <c:pt idx="9">
                  <c:v>7.6955562438141958E-2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ln w="6350"/>
      </c:spPr>
    </c:sideWall>
    <c:backWall>
      <c:spPr>
        <a:ln w="6350"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района без субвенций и субсидий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/>
              </a:solidFill>
            </a:ln>
          </c:spPr>
          <c:dLbls>
            <c:dLbl>
              <c:idx val="0"/>
              <c:layout>
                <c:manualLayout>
                  <c:x val="1.8518518518518583E-2"/>
                  <c:y val="2.8060326608945001E-3"/>
                </c:manualLayout>
              </c:layout>
              <c:showVal val="1"/>
            </c:dLbl>
            <c:dLbl>
              <c:idx val="1"/>
              <c:layout>
                <c:manualLayout>
                  <c:x val="1.697530864197563E-2"/>
                  <c:y val="-8.4180979826834704E-3"/>
                </c:manualLayout>
              </c:layout>
              <c:showVal val="1"/>
            </c:dLbl>
            <c:dLbl>
              <c:idx val="2"/>
              <c:layout>
                <c:manualLayout>
                  <c:x val="1.697530864197563E-2"/>
                  <c:y val="-8.4180979826834704E-3"/>
                </c:manualLayout>
              </c:layout>
              <c:showVal val="1"/>
            </c:dLbl>
            <c:dLbl>
              <c:idx val="3"/>
              <c:layout>
                <c:manualLayout>
                  <c:x val="1.5432098765432325E-2"/>
                  <c:y val="-2.8060326608945001E-3"/>
                </c:manualLayout>
              </c:layout>
              <c:showVal val="1"/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(утв.)</c:v>
                </c:pt>
                <c:pt idx="1">
                  <c:v>2017 (утв.)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275.2</c:v>
                </c:pt>
                <c:pt idx="1">
                  <c:v>284.2</c:v>
                </c:pt>
                <c:pt idx="2">
                  <c:v>288.5</c:v>
                </c:pt>
                <c:pt idx="3">
                  <c:v>236.6</c:v>
                </c:pt>
                <c:pt idx="4">
                  <c:v>241.6</c:v>
                </c:pt>
              </c:numCache>
            </c:numRef>
          </c:val>
        </c:ser>
        <c:shape val="cylinder"/>
        <c:axId val="92630016"/>
        <c:axId val="92780032"/>
        <c:axId val="0"/>
      </c:bar3DChart>
      <c:catAx>
        <c:axId val="92630016"/>
        <c:scaling>
          <c:orientation val="minMax"/>
        </c:scaling>
        <c:axPos val="b"/>
        <c:numFmt formatCode="General" sourceLinked="1"/>
        <c:tickLblPos val="nextTo"/>
        <c:crossAx val="92780032"/>
        <c:crosses val="autoZero"/>
        <c:auto val="1"/>
        <c:lblAlgn val="ctr"/>
        <c:lblOffset val="100"/>
      </c:catAx>
      <c:valAx>
        <c:axId val="92780032"/>
        <c:scaling>
          <c:orientation val="minMax"/>
        </c:scaling>
        <c:axPos val="l"/>
        <c:majorGridlines/>
        <c:numFmt formatCode="General" sourceLinked="1"/>
        <c:tickLblPos val="nextTo"/>
        <c:crossAx val="926300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2017 год (прогноз) </a:t>
            </a:r>
            <a:endParaRPr lang="ru-RU" dirty="0"/>
          </a:p>
        </c:rich>
      </c:tx>
      <c:layout>
        <c:manualLayout>
          <c:xMode val="edge"/>
          <c:yMode val="edge"/>
          <c:x val="0.22525671133213621"/>
          <c:y val="0.89458192725909269"/>
        </c:manualLayout>
      </c:layout>
    </c:title>
    <c:view3D>
      <c:rotX val="30"/>
      <c:rotY val="230"/>
      <c:perspective val="0"/>
    </c:view3D>
    <c:plotArea>
      <c:layout>
        <c:manualLayout>
          <c:layoutTarget val="inner"/>
          <c:xMode val="edge"/>
          <c:yMode val="edge"/>
          <c:x val="1.8938200906704896E-3"/>
          <c:y val="4.2577968195152055E-2"/>
          <c:w val="0.9628790264853414"/>
          <c:h val="0.81859406360970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(прогноз)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3.5087719298245612E-2"/>
                  <c:y val="-0.1756104236970379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4.9707602339182276E-2"/>
                  <c:y val="5.868353955755531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4.4094718423354967E-2"/>
                  <c:y val="8.9355643044621097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0932909702076685"/>
                  <c:y val="7.0308211473565821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23920868444076329"/>
                  <c:y val="4.586839145106893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8.1871345029240747E-2"/>
                  <c:y val="6.4285714285714293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"/>
                  <c:y val="4.2857142857142982E-2"/>
                </c:manualLayout>
              </c:layout>
              <c:dLblPos val="outEnd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НДФЛ</c:v>
                </c:pt>
                <c:pt idx="2">
                  <c:v>Акцизы</c:v>
                </c:pt>
                <c:pt idx="3">
                  <c:v>ЕНВД</c:v>
                </c:pt>
                <c:pt idx="4">
                  <c:v>Трансп.налог</c:v>
                </c:pt>
                <c:pt idx="5">
                  <c:v>Дох.от имущ.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0.61800000000000066</c:v>
                </c:pt>
                <c:pt idx="1">
                  <c:v>0.14200000000000004</c:v>
                </c:pt>
                <c:pt idx="2">
                  <c:v>1.4E-2</c:v>
                </c:pt>
                <c:pt idx="3">
                  <c:v>2.8000000000000001E-2</c:v>
                </c:pt>
                <c:pt idx="4">
                  <c:v>4.0000000000000022E-2</c:v>
                </c:pt>
                <c:pt idx="5">
                  <c:v>0.14400000000000004</c:v>
                </c:pt>
                <c:pt idx="6">
                  <c:v>1.4E-2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2018 </a:t>
            </a:r>
            <a:r>
              <a:rPr lang="ru-RU" dirty="0"/>
              <a:t>год (проект)</a:t>
            </a:r>
          </a:p>
        </c:rich>
      </c:tx>
      <c:layout>
        <c:manualLayout>
          <c:xMode val="edge"/>
          <c:yMode val="edge"/>
          <c:x val="0.21992412312097631"/>
          <c:y val="0.90769230769230769"/>
        </c:manualLayout>
      </c:layout>
    </c:title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3.333333333333334E-2"/>
          <c:y val="2.0348706411698536E-3"/>
          <c:w val="0.95204678362573114"/>
          <c:h val="0.94138978226313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(проект)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6.8965517241379309E-2"/>
                  <c:y val="-0.1622065991751032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3.7356321839080463E-2"/>
                  <c:y val="0.11871203599550056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8.8700787401574679E-2"/>
                  <c:y val="0.1274981252343457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2171560774730745"/>
                  <c:y val="0.10753449568803899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31877296587927567"/>
                  <c:y val="6.7538620172478511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0.13218390804597702"/>
                  <c:y val="7.3809523809523922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"/>
                  <c:y val="4.2857142857142982E-2"/>
                </c:manualLayout>
              </c:layout>
              <c:dLblPos val="outEnd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НДФЛ</c:v>
                </c:pt>
                <c:pt idx="2">
                  <c:v>акцизы</c:v>
                </c:pt>
                <c:pt idx="3">
                  <c:v>ЕНВД</c:v>
                </c:pt>
                <c:pt idx="4">
                  <c:v>Трансп.налог</c:v>
                </c:pt>
                <c:pt idx="5">
                  <c:v>дох.от имущ.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0.62100000000000066</c:v>
                </c:pt>
                <c:pt idx="1">
                  <c:v>0.15200000000000016</c:v>
                </c:pt>
                <c:pt idx="2">
                  <c:v>1.4999999999999998E-2</c:v>
                </c:pt>
                <c:pt idx="3">
                  <c:v>2.4E-2</c:v>
                </c:pt>
                <c:pt idx="4">
                  <c:v>3.9000000000000014E-2</c:v>
                </c:pt>
                <c:pt idx="5">
                  <c:v>0.13400000000000001</c:v>
                </c:pt>
                <c:pt idx="6">
                  <c:v>1.4999999999999998E-2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(прогноз)</c:v>
                </c:pt>
              </c:strCache>
            </c:strRef>
          </c:tx>
          <c:explosion val="26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субвенции, субсидии и 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108.6</c:v>
                </c:pt>
                <c:pt idx="1">
                  <c:v>175.6</c:v>
                </c:pt>
                <c:pt idx="2">
                  <c:v>349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9.7668994205912948E-2"/>
          <c:y val="0.10695515093324358"/>
          <c:w val="0.82038528202842564"/>
          <c:h val="0.357532084855451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субвенции, субсидии и 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109.1</c:v>
                </c:pt>
                <c:pt idx="1">
                  <c:v>179.3</c:v>
                </c:pt>
                <c:pt idx="2">
                  <c:v>393.7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981748809176792E-2"/>
          <c:y val="4.3291781218715332E-2"/>
          <c:w val="0.72552335471954899"/>
          <c:h val="0.89760455399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Транспортный налог</c:v>
                </c:pt>
                <c:pt idx="4">
                  <c:v>Аренда земли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43751</c:v>
                </c:pt>
                <c:pt idx="1">
                  <c:v>4378</c:v>
                </c:pt>
                <c:pt idx="2">
                  <c:v>6971</c:v>
                </c:pt>
                <c:pt idx="3">
                  <c:v>11213</c:v>
                </c:pt>
                <c:pt idx="4">
                  <c:v>38016</c:v>
                </c:pt>
                <c:pt idx="5">
                  <c:v>4854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862265480703805"/>
          <c:y val="0.11954936441150756"/>
          <c:w val="0.23211808593370273"/>
          <c:h val="0.77314949326806692"/>
        </c:manualLayout>
      </c:layout>
    </c:legend>
    <c:plotVisOnly val="1"/>
  </c:chart>
  <c:spPr>
    <a:solidFill>
      <a:srgbClr val="C6E5E8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8.7573688244721629E-2"/>
          <c:y val="0.11805546806649168"/>
          <c:w val="0.8233776972568696"/>
          <c:h val="0.80833350831146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5"/>
            <c:spPr>
              <a:solidFill>
                <a:srgbClr val="CC99FF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cat>
            <c:strRef>
              <c:f>Лист1!$A$2:$A$10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621372.6</c:v>
                </c:pt>
                <c:pt idx="1">
                  <c:v>57402.7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EFEFFF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8.7573688244721629E-2"/>
          <c:y val="0.11805546806649168"/>
          <c:w val="0.8233776972568696"/>
          <c:h val="0.80833350831146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cat>
            <c:strRef>
              <c:f>Лист1!$A$2:$A$10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247575.3</c:v>
                </c:pt>
                <c:pt idx="1">
                  <c:v>40802.699999999997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EFEFFF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Бардымского муниципального района (размещаются на сайте администрации Бардымского района)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Земского Собрания Бардымского района о  бюджете на очередной финансовый год (проходят в Земском Собрании района ежегодно в ноябре)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Земского Собрания об исполнении бюджета (проходят в Земском Собрании района ежегодно в апреле-мае)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D7728-9911-4594-BB87-FA64CD9D327F}" type="presOf" srcId="{6EBE3A8E-7DC4-401C-8CCB-17D3F6F1CB23}" destId="{7B75A694-BAB1-4099-B47F-09E87B48074F}" srcOrd="0" destOrd="0" presId="urn:microsoft.com/office/officeart/2005/8/layout/chevron2"/>
    <dgm:cxn modelId="{A0B8ECE5-5663-4E22-B966-863CFDD0745F}" type="presOf" srcId="{D0749F29-0E43-41DF-87C7-2665AAED688B}" destId="{41B15AB1-9DB6-44FC-B49E-8FF7D75B1B9F}" srcOrd="0" destOrd="0" presId="urn:microsoft.com/office/officeart/2005/8/layout/chevron2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00F1C7A8-EC09-4E86-9E1C-7A45090C74F2}" type="presOf" srcId="{E7A01CC4-0000-4DFA-9742-61873248DDD0}" destId="{7A4ED3DB-93E4-404C-803F-A18D568AA704}" srcOrd="0" destOrd="0" presId="urn:microsoft.com/office/officeart/2005/8/layout/chevron2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3554B38A-CB22-4581-BF2D-8C461C088340}" type="presOf" srcId="{A4BF0159-A92C-4E1A-95F4-F49F496B32B8}" destId="{AEBFDA2D-0B85-463D-BBB3-4CA6B9FD160B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A212D0C6-3703-47BE-8942-6E049A35F169}" type="presOf" srcId="{073F0A14-F148-4DDF-BA54-0110D22E4B4C}" destId="{7BB7958F-2FB5-4677-9831-A28968175930}" srcOrd="0" destOrd="0" presId="urn:microsoft.com/office/officeart/2005/8/layout/chevron2"/>
    <dgm:cxn modelId="{482B6226-2ADC-496C-A545-C112496DBB47}" type="presOf" srcId="{101583D5-2C71-4FC3-AD13-4A2CE9E7A069}" destId="{984811E3-3A71-4135-B6F6-BE83D9DC43AF}" srcOrd="0" destOrd="0" presId="urn:microsoft.com/office/officeart/2005/8/layout/chevron2"/>
    <dgm:cxn modelId="{DFAA870F-98D9-4B10-A278-FC3708EAB918}" type="presOf" srcId="{553C9D56-22F1-4234-8560-C06475F2DC16}" destId="{47CD549A-034C-4C5D-8732-083B190F40F6}" srcOrd="0" destOrd="0" presId="urn:microsoft.com/office/officeart/2005/8/layout/chevron2"/>
    <dgm:cxn modelId="{5540774E-6FCE-466C-ABE9-2F868828B20B}" type="presParOf" srcId="{984811E3-3A71-4135-B6F6-BE83D9DC43AF}" destId="{292EAB50-CE00-492C-A352-4BD913E2676E}" srcOrd="0" destOrd="0" presId="urn:microsoft.com/office/officeart/2005/8/layout/chevron2"/>
    <dgm:cxn modelId="{005DD94D-FE36-4397-A032-EC385DA9379E}" type="presParOf" srcId="{292EAB50-CE00-492C-A352-4BD913E2676E}" destId="{7B75A694-BAB1-4099-B47F-09E87B48074F}" srcOrd="0" destOrd="0" presId="urn:microsoft.com/office/officeart/2005/8/layout/chevron2"/>
    <dgm:cxn modelId="{40EEA6D8-66F8-4A3A-BACE-1AA28FD44535}" type="presParOf" srcId="{292EAB50-CE00-492C-A352-4BD913E2676E}" destId="{7A4ED3DB-93E4-404C-803F-A18D568AA704}" srcOrd="1" destOrd="0" presId="urn:microsoft.com/office/officeart/2005/8/layout/chevron2"/>
    <dgm:cxn modelId="{5E6AE810-29E3-429A-8005-D1271D2DACE9}" type="presParOf" srcId="{984811E3-3A71-4135-B6F6-BE83D9DC43AF}" destId="{E7BFF0C5-5C07-4C4B-886F-8849815FAB1A}" srcOrd="1" destOrd="0" presId="urn:microsoft.com/office/officeart/2005/8/layout/chevron2"/>
    <dgm:cxn modelId="{49B786AE-C3E4-4177-B2B2-3F8E9FC229DC}" type="presParOf" srcId="{984811E3-3A71-4135-B6F6-BE83D9DC43AF}" destId="{826F9832-AC71-4161-A713-0FCFE25CC8E8}" srcOrd="2" destOrd="0" presId="urn:microsoft.com/office/officeart/2005/8/layout/chevron2"/>
    <dgm:cxn modelId="{6DE4C38E-7BD6-4013-9C2D-0D9F042191A3}" type="presParOf" srcId="{826F9832-AC71-4161-A713-0FCFE25CC8E8}" destId="{47CD549A-034C-4C5D-8732-083B190F40F6}" srcOrd="0" destOrd="0" presId="urn:microsoft.com/office/officeart/2005/8/layout/chevron2"/>
    <dgm:cxn modelId="{7CF66A82-D38A-4587-82AB-6A098BF476C8}" type="presParOf" srcId="{826F9832-AC71-4161-A713-0FCFE25CC8E8}" destId="{41B15AB1-9DB6-44FC-B49E-8FF7D75B1B9F}" srcOrd="1" destOrd="0" presId="urn:microsoft.com/office/officeart/2005/8/layout/chevron2"/>
    <dgm:cxn modelId="{96CC5313-4D04-49B9-89F4-9CCB3707BCD3}" type="presParOf" srcId="{984811E3-3A71-4135-B6F6-BE83D9DC43AF}" destId="{73A11E9E-DA1E-4F47-A00E-172E7A099315}" srcOrd="3" destOrd="0" presId="urn:microsoft.com/office/officeart/2005/8/layout/chevron2"/>
    <dgm:cxn modelId="{802DCB0A-EF8C-4FD3-AC61-4FA8AE707553}" type="presParOf" srcId="{984811E3-3A71-4135-B6F6-BE83D9DC43AF}" destId="{08C3C820-5E5F-47CF-9811-F39B9DAEB5AD}" srcOrd="4" destOrd="0" presId="urn:microsoft.com/office/officeart/2005/8/layout/chevron2"/>
    <dgm:cxn modelId="{F064D099-B537-436F-B272-8A5358932689}" type="presParOf" srcId="{08C3C820-5E5F-47CF-9811-F39B9DAEB5AD}" destId="{7BB7958F-2FB5-4677-9831-A28968175930}" srcOrd="0" destOrd="0" presId="urn:microsoft.com/office/officeart/2005/8/layout/chevron2"/>
    <dgm:cxn modelId="{F50D8375-B426-4397-82AA-539C43BA4327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79A9A-30FE-4448-B161-2A9B3917E3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38879-9659-41A3-B7A7-5DADE1283ECC}">
      <dgm:prSet phldrT="[Текст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F7455D-8ADC-4159-AAC3-9399268E6EC2}" type="parTrans" cxnId="{AA390D46-083E-4B83-9A41-F1237F7A8E5F}">
      <dgm:prSet/>
      <dgm:spPr/>
      <dgm:t>
        <a:bodyPr/>
        <a:lstStyle/>
        <a:p>
          <a:endParaRPr lang="ru-RU"/>
        </a:p>
      </dgm:t>
    </dgm:pt>
    <dgm:pt modelId="{9BF8D847-4FA5-47B3-871C-F2673F5A806C}" type="sibTrans" cxnId="{AA390D46-083E-4B83-9A41-F1237F7A8E5F}">
      <dgm:prSet/>
      <dgm:spPr/>
      <dgm:t>
        <a:bodyPr/>
        <a:lstStyle/>
        <a:p>
          <a:endParaRPr lang="ru-RU"/>
        </a:p>
      </dgm:t>
    </dgm:pt>
    <dgm:pt modelId="{CE1433BA-1533-44D0-87B2-94C5709E02A4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9D3DFD-9CAE-4860-81A8-568F77D2910C}" type="parTrans" cxnId="{2E34891D-A460-4F9B-BC01-3CADC1569C64}">
      <dgm:prSet/>
      <dgm:spPr/>
      <dgm:t>
        <a:bodyPr/>
        <a:lstStyle/>
        <a:p>
          <a:endParaRPr lang="ru-RU"/>
        </a:p>
      </dgm:t>
    </dgm:pt>
    <dgm:pt modelId="{8A917BB6-C866-4765-9636-BE05DED99492}" type="sibTrans" cxnId="{2E34891D-A460-4F9B-BC01-3CADC1569C64}">
      <dgm:prSet/>
      <dgm:spPr/>
      <dgm:t>
        <a:bodyPr/>
        <a:lstStyle/>
        <a:p>
          <a:endParaRPr lang="ru-RU"/>
        </a:p>
      </dgm:t>
    </dgm:pt>
    <dgm:pt modelId="{AD76CCF2-049D-41F6-8E31-F46CAE587925}">
      <dgm:prSet phldrT="[Текст]" custT="1"/>
      <dgm:spPr>
        <a:solidFill>
          <a:schemeClr val="accent2">
            <a:alpha val="82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6C4306F-6671-470F-A228-B72839480D0D}" type="parTrans" cxnId="{8723FC99-122C-47AA-BD07-FD833ABAFC71}">
      <dgm:prSet/>
      <dgm:spPr/>
      <dgm:t>
        <a:bodyPr/>
        <a:lstStyle/>
        <a:p>
          <a:endParaRPr lang="ru-RU"/>
        </a:p>
      </dgm:t>
    </dgm:pt>
    <dgm:pt modelId="{55CBD642-8E3E-43D0-98C5-5564322D3993}" type="sibTrans" cxnId="{8723FC99-122C-47AA-BD07-FD833ABAFC71}">
      <dgm:prSet/>
      <dgm:spPr/>
      <dgm:t>
        <a:bodyPr/>
        <a:lstStyle/>
        <a:p>
          <a:endParaRPr lang="ru-RU"/>
        </a:p>
      </dgm:t>
    </dgm:pt>
    <dgm:pt modelId="{F888D4DF-A93D-4CEE-B4D2-FAC00B201BF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224DDE-CA37-425E-B0B3-1696AA2287EC}" type="parTrans" cxnId="{AF96404A-A2F1-41F9-B1E8-6B1D4CEA01F9}">
      <dgm:prSet/>
      <dgm:spPr/>
      <dgm:t>
        <a:bodyPr/>
        <a:lstStyle/>
        <a:p>
          <a:endParaRPr lang="ru-RU"/>
        </a:p>
      </dgm:t>
    </dgm:pt>
    <dgm:pt modelId="{70306C16-26F9-4B4B-AF28-B0D87DF340AB}" type="sibTrans" cxnId="{AF96404A-A2F1-41F9-B1E8-6B1D4CEA01F9}">
      <dgm:prSet/>
      <dgm:spPr/>
      <dgm:t>
        <a:bodyPr/>
        <a:lstStyle/>
        <a:p>
          <a:endParaRPr lang="ru-RU"/>
        </a:p>
      </dgm:t>
    </dgm:pt>
    <dgm:pt modelId="{0BB069A0-4CD1-43DA-ABE6-C96B8FA23775}">
      <dgm:prSet phldrT="[Текст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938069-2DC3-4A8A-BD61-6DC0FB70F67E}" type="parTrans" cxnId="{9D55920F-5847-4132-9C74-1FDB61F694D6}">
      <dgm:prSet/>
      <dgm:spPr/>
      <dgm:t>
        <a:bodyPr/>
        <a:lstStyle/>
        <a:p>
          <a:endParaRPr lang="ru-RU"/>
        </a:p>
      </dgm:t>
    </dgm:pt>
    <dgm:pt modelId="{0E2DFF4F-2EC2-47D6-B7E2-113F96D5F23C}" type="sibTrans" cxnId="{9D55920F-5847-4132-9C74-1FDB61F694D6}">
      <dgm:prSet/>
      <dgm:spPr/>
      <dgm:t>
        <a:bodyPr/>
        <a:lstStyle/>
        <a:p>
          <a:endParaRPr lang="ru-RU"/>
        </a:p>
      </dgm:t>
    </dgm:pt>
    <dgm:pt modelId="{6B535324-95D7-4FF5-A257-E4F8E5C89558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другие налоги.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58B339B-EC76-4213-9C8C-6CC7786F1DC8}" type="parTrans" cxnId="{F0D53174-1C54-47DB-8CAF-A6A9DF57C5C1}">
      <dgm:prSet/>
      <dgm:spPr/>
      <dgm:t>
        <a:bodyPr/>
        <a:lstStyle/>
        <a:p>
          <a:endParaRPr lang="ru-RU"/>
        </a:p>
      </dgm:t>
    </dgm:pt>
    <dgm:pt modelId="{195DC134-7F8B-48CB-8924-9870A43F5F6B}" type="sibTrans" cxnId="{F0D53174-1C54-47DB-8CAF-A6A9DF57C5C1}">
      <dgm:prSet/>
      <dgm:spPr/>
      <dgm:t>
        <a:bodyPr/>
        <a:lstStyle/>
        <a:p>
          <a:endParaRPr lang="ru-RU"/>
        </a:p>
      </dgm:t>
    </dgm:pt>
    <dgm:pt modelId="{58A71555-2B91-4377-A590-785B3240F425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C8C359E-0D15-4494-9F47-B304761DBE4D}" type="parTrans" cxnId="{60A56130-3F3A-435E-88A7-567BD0F18EA1}">
      <dgm:prSet/>
      <dgm:spPr/>
      <dgm:t>
        <a:bodyPr/>
        <a:lstStyle/>
        <a:p>
          <a:endParaRPr lang="ru-RU"/>
        </a:p>
      </dgm:t>
    </dgm:pt>
    <dgm:pt modelId="{DBFC1646-54B0-4432-AF46-0AEFBBA6E73A}" type="sibTrans" cxnId="{60A56130-3F3A-435E-88A7-567BD0F18EA1}">
      <dgm:prSet/>
      <dgm:spPr/>
      <dgm:t>
        <a:bodyPr/>
        <a:lstStyle/>
        <a:p>
          <a:endParaRPr lang="ru-RU"/>
        </a:p>
      </dgm:t>
    </dgm:pt>
    <dgm:pt modelId="{DC355934-C8E5-4253-AF54-6346465DC6D4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транспортный налог;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3C023DD-EC51-4EE0-BE47-B9F21EC42EE3}" type="parTrans" cxnId="{29FAAF4E-C889-4BDA-99D3-96ABDF84A278}">
      <dgm:prSet/>
      <dgm:spPr/>
      <dgm:t>
        <a:bodyPr/>
        <a:lstStyle/>
        <a:p>
          <a:endParaRPr lang="ru-RU"/>
        </a:p>
      </dgm:t>
    </dgm:pt>
    <dgm:pt modelId="{F0C38EFD-602A-4801-9D26-E9310F723839}" type="sibTrans" cxnId="{29FAAF4E-C889-4BDA-99D3-96ABDF84A278}">
      <dgm:prSet/>
      <dgm:spPr/>
      <dgm:t>
        <a:bodyPr/>
        <a:lstStyle/>
        <a:p>
          <a:endParaRPr lang="ru-RU"/>
        </a:p>
      </dgm:t>
    </dgm:pt>
    <dgm:pt modelId="{4B604EBC-E1A1-4D83-B2D0-316BBC570F53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штрафные санкции;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7DA9FC-0F34-4DDF-B635-F72DB9529E36}" type="parTrans" cxnId="{5C590F7B-4C65-4039-9CFE-C0E90225590A}">
      <dgm:prSet/>
      <dgm:spPr/>
      <dgm:t>
        <a:bodyPr/>
        <a:lstStyle/>
        <a:p>
          <a:endParaRPr lang="ru-RU"/>
        </a:p>
      </dgm:t>
    </dgm:pt>
    <dgm:pt modelId="{60972B29-3CEC-4BD6-9292-941E4466F7C7}" type="sibTrans" cxnId="{5C590F7B-4C65-4039-9CFE-C0E90225590A}">
      <dgm:prSet/>
      <dgm:spPr/>
      <dgm:t>
        <a:bodyPr/>
        <a:lstStyle/>
        <a:p>
          <a:endParaRPr lang="ru-RU"/>
        </a:p>
      </dgm:t>
    </dgm:pt>
    <dgm:pt modelId="{260C7D63-08BA-4ACD-B1F7-89EBE3B3B901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631AAC-5DA6-4709-B35B-E7541635A505}" type="parTrans" cxnId="{E76E97CD-6599-49F9-B8DB-76271BC485D8}">
      <dgm:prSet/>
      <dgm:spPr/>
      <dgm:t>
        <a:bodyPr/>
        <a:lstStyle/>
        <a:p>
          <a:endParaRPr lang="ru-RU"/>
        </a:p>
      </dgm:t>
    </dgm:pt>
    <dgm:pt modelId="{D4A8C463-B850-4352-8EF7-3F601CC3AD18}" type="sibTrans" cxnId="{E76E97CD-6599-49F9-B8DB-76271BC485D8}">
      <dgm:prSet/>
      <dgm:spPr/>
      <dgm:t>
        <a:bodyPr/>
        <a:lstStyle/>
        <a:p>
          <a:endParaRPr lang="ru-RU"/>
        </a:p>
      </dgm:t>
    </dgm:pt>
    <dgm:pt modelId="{EF7BE078-83A1-44E5-8DBC-E47992B8CFB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</a:t>
          </a:r>
          <a:r>
            <a:rPr lang="ru-RU" sz="1600" b="1" dirty="0" smtClean="0"/>
            <a:t>).</a:t>
          </a:r>
          <a:endParaRPr lang="ru-RU" sz="1600" b="1" dirty="0"/>
        </a:p>
      </dgm:t>
    </dgm:pt>
    <dgm:pt modelId="{BE01C4BD-A1EE-409F-92A6-2C2E26C61D44}" type="sibTrans" cxnId="{5B95E7C3-8649-4959-B8B1-0B4A387AAEEF}">
      <dgm:prSet/>
      <dgm:spPr/>
      <dgm:t>
        <a:bodyPr/>
        <a:lstStyle/>
        <a:p>
          <a:endParaRPr lang="ru-RU"/>
        </a:p>
      </dgm:t>
    </dgm:pt>
    <dgm:pt modelId="{705B106D-49E0-49FD-9803-C9FA5DED0F79}" type="parTrans" cxnId="{5B95E7C3-8649-4959-B8B1-0B4A387AAEEF}">
      <dgm:prSet/>
      <dgm:spPr/>
      <dgm:t>
        <a:bodyPr/>
        <a:lstStyle/>
        <a:p>
          <a:endParaRPr lang="ru-RU"/>
        </a:p>
      </dgm:t>
    </dgm:pt>
    <dgm:pt modelId="{69DEBAD9-8D3E-4273-9C32-5E4600146E8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акцизы на нефтепродукты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57C6EC-39A2-490D-9D9D-FC471365D84D}" type="parTrans" cxnId="{53F95E4E-7DC7-443C-B507-77AAE515FF3E}">
      <dgm:prSet/>
      <dgm:spPr/>
      <dgm:t>
        <a:bodyPr/>
        <a:lstStyle/>
        <a:p>
          <a:endParaRPr lang="ru-RU"/>
        </a:p>
      </dgm:t>
    </dgm:pt>
    <dgm:pt modelId="{B0D6292E-E269-4E83-A2C8-D12B383276CA}" type="sibTrans" cxnId="{53F95E4E-7DC7-443C-B507-77AAE515FF3E}">
      <dgm:prSet/>
      <dgm:spPr/>
      <dgm:t>
        <a:bodyPr/>
        <a:lstStyle/>
        <a:p>
          <a:endParaRPr lang="ru-RU"/>
        </a:p>
      </dgm:t>
    </dgm:pt>
    <dgm:pt modelId="{73671EA4-77D7-45B1-A3F2-B01229E3107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продажи муниципального имущества;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EE9C61-40A8-4F91-BE1B-D73EA0F1FD2E}" type="parTrans" cxnId="{B8415350-7517-4C92-9577-1049510B3D61}">
      <dgm:prSet/>
      <dgm:spPr/>
      <dgm:t>
        <a:bodyPr/>
        <a:lstStyle/>
        <a:p>
          <a:endParaRPr lang="ru-RU"/>
        </a:p>
      </dgm:t>
    </dgm:pt>
    <dgm:pt modelId="{288ABE2B-6A1B-412E-BCEE-0F23916A077E}" type="sibTrans" cxnId="{B8415350-7517-4C92-9577-1049510B3D61}">
      <dgm:prSet/>
      <dgm:spPr/>
      <dgm:t>
        <a:bodyPr/>
        <a:lstStyle/>
        <a:p>
          <a:endParaRPr lang="ru-RU"/>
        </a:p>
      </dgm:t>
    </dgm:pt>
    <dgm:pt modelId="{4BBBE970-17C2-4EAF-812A-10B09925A26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4A3832F-023A-4BCA-AD91-23BD632D26D8}" type="parTrans" cxnId="{6BC6A18A-95FE-4AD7-BD7D-1F8AEE08A7A1}">
      <dgm:prSet/>
      <dgm:spPr/>
      <dgm:t>
        <a:bodyPr/>
        <a:lstStyle/>
        <a:p>
          <a:endParaRPr lang="ru-RU"/>
        </a:p>
      </dgm:t>
    </dgm:pt>
    <dgm:pt modelId="{77E89148-E0F1-4143-9B26-B926D276DD77}" type="sibTrans" cxnId="{6BC6A18A-95FE-4AD7-BD7D-1F8AEE08A7A1}">
      <dgm:prSet/>
      <dgm:spPr/>
      <dgm:t>
        <a:bodyPr/>
        <a:lstStyle/>
        <a:p>
          <a:endParaRPr lang="ru-RU"/>
        </a:p>
      </dgm:t>
    </dgm:pt>
    <dgm:pt modelId="{3A552CB9-2348-4ECB-B917-8D677FA38947}" type="pres">
      <dgm:prSet presAssocID="{80179A9A-30FE-4448-B161-2A9B3917E3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31057-F9FC-454E-A382-BEC6F5A4710D}" type="pres">
      <dgm:prSet presAssocID="{22138879-9659-41A3-B7A7-5DADE1283ECC}" presName="composite" presStyleCnt="0"/>
      <dgm:spPr/>
    </dgm:pt>
    <dgm:pt modelId="{4C6C89FB-0210-4904-B303-D81636C4B4B5}" type="pres">
      <dgm:prSet presAssocID="{22138879-9659-41A3-B7A7-5DADE1283E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99D8-9619-4733-96E5-5DC4EC19CD6D}" type="pres">
      <dgm:prSet presAssocID="{22138879-9659-41A3-B7A7-5DADE1283EC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58AB3-6163-4D9A-BB42-5FFCAC00B450}" type="pres">
      <dgm:prSet presAssocID="{9BF8D847-4FA5-47B3-871C-F2673F5A806C}" presName="space" presStyleCnt="0"/>
      <dgm:spPr/>
    </dgm:pt>
    <dgm:pt modelId="{CE571E4C-15B7-41A1-9F18-9CB7FAECB813}" type="pres">
      <dgm:prSet presAssocID="{AD76CCF2-049D-41F6-8E31-F46CAE587925}" presName="composite" presStyleCnt="0"/>
      <dgm:spPr/>
    </dgm:pt>
    <dgm:pt modelId="{6C501B70-5CBA-42EB-AEB5-439EB0578001}" type="pres">
      <dgm:prSet presAssocID="{AD76CCF2-049D-41F6-8E31-F46CAE587925}" presName="parTx" presStyleLbl="alignNode1" presStyleIdx="1" presStyleCnt="3" custScaleX="105579" custLinFactNeighborX="947" custLinFactNeighborY="5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4410F-CE1A-4BF8-BF44-6FBD5904C28B}" type="pres">
      <dgm:prSet presAssocID="{AD76CCF2-049D-41F6-8E31-F46CAE587925}" presName="desTx" presStyleLbl="alignAccFollowNode1" presStyleIdx="1" presStyleCnt="3" custScaleX="10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9491-1144-4608-B581-EA144BD7DE6A}" type="pres">
      <dgm:prSet presAssocID="{55CBD642-8E3E-43D0-98C5-5564322D3993}" presName="space" presStyleCnt="0"/>
      <dgm:spPr/>
    </dgm:pt>
    <dgm:pt modelId="{8A7A6C28-6DF5-4A1A-A331-37E95D068B9D}" type="pres">
      <dgm:prSet presAssocID="{0BB069A0-4CD1-43DA-ABE6-C96B8FA23775}" presName="composite" presStyleCnt="0"/>
      <dgm:spPr/>
    </dgm:pt>
    <dgm:pt modelId="{3FFDDF85-6276-415A-BC10-E1D26EE33BAA}" type="pres">
      <dgm:prSet presAssocID="{0BB069A0-4CD1-43DA-ABE6-C96B8FA237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080FD-DE08-4386-8555-DA597D001CB3}" type="pres">
      <dgm:prSet presAssocID="{0BB069A0-4CD1-43DA-ABE6-C96B8FA2377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24A1C-AD82-4AA1-AE54-58239886D3E9}" type="presOf" srcId="{CE1433BA-1533-44D0-87B2-94C5709E02A4}" destId="{367499D8-9619-4733-96E5-5DC4EC19CD6D}" srcOrd="0" destOrd="0" presId="urn:microsoft.com/office/officeart/2005/8/layout/hList1"/>
    <dgm:cxn modelId="{1AD6CAE8-0B8A-4C97-8E5A-CDCF9ADF7001}" type="presOf" srcId="{F888D4DF-A93D-4CEE-B4D2-FAC00B201BFB}" destId="{8214410F-CE1A-4BF8-BF44-6FBD5904C28B}" srcOrd="0" destOrd="0" presId="urn:microsoft.com/office/officeart/2005/8/layout/hList1"/>
    <dgm:cxn modelId="{5B95E7C3-8649-4959-B8B1-0B4A387AAEEF}" srcId="{0BB069A0-4CD1-43DA-ABE6-C96B8FA23775}" destId="{EF7BE078-83A1-44E5-8DBC-E47992B8CFB0}" srcOrd="0" destOrd="0" parTransId="{705B106D-49E0-49FD-9803-C9FA5DED0F79}" sibTransId="{BE01C4BD-A1EE-409F-92A6-2C2E26C61D44}"/>
    <dgm:cxn modelId="{82B21012-CFC9-4120-B903-E525F46224B4}" type="presOf" srcId="{260C7D63-08BA-4ACD-B1F7-89EBE3B3B901}" destId="{8214410F-CE1A-4BF8-BF44-6FBD5904C28B}" srcOrd="0" destOrd="4" presId="urn:microsoft.com/office/officeart/2005/8/layout/hList1"/>
    <dgm:cxn modelId="{451B754E-12BD-4376-B703-4E748E78F1C9}" type="presOf" srcId="{80179A9A-30FE-4448-B161-2A9B3917E3D6}" destId="{3A552CB9-2348-4ECB-B917-8D677FA38947}" srcOrd="0" destOrd="0" presId="urn:microsoft.com/office/officeart/2005/8/layout/hList1"/>
    <dgm:cxn modelId="{AA390D46-083E-4B83-9A41-F1237F7A8E5F}" srcId="{80179A9A-30FE-4448-B161-2A9B3917E3D6}" destId="{22138879-9659-41A3-B7A7-5DADE1283ECC}" srcOrd="0" destOrd="0" parTransId="{9BF7455D-8ADC-4159-AAC3-9399268E6EC2}" sibTransId="{9BF8D847-4FA5-47B3-871C-F2673F5A806C}"/>
    <dgm:cxn modelId="{8723FC99-122C-47AA-BD07-FD833ABAFC71}" srcId="{80179A9A-30FE-4448-B161-2A9B3917E3D6}" destId="{AD76CCF2-049D-41F6-8E31-F46CAE587925}" srcOrd="1" destOrd="0" parTransId="{46C4306F-6671-470F-A228-B72839480D0D}" sibTransId="{55CBD642-8E3E-43D0-98C5-5564322D3993}"/>
    <dgm:cxn modelId="{E76E97CD-6599-49F9-B8DB-76271BC485D8}" srcId="{AD76CCF2-049D-41F6-8E31-F46CAE587925}" destId="{260C7D63-08BA-4ACD-B1F7-89EBE3B3B901}" srcOrd="4" destOrd="0" parTransId="{F8631AAC-5DA6-4709-B35B-E7541635A505}" sibTransId="{D4A8C463-B850-4352-8EF7-3F601CC3AD18}"/>
    <dgm:cxn modelId="{1C233C38-A619-4280-BB48-F7469FB17378}" type="presOf" srcId="{6B535324-95D7-4FF5-A257-E4F8E5C89558}" destId="{367499D8-9619-4733-96E5-5DC4EC19CD6D}" srcOrd="0" destOrd="4" presId="urn:microsoft.com/office/officeart/2005/8/layout/hList1"/>
    <dgm:cxn modelId="{6BC6A18A-95FE-4AD7-BD7D-1F8AEE08A7A1}" srcId="{AD76CCF2-049D-41F6-8E31-F46CAE587925}" destId="{4BBBE970-17C2-4EAF-812A-10B09925A262}" srcOrd="2" destOrd="0" parTransId="{B4A3832F-023A-4BCA-AD91-23BD632D26D8}" sibTransId="{77E89148-E0F1-4143-9B26-B926D276DD77}"/>
    <dgm:cxn modelId="{29FAAF4E-C889-4BDA-99D3-96ABDF84A278}" srcId="{22138879-9659-41A3-B7A7-5DADE1283ECC}" destId="{DC355934-C8E5-4253-AF54-6346465DC6D4}" srcOrd="3" destOrd="0" parTransId="{83C023DD-EC51-4EE0-BE47-B9F21EC42EE3}" sibTransId="{F0C38EFD-602A-4801-9D26-E9310F723839}"/>
    <dgm:cxn modelId="{4F79CA05-E2D9-4678-8AFC-5ABAEE1BFC51}" type="presOf" srcId="{DC355934-C8E5-4253-AF54-6346465DC6D4}" destId="{367499D8-9619-4733-96E5-5DC4EC19CD6D}" srcOrd="0" destOrd="3" presId="urn:microsoft.com/office/officeart/2005/8/layout/hList1"/>
    <dgm:cxn modelId="{75490631-3A54-4707-90F6-31CC2F182186}" type="presOf" srcId="{4BBBE970-17C2-4EAF-812A-10B09925A262}" destId="{8214410F-CE1A-4BF8-BF44-6FBD5904C28B}" srcOrd="0" destOrd="2" presId="urn:microsoft.com/office/officeart/2005/8/layout/hList1"/>
    <dgm:cxn modelId="{D4590658-5660-47C9-987A-BD514FCAABE1}" type="presOf" srcId="{0BB069A0-4CD1-43DA-ABE6-C96B8FA23775}" destId="{3FFDDF85-6276-415A-BC10-E1D26EE33BAA}" srcOrd="0" destOrd="0" presId="urn:microsoft.com/office/officeart/2005/8/layout/hList1"/>
    <dgm:cxn modelId="{A79F4197-19D1-4875-8615-7212C4691C38}" type="presOf" srcId="{AD76CCF2-049D-41F6-8E31-F46CAE587925}" destId="{6C501B70-5CBA-42EB-AEB5-439EB0578001}" srcOrd="0" destOrd="0" presId="urn:microsoft.com/office/officeart/2005/8/layout/hList1"/>
    <dgm:cxn modelId="{53F95E4E-7DC7-443C-B507-77AAE515FF3E}" srcId="{22138879-9659-41A3-B7A7-5DADE1283ECC}" destId="{69DEBAD9-8D3E-4273-9C32-5E4600146E8C}" srcOrd="1" destOrd="0" parTransId="{9457C6EC-39A2-490D-9D9D-FC471365D84D}" sibTransId="{B0D6292E-E269-4E83-A2C8-D12B383276CA}"/>
    <dgm:cxn modelId="{B8415350-7517-4C92-9577-1049510B3D61}" srcId="{AD76CCF2-049D-41F6-8E31-F46CAE587925}" destId="{73671EA4-77D7-45B1-A3F2-B01229E31075}" srcOrd="1" destOrd="0" parTransId="{A1EE9C61-40A8-4F91-BE1B-D73EA0F1FD2E}" sibTransId="{288ABE2B-6A1B-412E-BCEE-0F23916A077E}"/>
    <dgm:cxn modelId="{9D55920F-5847-4132-9C74-1FDB61F694D6}" srcId="{80179A9A-30FE-4448-B161-2A9B3917E3D6}" destId="{0BB069A0-4CD1-43DA-ABE6-C96B8FA23775}" srcOrd="2" destOrd="0" parTransId="{E0938069-2DC3-4A8A-BD61-6DC0FB70F67E}" sibTransId="{0E2DFF4F-2EC2-47D6-B7E2-113F96D5F23C}"/>
    <dgm:cxn modelId="{AF96404A-A2F1-41F9-B1E8-6B1D4CEA01F9}" srcId="{AD76CCF2-049D-41F6-8E31-F46CAE587925}" destId="{F888D4DF-A93D-4CEE-B4D2-FAC00B201BFB}" srcOrd="0" destOrd="0" parTransId="{2B224DDE-CA37-425E-B0B3-1696AA2287EC}" sibTransId="{70306C16-26F9-4B4B-AF28-B0D87DF340AB}"/>
    <dgm:cxn modelId="{5D242899-46E0-4D2A-B166-F122E3B678BD}" type="presOf" srcId="{58A71555-2B91-4377-A590-785B3240F425}" destId="{367499D8-9619-4733-96E5-5DC4EC19CD6D}" srcOrd="0" destOrd="2" presId="urn:microsoft.com/office/officeart/2005/8/layout/hList1"/>
    <dgm:cxn modelId="{ADE554A6-1D32-4686-ABC8-B80B5B10F958}" type="presOf" srcId="{22138879-9659-41A3-B7A7-5DADE1283ECC}" destId="{4C6C89FB-0210-4904-B303-D81636C4B4B5}" srcOrd="0" destOrd="0" presId="urn:microsoft.com/office/officeart/2005/8/layout/hList1"/>
    <dgm:cxn modelId="{5C590F7B-4C65-4039-9CFE-C0E90225590A}" srcId="{AD76CCF2-049D-41F6-8E31-F46CAE587925}" destId="{4B604EBC-E1A1-4D83-B2D0-316BBC570F53}" srcOrd="3" destOrd="0" parTransId="{967DA9FC-0F34-4DDF-B635-F72DB9529E36}" sibTransId="{60972B29-3CEC-4BD6-9292-941E4466F7C7}"/>
    <dgm:cxn modelId="{60A56130-3F3A-435E-88A7-567BD0F18EA1}" srcId="{22138879-9659-41A3-B7A7-5DADE1283ECC}" destId="{58A71555-2B91-4377-A590-785B3240F425}" srcOrd="2" destOrd="0" parTransId="{FC8C359E-0D15-4494-9F47-B304761DBE4D}" sibTransId="{DBFC1646-54B0-4432-AF46-0AEFBBA6E73A}"/>
    <dgm:cxn modelId="{F63D9876-8F3D-4871-8834-C7CF42BB42D5}" type="presOf" srcId="{73671EA4-77D7-45B1-A3F2-B01229E31075}" destId="{8214410F-CE1A-4BF8-BF44-6FBD5904C28B}" srcOrd="0" destOrd="1" presId="urn:microsoft.com/office/officeart/2005/8/layout/hList1"/>
    <dgm:cxn modelId="{104A991F-41F2-490A-B510-C508B9D36E46}" type="presOf" srcId="{4B604EBC-E1A1-4D83-B2D0-316BBC570F53}" destId="{8214410F-CE1A-4BF8-BF44-6FBD5904C28B}" srcOrd="0" destOrd="3" presId="urn:microsoft.com/office/officeart/2005/8/layout/hList1"/>
    <dgm:cxn modelId="{35483D95-A271-4D65-B490-FB3FC473C398}" type="presOf" srcId="{EF7BE078-83A1-44E5-8DBC-E47992B8CFB0}" destId="{C30080FD-DE08-4386-8555-DA597D001CB3}" srcOrd="0" destOrd="0" presId="urn:microsoft.com/office/officeart/2005/8/layout/hList1"/>
    <dgm:cxn modelId="{2E34891D-A460-4F9B-BC01-3CADC1569C64}" srcId="{22138879-9659-41A3-B7A7-5DADE1283ECC}" destId="{CE1433BA-1533-44D0-87B2-94C5709E02A4}" srcOrd="0" destOrd="0" parTransId="{539D3DFD-9CAE-4860-81A8-568F77D2910C}" sibTransId="{8A917BB6-C866-4765-9636-BE05DED99492}"/>
    <dgm:cxn modelId="{F0D53174-1C54-47DB-8CAF-A6A9DF57C5C1}" srcId="{22138879-9659-41A3-B7A7-5DADE1283ECC}" destId="{6B535324-95D7-4FF5-A257-E4F8E5C89558}" srcOrd="4" destOrd="0" parTransId="{458B339B-EC76-4213-9C8C-6CC7786F1DC8}" sibTransId="{195DC134-7F8B-48CB-8924-9870A43F5F6B}"/>
    <dgm:cxn modelId="{57E5D2D8-6B03-4F39-9DF3-B9DF3C4F8C95}" type="presOf" srcId="{69DEBAD9-8D3E-4273-9C32-5E4600146E8C}" destId="{367499D8-9619-4733-96E5-5DC4EC19CD6D}" srcOrd="0" destOrd="1" presId="urn:microsoft.com/office/officeart/2005/8/layout/hList1"/>
    <dgm:cxn modelId="{7331D967-F95F-4BBE-932B-A039AED42DCE}" type="presParOf" srcId="{3A552CB9-2348-4ECB-B917-8D677FA38947}" destId="{C2F31057-F9FC-454E-A382-BEC6F5A4710D}" srcOrd="0" destOrd="0" presId="urn:microsoft.com/office/officeart/2005/8/layout/hList1"/>
    <dgm:cxn modelId="{D5E225B8-027C-45DE-9064-660C6043C075}" type="presParOf" srcId="{C2F31057-F9FC-454E-A382-BEC6F5A4710D}" destId="{4C6C89FB-0210-4904-B303-D81636C4B4B5}" srcOrd="0" destOrd="0" presId="urn:microsoft.com/office/officeart/2005/8/layout/hList1"/>
    <dgm:cxn modelId="{A20201D2-2B20-4A28-8E9A-3A219737469E}" type="presParOf" srcId="{C2F31057-F9FC-454E-A382-BEC6F5A4710D}" destId="{367499D8-9619-4733-96E5-5DC4EC19CD6D}" srcOrd="1" destOrd="0" presId="urn:microsoft.com/office/officeart/2005/8/layout/hList1"/>
    <dgm:cxn modelId="{C48DE6B6-82EA-4C1E-AFF1-9BD55FAC7BA5}" type="presParOf" srcId="{3A552CB9-2348-4ECB-B917-8D677FA38947}" destId="{C7658AB3-6163-4D9A-BB42-5FFCAC00B450}" srcOrd="1" destOrd="0" presId="urn:microsoft.com/office/officeart/2005/8/layout/hList1"/>
    <dgm:cxn modelId="{1A04777E-D583-4C7C-9AC7-0F7CC275C7B6}" type="presParOf" srcId="{3A552CB9-2348-4ECB-B917-8D677FA38947}" destId="{CE571E4C-15B7-41A1-9F18-9CB7FAECB813}" srcOrd="2" destOrd="0" presId="urn:microsoft.com/office/officeart/2005/8/layout/hList1"/>
    <dgm:cxn modelId="{25ACBEEF-95CB-487E-8555-7FA7475708A4}" type="presParOf" srcId="{CE571E4C-15B7-41A1-9F18-9CB7FAECB813}" destId="{6C501B70-5CBA-42EB-AEB5-439EB0578001}" srcOrd="0" destOrd="0" presId="urn:microsoft.com/office/officeart/2005/8/layout/hList1"/>
    <dgm:cxn modelId="{B7973743-3AFF-4D21-97F6-17A4E597388A}" type="presParOf" srcId="{CE571E4C-15B7-41A1-9F18-9CB7FAECB813}" destId="{8214410F-CE1A-4BF8-BF44-6FBD5904C28B}" srcOrd="1" destOrd="0" presId="urn:microsoft.com/office/officeart/2005/8/layout/hList1"/>
    <dgm:cxn modelId="{E5621C03-FECC-4B7D-83FE-B71AA0ABB4EB}" type="presParOf" srcId="{3A552CB9-2348-4ECB-B917-8D677FA38947}" destId="{EA7E9491-1144-4608-B581-EA144BD7DE6A}" srcOrd="3" destOrd="0" presId="urn:microsoft.com/office/officeart/2005/8/layout/hList1"/>
    <dgm:cxn modelId="{BD57457A-7325-4BFE-ABC2-7FC73E7F96BD}" type="presParOf" srcId="{3A552CB9-2348-4ECB-B917-8D677FA38947}" destId="{8A7A6C28-6DF5-4A1A-A331-37E95D068B9D}" srcOrd="4" destOrd="0" presId="urn:microsoft.com/office/officeart/2005/8/layout/hList1"/>
    <dgm:cxn modelId="{6A4D6DB2-B727-42F7-B636-48802C62EB22}" type="presParOf" srcId="{8A7A6C28-6DF5-4A1A-A331-37E95D068B9D}" destId="{3FFDDF85-6276-415A-BC10-E1D26EE33BAA}" srcOrd="0" destOrd="0" presId="urn:microsoft.com/office/officeart/2005/8/layout/hList1"/>
    <dgm:cxn modelId="{D9FF7823-535A-4423-86C6-295745685674}" type="presParOf" srcId="{8A7A6C28-6DF5-4A1A-A331-37E95D068B9D}" destId="{C30080FD-DE08-4386-8555-DA597D001CB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C8B87-0023-465C-B9A7-7B2D424D029E}" type="presOf" srcId="{9DEE7B50-C1CB-48D2-999B-DF1098A88396}" destId="{881BA4B6-6173-4BE7-ACB0-127409627ABA}" srcOrd="1" destOrd="0" presId="urn:microsoft.com/office/officeart/2005/8/layout/radial5"/>
    <dgm:cxn modelId="{BD225FB5-22FF-451B-8E77-D004CBD6DBA1}" type="presOf" srcId="{6F647F05-65E5-443B-9310-4AF895EEC1B0}" destId="{ED72E44C-8498-48F8-9652-E5DD6AC5818D}" srcOrd="0" destOrd="0" presId="urn:microsoft.com/office/officeart/2005/8/layout/radial5"/>
    <dgm:cxn modelId="{7F1A0752-06B2-4E07-8CB4-A7004006411C}" type="presOf" srcId="{77DF95E1-3397-43CE-99EF-E82D1E9B2066}" destId="{4273F29E-B93C-44D6-A671-FCDC77ED9BA3}" srcOrd="1" destOrd="0" presId="urn:microsoft.com/office/officeart/2005/8/layout/radial5"/>
    <dgm:cxn modelId="{8FD82C8C-A9EC-4D41-9434-7B016342BA1C}" type="presOf" srcId="{420BA717-63F2-4ED1-9193-BDF0AD7BC7EB}" destId="{FFE63D16-C443-42C8-BB30-4CA61876A647}" srcOrd="0" destOrd="0" presId="urn:microsoft.com/office/officeart/2005/8/layout/radial5"/>
    <dgm:cxn modelId="{E3910576-5876-4207-A3C7-0D372B10477F}" type="presOf" srcId="{66E51CD7-05D6-4658-BDAA-92C6F3E19708}" destId="{553B84E4-4A31-43DB-B3BF-8E8EF2B79F2D}" srcOrd="0" destOrd="0" presId="urn:microsoft.com/office/officeart/2005/8/layout/radial5"/>
    <dgm:cxn modelId="{BC3266BC-2C1E-4506-9C32-07F4055290D8}" type="presOf" srcId="{C021BE46-16AF-4372-B2A0-67875E2C82CF}" destId="{DA660ED5-C4B7-4208-928A-B8DD66837486}" srcOrd="1" destOrd="0" presId="urn:microsoft.com/office/officeart/2005/8/layout/radial5"/>
    <dgm:cxn modelId="{8EC16F80-9EC5-46B3-BB1D-E917085847B4}" type="presOf" srcId="{BC4B6763-2F33-4CCB-B9CC-377BBD0F0800}" destId="{E3A5A4EE-729B-477E-AEA8-7FC61FA6B941}" srcOrd="1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9F278FC-68AF-45C0-BE64-CF77589ACBCF}" type="presOf" srcId="{3BA0FA79-0F0A-4F39-8C6F-85BF113366C3}" destId="{E0AC84DD-2093-416F-85DE-E547FE520660}" srcOrd="0" destOrd="0" presId="urn:microsoft.com/office/officeart/2005/8/layout/radial5"/>
    <dgm:cxn modelId="{085010F7-B21F-4E73-A219-6000CFFD80EF}" type="presOf" srcId="{66E51CD7-05D6-4658-BDAA-92C6F3E19708}" destId="{C47D9E4B-AD47-4E79-B529-9B264E8F4F6B}" srcOrd="1" destOrd="0" presId="urn:microsoft.com/office/officeart/2005/8/layout/radial5"/>
    <dgm:cxn modelId="{94B5920E-2B1B-482F-ADD5-5B6D86464BEE}" type="presOf" srcId="{BC4B6763-2F33-4CCB-B9CC-377BBD0F0800}" destId="{A0B7EB92-DF16-476D-BB87-6C0D26E26F61}" srcOrd="0" destOrd="0" presId="urn:microsoft.com/office/officeart/2005/8/layout/radial5"/>
    <dgm:cxn modelId="{2E2D3371-2438-4FC1-A999-3380F88C1625}" type="presOf" srcId="{A8FC0520-4E1C-47C9-9459-5A566E2A3269}" destId="{E7EAB10C-E176-4610-B2C6-BE8F83AD0F9B}" srcOrd="0" destOrd="0" presId="urn:microsoft.com/office/officeart/2005/8/layout/radial5"/>
    <dgm:cxn modelId="{9EED7D0A-2C74-40B4-BAF6-91834E4C50B4}" type="presOf" srcId="{A8FC0520-4E1C-47C9-9459-5A566E2A3269}" destId="{47F0322C-5978-482D-A409-1280E22C6D82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41BF3EA1-F9CF-4D2D-B468-C8C9C23EEC99}" type="presOf" srcId="{77DF95E1-3397-43CE-99EF-E82D1E9B2066}" destId="{7A035AEB-3A20-4DC3-9A60-032AB2743B03}" srcOrd="0" destOrd="0" presId="urn:microsoft.com/office/officeart/2005/8/layout/radial5"/>
    <dgm:cxn modelId="{990C633B-A782-4CC2-B182-7B214B8FDB6F}" type="presOf" srcId="{62E153EB-408C-4CB3-B6CA-2A439518E14B}" destId="{83F11675-07D9-406F-853D-13FD28BBB805}" srcOrd="0" destOrd="0" presId="urn:microsoft.com/office/officeart/2005/8/layout/radial5"/>
    <dgm:cxn modelId="{6052EF0A-2157-4C69-9F6A-D72E41F1A13C}" type="presOf" srcId="{8D513BD1-7137-4BB2-A1F4-1B02EFB0F34F}" destId="{4731EA70-1FA8-49F5-A6BF-4AE9CB97C303}" srcOrd="0" destOrd="0" presId="urn:microsoft.com/office/officeart/2005/8/layout/radial5"/>
    <dgm:cxn modelId="{15A2E183-D5C0-4425-A89F-5100D3860E2D}" type="presOf" srcId="{D78F1D4C-A2EF-4C56-940B-FB3F18A7298D}" destId="{EDA34655-9131-4731-957F-5382F53A0660}" srcOrd="0" destOrd="0" presId="urn:microsoft.com/office/officeart/2005/8/layout/radial5"/>
    <dgm:cxn modelId="{0643C22E-4FF2-4968-B5FB-0856BF893D6E}" type="presOf" srcId="{9F96D360-CB55-48DB-9778-BF90DCE1129E}" destId="{69EA0517-EDCB-4CEB-899F-D56DCF7B4404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F2ECD23-845C-463D-9B39-54AB6340D984}" type="presOf" srcId="{CCCDC2A1-B573-48DB-AE6D-1F76901F1671}" destId="{DB024BEC-8C88-4F07-BCA5-811E266A083B}" srcOrd="1" destOrd="0" presId="urn:microsoft.com/office/officeart/2005/8/layout/radial5"/>
    <dgm:cxn modelId="{5DC2A138-C175-4283-A5BC-5306EE5EC91D}" type="presOf" srcId="{08170AFC-8E89-4179-A96D-636AFFD8C3F3}" destId="{53D78D63-5F88-4163-9535-46A64127BD3A}" srcOrd="1" destOrd="0" presId="urn:microsoft.com/office/officeart/2005/8/layout/radial5"/>
    <dgm:cxn modelId="{753DF301-E51C-4695-8BFB-8DF8B52A678E}" type="presOf" srcId="{8D513BD1-7137-4BB2-A1F4-1B02EFB0F34F}" destId="{8D15C70B-27DC-4BC4-8B54-1A6B8CC1DBC1}" srcOrd="1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DF32B5F3-F9C3-44AB-AA6F-F65BE003B6EF}" type="presOf" srcId="{CCCDC2A1-B573-48DB-AE6D-1F76901F1671}" destId="{C481485E-E38C-4518-A609-8D1D62CF917B}" srcOrd="0" destOrd="0" presId="urn:microsoft.com/office/officeart/2005/8/layout/radial5"/>
    <dgm:cxn modelId="{73FEB8F0-EA29-4F81-86EE-CC9D0C88FF31}" type="presOf" srcId="{D2A69AB7-A0A6-4501-95CD-2902A3384DE3}" destId="{FED909B6-8F19-4D98-AAC2-EBEEF4830C2B}" srcOrd="0" destOrd="0" presId="urn:microsoft.com/office/officeart/2005/8/layout/radial5"/>
    <dgm:cxn modelId="{EFC690C9-9419-43C4-A2D6-D55A72854D7D}" type="presOf" srcId="{6598F354-400C-439C-BDD5-729D663E252E}" destId="{F326903B-AF5C-41D9-A950-9DE60C069BDF}" srcOrd="1" destOrd="0" presId="urn:microsoft.com/office/officeart/2005/8/layout/radial5"/>
    <dgm:cxn modelId="{41206BAB-6888-4F99-A4C1-6653B918F6F4}" type="presOf" srcId="{082CE592-953F-441B-B0C2-F864433A8493}" destId="{839DF450-14DD-4280-9AEE-DA73938E9B9D}" srcOrd="1" destOrd="0" presId="urn:microsoft.com/office/officeart/2005/8/layout/radial5"/>
    <dgm:cxn modelId="{57D21343-6115-4E44-9294-6965BA136C55}" type="presOf" srcId="{637E412C-91EE-486E-8354-15F2384BE3EA}" destId="{D8B200F5-4D07-49B2-A587-C2FE6CEC49F8}" srcOrd="0" destOrd="0" presId="urn:microsoft.com/office/officeart/2005/8/layout/radial5"/>
    <dgm:cxn modelId="{27BDB2A4-236A-426F-9BCF-568B0596C0E1}" type="presOf" srcId="{4B1A8440-411B-4A5D-AFC7-3583C59ADD0E}" destId="{73BC26A8-8D0F-45E6-9E3B-37EADD227262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096D4B5D-1050-4FC6-9FC4-FDC99FDA901F}" type="presOf" srcId="{AA0A2BD5-A368-4F17-8E9D-23F1FC377812}" destId="{EB1C3899-7B42-47CD-912B-DD035472498D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7F45A13-491C-4466-AE5D-205E9C0C8E9A}" type="presOf" srcId="{9DEE7B50-C1CB-48D2-999B-DF1098A88396}" destId="{2F5553CB-2478-4421-B002-5FA728364A78}" srcOrd="0" destOrd="0" presId="urn:microsoft.com/office/officeart/2005/8/layout/radial5"/>
    <dgm:cxn modelId="{4D3E7728-901F-44D2-976F-7F24D9DA9BD5}" type="presOf" srcId="{C021BE46-16AF-4372-B2A0-67875E2C82CF}" destId="{06F93DE9-E67A-4CE1-BC6B-5C458B1137B0}" srcOrd="0" destOrd="0" presId="urn:microsoft.com/office/officeart/2005/8/layout/radial5"/>
    <dgm:cxn modelId="{1E192411-D85C-4495-B14B-EAD28A03EE22}" type="presOf" srcId="{6598F354-400C-439C-BDD5-729D663E252E}" destId="{FA950D33-9BD9-4D37-A533-789F5554AFB5}" srcOrd="0" destOrd="0" presId="urn:microsoft.com/office/officeart/2005/8/layout/radial5"/>
    <dgm:cxn modelId="{2ABE9789-F038-4F91-B74A-DFC4131EFD32}" type="presOf" srcId="{08170AFC-8E89-4179-A96D-636AFFD8C3F3}" destId="{DF27FC25-052B-426A-9E06-117E992234F6}" srcOrd="0" destOrd="0" presId="urn:microsoft.com/office/officeart/2005/8/layout/radial5"/>
    <dgm:cxn modelId="{08C74E0D-61BC-42D7-8AFC-B8BDF9F49EA9}" type="presOf" srcId="{90B43A1C-85AB-40E4-9687-2313E85E0399}" destId="{0A6C1809-69AA-4BA6-8257-5A11C3557B45}" srcOrd="0" destOrd="0" presId="urn:microsoft.com/office/officeart/2005/8/layout/radial5"/>
    <dgm:cxn modelId="{62C32164-1E38-4A91-90AC-AC9B2A6A9E42}" type="presOf" srcId="{6B4A9C71-5243-4375-98C7-BA189146832B}" destId="{8B82EA68-B59A-424E-9756-C221A13DB47F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B658386-408D-4E45-B22C-0A2A333A652F}" type="presOf" srcId="{D63A74EC-A1EC-4823-AB28-835C2DE63D58}" destId="{E2EC1D87-F728-458A-8AB1-7A3D78F9D25E}" srcOrd="0" destOrd="0" presId="urn:microsoft.com/office/officeart/2005/8/layout/radial5"/>
    <dgm:cxn modelId="{7DC47F4A-6850-4B80-8B33-D45C80AF3BD7}" type="presOf" srcId="{082CE592-953F-441B-B0C2-F864433A8493}" destId="{A0E222DD-64BD-4A89-BBB9-2B80D8318D4A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8D1AAC62-D4C9-48E4-AA9D-51B409298DBA}" type="presParOf" srcId="{8B82EA68-B59A-424E-9756-C221A13DB47F}" destId="{ED72E44C-8498-48F8-9652-E5DD6AC5818D}" srcOrd="0" destOrd="0" presId="urn:microsoft.com/office/officeart/2005/8/layout/radial5"/>
    <dgm:cxn modelId="{604E4AC8-D05E-4969-89B7-3670D5910E3E}" type="presParOf" srcId="{8B82EA68-B59A-424E-9756-C221A13DB47F}" destId="{4731EA70-1FA8-49F5-A6BF-4AE9CB97C303}" srcOrd="1" destOrd="0" presId="urn:microsoft.com/office/officeart/2005/8/layout/radial5"/>
    <dgm:cxn modelId="{E13EE073-BA41-4680-A533-AD31D2DE4C3A}" type="presParOf" srcId="{4731EA70-1FA8-49F5-A6BF-4AE9CB97C303}" destId="{8D15C70B-27DC-4BC4-8B54-1A6B8CC1DBC1}" srcOrd="0" destOrd="0" presId="urn:microsoft.com/office/officeart/2005/8/layout/radial5"/>
    <dgm:cxn modelId="{6E5D59EB-EBFF-48F1-9ED0-5D8EC557C6BD}" type="presParOf" srcId="{8B82EA68-B59A-424E-9756-C221A13DB47F}" destId="{E2EC1D87-F728-458A-8AB1-7A3D78F9D25E}" srcOrd="2" destOrd="0" presId="urn:microsoft.com/office/officeart/2005/8/layout/radial5"/>
    <dgm:cxn modelId="{7D6CF6B5-0544-46B3-A076-12A84FE653B7}" type="presParOf" srcId="{8B82EA68-B59A-424E-9756-C221A13DB47F}" destId="{A0E222DD-64BD-4A89-BBB9-2B80D8318D4A}" srcOrd="3" destOrd="0" presId="urn:microsoft.com/office/officeart/2005/8/layout/radial5"/>
    <dgm:cxn modelId="{6FF291F1-1136-4272-990A-63282117A8EF}" type="presParOf" srcId="{A0E222DD-64BD-4A89-BBB9-2B80D8318D4A}" destId="{839DF450-14DD-4280-9AEE-DA73938E9B9D}" srcOrd="0" destOrd="0" presId="urn:microsoft.com/office/officeart/2005/8/layout/radial5"/>
    <dgm:cxn modelId="{D3418F01-B56C-4279-AFCA-39DF2D067A8B}" type="presParOf" srcId="{8B82EA68-B59A-424E-9756-C221A13DB47F}" destId="{73BC26A8-8D0F-45E6-9E3B-37EADD227262}" srcOrd="4" destOrd="0" presId="urn:microsoft.com/office/officeart/2005/8/layout/radial5"/>
    <dgm:cxn modelId="{85D7B451-2405-4E0A-8324-CCA3132F6366}" type="presParOf" srcId="{8B82EA68-B59A-424E-9756-C221A13DB47F}" destId="{06F93DE9-E67A-4CE1-BC6B-5C458B1137B0}" srcOrd="5" destOrd="0" presId="urn:microsoft.com/office/officeart/2005/8/layout/radial5"/>
    <dgm:cxn modelId="{12C50047-4FB3-4634-B355-2AC1462DF1EF}" type="presParOf" srcId="{06F93DE9-E67A-4CE1-BC6B-5C458B1137B0}" destId="{DA660ED5-C4B7-4208-928A-B8DD66837486}" srcOrd="0" destOrd="0" presId="urn:microsoft.com/office/officeart/2005/8/layout/radial5"/>
    <dgm:cxn modelId="{BAD8F798-EF3C-4B97-AB82-7E63EE778CB1}" type="presParOf" srcId="{8B82EA68-B59A-424E-9756-C221A13DB47F}" destId="{D8B200F5-4D07-49B2-A587-C2FE6CEC49F8}" srcOrd="6" destOrd="0" presId="urn:microsoft.com/office/officeart/2005/8/layout/radial5"/>
    <dgm:cxn modelId="{FFFC64D5-FFD6-4164-87DA-214A19D40B26}" type="presParOf" srcId="{8B82EA68-B59A-424E-9756-C221A13DB47F}" destId="{E7EAB10C-E176-4610-B2C6-BE8F83AD0F9B}" srcOrd="7" destOrd="0" presId="urn:microsoft.com/office/officeart/2005/8/layout/radial5"/>
    <dgm:cxn modelId="{849A3AAC-5216-48E0-853E-EC02947FE496}" type="presParOf" srcId="{E7EAB10C-E176-4610-B2C6-BE8F83AD0F9B}" destId="{47F0322C-5978-482D-A409-1280E22C6D82}" srcOrd="0" destOrd="0" presId="urn:microsoft.com/office/officeart/2005/8/layout/radial5"/>
    <dgm:cxn modelId="{EC706DBC-AD3E-442F-889A-531A12037177}" type="presParOf" srcId="{8B82EA68-B59A-424E-9756-C221A13DB47F}" destId="{FFE63D16-C443-42C8-BB30-4CA61876A647}" srcOrd="8" destOrd="0" presId="urn:microsoft.com/office/officeart/2005/8/layout/radial5"/>
    <dgm:cxn modelId="{C7AAD2A1-8184-413F-A484-09B3FD97F2C7}" type="presParOf" srcId="{8B82EA68-B59A-424E-9756-C221A13DB47F}" destId="{C481485E-E38C-4518-A609-8D1D62CF917B}" srcOrd="9" destOrd="0" presId="urn:microsoft.com/office/officeart/2005/8/layout/radial5"/>
    <dgm:cxn modelId="{DC5AE0A3-123B-4E23-8F64-13F7774702C3}" type="presParOf" srcId="{C481485E-E38C-4518-A609-8D1D62CF917B}" destId="{DB024BEC-8C88-4F07-BCA5-811E266A083B}" srcOrd="0" destOrd="0" presId="urn:microsoft.com/office/officeart/2005/8/layout/radial5"/>
    <dgm:cxn modelId="{98A91351-B742-4CEA-81EA-2D890B39B958}" type="presParOf" srcId="{8B82EA68-B59A-424E-9756-C221A13DB47F}" destId="{0A6C1809-69AA-4BA6-8257-5A11C3557B45}" srcOrd="10" destOrd="0" presId="urn:microsoft.com/office/officeart/2005/8/layout/radial5"/>
    <dgm:cxn modelId="{9EB148BA-6698-48C0-A8D9-D75C30879701}" type="presParOf" srcId="{8B82EA68-B59A-424E-9756-C221A13DB47F}" destId="{FA950D33-9BD9-4D37-A533-789F5554AFB5}" srcOrd="11" destOrd="0" presId="urn:microsoft.com/office/officeart/2005/8/layout/radial5"/>
    <dgm:cxn modelId="{FCAF8C6C-A787-4F56-AD84-5635865AA29F}" type="presParOf" srcId="{FA950D33-9BD9-4D37-A533-789F5554AFB5}" destId="{F326903B-AF5C-41D9-A950-9DE60C069BDF}" srcOrd="0" destOrd="0" presId="urn:microsoft.com/office/officeart/2005/8/layout/radial5"/>
    <dgm:cxn modelId="{59AB1557-31A7-46FF-834B-2C5FB5839340}" type="presParOf" srcId="{8B82EA68-B59A-424E-9756-C221A13DB47F}" destId="{EB1C3899-7B42-47CD-912B-DD035472498D}" srcOrd="12" destOrd="0" presId="urn:microsoft.com/office/officeart/2005/8/layout/radial5"/>
    <dgm:cxn modelId="{AAECDC99-3C03-4C06-82C1-D54EDDE402D4}" type="presParOf" srcId="{8B82EA68-B59A-424E-9756-C221A13DB47F}" destId="{2F5553CB-2478-4421-B002-5FA728364A78}" srcOrd="13" destOrd="0" presId="urn:microsoft.com/office/officeart/2005/8/layout/radial5"/>
    <dgm:cxn modelId="{689585E4-3FBB-4C3B-8335-6421D4A865F3}" type="presParOf" srcId="{2F5553CB-2478-4421-B002-5FA728364A78}" destId="{881BA4B6-6173-4BE7-ACB0-127409627ABA}" srcOrd="0" destOrd="0" presId="urn:microsoft.com/office/officeart/2005/8/layout/radial5"/>
    <dgm:cxn modelId="{1F949200-E862-4EAB-A830-376272EB258F}" type="presParOf" srcId="{8B82EA68-B59A-424E-9756-C221A13DB47F}" destId="{FED909B6-8F19-4D98-AAC2-EBEEF4830C2B}" srcOrd="14" destOrd="0" presId="urn:microsoft.com/office/officeart/2005/8/layout/radial5"/>
    <dgm:cxn modelId="{84F1DDC7-2834-4FE6-8C1D-49421E3817A3}" type="presParOf" srcId="{8B82EA68-B59A-424E-9756-C221A13DB47F}" destId="{A0B7EB92-DF16-476D-BB87-6C0D26E26F61}" srcOrd="15" destOrd="0" presId="urn:microsoft.com/office/officeart/2005/8/layout/radial5"/>
    <dgm:cxn modelId="{78B4EECD-7E66-40C1-8B18-D644BF69F235}" type="presParOf" srcId="{A0B7EB92-DF16-476D-BB87-6C0D26E26F61}" destId="{E3A5A4EE-729B-477E-AEA8-7FC61FA6B941}" srcOrd="0" destOrd="0" presId="urn:microsoft.com/office/officeart/2005/8/layout/radial5"/>
    <dgm:cxn modelId="{839E1090-DE76-4644-B4EF-B011C1CFE024}" type="presParOf" srcId="{8B82EA68-B59A-424E-9756-C221A13DB47F}" destId="{69EA0517-EDCB-4CEB-899F-D56DCF7B4404}" srcOrd="16" destOrd="0" presId="urn:microsoft.com/office/officeart/2005/8/layout/radial5"/>
    <dgm:cxn modelId="{06EC152D-94C7-40A5-85CB-10BFEA85F9F9}" type="presParOf" srcId="{8B82EA68-B59A-424E-9756-C221A13DB47F}" destId="{7A035AEB-3A20-4DC3-9A60-032AB2743B03}" srcOrd="17" destOrd="0" presId="urn:microsoft.com/office/officeart/2005/8/layout/radial5"/>
    <dgm:cxn modelId="{2CE6C749-9328-476B-969D-AC0A3589D544}" type="presParOf" srcId="{7A035AEB-3A20-4DC3-9A60-032AB2743B03}" destId="{4273F29E-B93C-44D6-A671-FCDC77ED9BA3}" srcOrd="0" destOrd="0" presId="urn:microsoft.com/office/officeart/2005/8/layout/radial5"/>
    <dgm:cxn modelId="{DB9B99E9-263F-4A8B-A06B-3523E442B0C1}" type="presParOf" srcId="{8B82EA68-B59A-424E-9756-C221A13DB47F}" destId="{83F11675-07D9-406F-853D-13FD28BBB805}" srcOrd="18" destOrd="0" presId="urn:microsoft.com/office/officeart/2005/8/layout/radial5"/>
    <dgm:cxn modelId="{525D9952-D758-454C-9D2A-7463E2A0828A}" type="presParOf" srcId="{8B82EA68-B59A-424E-9756-C221A13DB47F}" destId="{DF27FC25-052B-426A-9E06-117E992234F6}" srcOrd="19" destOrd="0" presId="urn:microsoft.com/office/officeart/2005/8/layout/radial5"/>
    <dgm:cxn modelId="{C5AEBBDF-5EBA-4010-A975-CADC0E27B097}" type="presParOf" srcId="{DF27FC25-052B-426A-9E06-117E992234F6}" destId="{53D78D63-5F88-4163-9535-46A64127BD3A}" srcOrd="0" destOrd="0" presId="urn:microsoft.com/office/officeart/2005/8/layout/radial5"/>
    <dgm:cxn modelId="{47A4A7FB-9E73-48EB-BE14-D3662753DD63}" type="presParOf" srcId="{8B82EA68-B59A-424E-9756-C221A13DB47F}" destId="{EDA34655-9131-4731-957F-5382F53A0660}" srcOrd="20" destOrd="0" presId="urn:microsoft.com/office/officeart/2005/8/layout/radial5"/>
    <dgm:cxn modelId="{DCFC9B91-8024-421A-9AAE-BFA671A63A74}" type="presParOf" srcId="{8B82EA68-B59A-424E-9756-C221A13DB47F}" destId="{553B84E4-4A31-43DB-B3BF-8E8EF2B79F2D}" srcOrd="21" destOrd="0" presId="urn:microsoft.com/office/officeart/2005/8/layout/radial5"/>
    <dgm:cxn modelId="{F3F191FB-DA72-4FC9-8BDE-EDE3201BFEF9}" type="presParOf" srcId="{553B84E4-4A31-43DB-B3BF-8E8EF2B79F2D}" destId="{C47D9E4B-AD47-4E79-B529-9B264E8F4F6B}" srcOrd="0" destOrd="0" presId="urn:microsoft.com/office/officeart/2005/8/layout/radial5"/>
    <dgm:cxn modelId="{EFB142C4-9F42-4828-9B05-39FFC373A1F1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181855" y="18390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83906"/>
        <a:ext cx="1212367" cy="848657"/>
      </dsp:txXfrm>
    </dsp:sp>
    <dsp:sp modelId="{7A4ED3DB-93E4-404C-803F-A18D568AA704}">
      <dsp:nvSpPr>
        <dsp:cNvPr id="0" name=""/>
        <dsp:cNvSpPr/>
      </dsp:nvSpPr>
      <dsp:spPr>
        <a:xfrm rot="5400000">
          <a:off x="2046533" y="-1195824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Бардымского муниципального района (размещаются на сайте администрации Бардымского района)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195824"/>
        <a:ext cx="788038" cy="3183790"/>
      </dsp:txXfrm>
    </dsp:sp>
    <dsp:sp modelId="{47CD549A-034C-4C5D-8732-083B190F40F6}">
      <dsp:nvSpPr>
        <dsp:cNvPr id="0" name=""/>
        <dsp:cNvSpPr/>
      </dsp:nvSpPr>
      <dsp:spPr>
        <a:xfrm rot="5400000">
          <a:off x="-181855" y="1195851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195851"/>
        <a:ext cx="1212367" cy="848657"/>
      </dsp:txXfrm>
    </dsp:sp>
    <dsp:sp modelId="{41B15AB1-9DB6-44FC-B49E-8FF7D75B1B9F}">
      <dsp:nvSpPr>
        <dsp:cNvPr id="0" name=""/>
        <dsp:cNvSpPr/>
      </dsp:nvSpPr>
      <dsp:spPr>
        <a:xfrm rot="5400000">
          <a:off x="2046533" y="-183879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Земского Собрания Бардымского района о  бюджете на очередной финансовый год (проходят в Земском Собрании района ежегодно в ноябре)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83879"/>
        <a:ext cx="788038" cy="3183790"/>
      </dsp:txXfrm>
    </dsp:sp>
    <dsp:sp modelId="{7BB7958F-2FB5-4677-9831-A28968175930}">
      <dsp:nvSpPr>
        <dsp:cNvPr id="0" name=""/>
        <dsp:cNvSpPr/>
      </dsp:nvSpPr>
      <dsp:spPr>
        <a:xfrm rot="5400000">
          <a:off x="-181855" y="220779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2207796"/>
        <a:ext cx="1212367" cy="848657"/>
      </dsp:txXfrm>
    </dsp:sp>
    <dsp:sp modelId="{AEBFDA2D-0B85-463D-BBB3-4CA6B9FD160B}">
      <dsp:nvSpPr>
        <dsp:cNvPr id="0" name=""/>
        <dsp:cNvSpPr/>
      </dsp:nvSpPr>
      <dsp:spPr>
        <a:xfrm rot="5400000">
          <a:off x="2046533" y="828065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Земского Собрания об исполнении бюджета (проходят в Земском Собрании района ежегодно в апреле-мае)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828065"/>
        <a:ext cx="788038" cy="3183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C89FB-0210-4904-B303-D81636C4B4B5}">
      <dsp:nvSpPr>
        <dsp:cNvPr id="0" name=""/>
        <dsp:cNvSpPr/>
      </dsp:nvSpPr>
      <dsp:spPr>
        <a:xfrm>
          <a:off x="2029" y="496529"/>
          <a:ext cx="2480377" cy="99215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9" y="496529"/>
        <a:ext cx="2480377" cy="992151"/>
      </dsp:txXfrm>
    </dsp:sp>
    <dsp:sp modelId="{367499D8-9619-4733-96E5-5DC4EC19CD6D}">
      <dsp:nvSpPr>
        <dsp:cNvPr id="0" name=""/>
        <dsp:cNvSpPr/>
      </dsp:nvSpPr>
      <dsp:spPr>
        <a:xfrm>
          <a:off x="2029" y="1488680"/>
          <a:ext cx="2480377" cy="29440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акцизы на нефтепродукты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транспортный налог;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другие налоги.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" y="1488680"/>
        <a:ext cx="2480377" cy="2944012"/>
      </dsp:txXfrm>
    </dsp:sp>
    <dsp:sp modelId="{6C501B70-5CBA-42EB-AEB5-439EB0578001}">
      <dsp:nvSpPr>
        <dsp:cNvPr id="0" name=""/>
        <dsp:cNvSpPr/>
      </dsp:nvSpPr>
      <dsp:spPr>
        <a:xfrm>
          <a:off x="2857514" y="548855"/>
          <a:ext cx="2618757" cy="992151"/>
        </a:xfrm>
        <a:prstGeom prst="rect">
          <a:avLst/>
        </a:prstGeom>
        <a:solidFill>
          <a:schemeClr val="accent2">
            <a:alpha val="82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7514" y="548855"/>
        <a:ext cx="2618757" cy="992151"/>
      </dsp:txXfrm>
    </dsp:sp>
    <dsp:sp modelId="{8214410F-CE1A-4BF8-BF44-6FBD5904C28B}">
      <dsp:nvSpPr>
        <dsp:cNvPr id="0" name=""/>
        <dsp:cNvSpPr/>
      </dsp:nvSpPr>
      <dsp:spPr>
        <a:xfrm>
          <a:off x="2829659" y="1488680"/>
          <a:ext cx="2627488" cy="294401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продажи муниципального имущества;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штрафные санкции;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9659" y="1488680"/>
        <a:ext cx="2627488" cy="2944012"/>
      </dsp:txXfrm>
    </dsp:sp>
    <dsp:sp modelId="{3FFDDF85-6276-415A-BC10-E1D26EE33BAA}">
      <dsp:nvSpPr>
        <dsp:cNvPr id="0" name=""/>
        <dsp:cNvSpPr/>
      </dsp:nvSpPr>
      <dsp:spPr>
        <a:xfrm>
          <a:off x="5804401" y="496529"/>
          <a:ext cx="2480377" cy="99215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4401" y="496529"/>
        <a:ext cx="2480377" cy="992151"/>
      </dsp:txXfrm>
    </dsp:sp>
    <dsp:sp modelId="{C30080FD-DE08-4386-8555-DA597D001CB3}">
      <dsp:nvSpPr>
        <dsp:cNvPr id="0" name=""/>
        <dsp:cNvSpPr/>
      </dsp:nvSpPr>
      <dsp:spPr>
        <a:xfrm>
          <a:off x="5804401" y="1488680"/>
          <a:ext cx="2480377" cy="294401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</a:t>
          </a:r>
          <a:r>
            <a:rPr lang="ru-RU" sz="1600" b="1" kern="1200" dirty="0" smtClean="0"/>
            <a:t>).</a:t>
          </a:r>
          <a:endParaRPr lang="ru-RU" sz="1600" b="1" kern="1200" dirty="0"/>
        </a:p>
      </dsp:txBody>
      <dsp:txXfrm>
        <a:off x="5804401" y="1488680"/>
        <a:ext cx="2480377" cy="2944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180565" y="1646402"/>
        <a:ext cx="2344224" cy="2231280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60366">
        <a:off x="4198599" y="1087768"/>
        <a:ext cx="358868" cy="460885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918046" y="20744"/>
        <a:ext cx="948881" cy="94888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153216">
        <a:off x="4958632" y="1303888"/>
        <a:ext cx="355600" cy="460885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03212" y="368740"/>
        <a:ext cx="948881" cy="94888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049049">
        <a:off x="5504399" y="1893397"/>
        <a:ext cx="331156" cy="460885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12095" y="1302242"/>
        <a:ext cx="948881" cy="94888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67729">
        <a:off x="5642631" y="2686516"/>
        <a:ext cx="305538" cy="460885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87883" y="2524869"/>
        <a:ext cx="948881" cy="94888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324061">
        <a:off x="5311452" y="3417885"/>
        <a:ext cx="292263" cy="460885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74762" y="3648446"/>
        <a:ext cx="948881" cy="94888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4322663">
        <a:off x="4636093" y="3845626"/>
        <a:ext cx="284825" cy="460885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35646" y="4316245"/>
        <a:ext cx="948881" cy="94888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353869">
        <a:off x="3840988" y="3848728"/>
        <a:ext cx="273100" cy="460885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300447" y="4316245"/>
        <a:ext cx="948881" cy="94888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8394893">
        <a:off x="3162141" y="3424033"/>
        <a:ext cx="260358" cy="460885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61331" y="3648446"/>
        <a:ext cx="948881" cy="94888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418636">
        <a:off x="2816949" y="2687985"/>
        <a:ext cx="263618" cy="460885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48210" y="2524869"/>
        <a:ext cx="948881" cy="94888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405480">
        <a:off x="2930059" y="1888341"/>
        <a:ext cx="293721" cy="460885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23997" y="1302242"/>
        <a:ext cx="948881" cy="94888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4350038">
        <a:off x="3449829" y="1298974"/>
        <a:ext cx="334205" cy="460885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732881" y="368740"/>
        <a:ext cx="948881" cy="94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0.30819</cdr:x>
      <cdr:y>0.34643</cdr:y>
    </cdr:from>
    <cdr:to>
      <cdr:x>0.71948</cdr:x>
      <cdr:y>0.47319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362084" y="1847847"/>
          <a:ext cx="1817725" cy="67613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lumMod val="95000"/>
          </a:sysClr>
        </a:solidFill>
        <a:ln xmlns:a="http://schemas.openxmlformats.org/drawingml/2006/main" w="25400" cap="rnd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288 497 </a:t>
          </a:r>
          <a:r>
            <a:rPr lang="ru-RU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endParaRPr lang="ru-RU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0.43103</cdr:x>
      <cdr:y>0.20667</cdr:y>
    </cdr:from>
    <cdr:to>
      <cdr:x>0.53722</cdr:x>
      <cdr:y>0.27333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09997" y="1181101"/>
          <a:ext cx="938635" cy="3809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91,6%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0.61207</cdr:x>
      <cdr:y>0.86667</cdr:y>
    </cdr:from>
    <cdr:to>
      <cdr:x>0.72414</cdr:x>
      <cdr:y>0.93333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5410200" y="4953001"/>
          <a:ext cx="9906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0.43103</cdr:x>
      <cdr:y>0.20667</cdr:y>
    </cdr:from>
    <cdr:to>
      <cdr:x>0.53722</cdr:x>
      <cdr:y>0.27333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09997" y="1181101"/>
          <a:ext cx="938635" cy="3809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0.61207</cdr:x>
      <cdr:y>0.86667</cdr:y>
    </cdr:from>
    <cdr:to>
      <cdr:x>0.72414</cdr:x>
      <cdr:y>0.93333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5410200" y="4953001"/>
          <a:ext cx="9906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1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8314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448314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DFA1A9-1665-4826-B1BD-6CECD4935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3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1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725757"/>
            <a:ext cx="5487041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8314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48314"/>
            <a:ext cx="2972547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5" tIns="46278" rIns="92555" bIns="462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98EBB1-678B-4134-BE85-1209C725D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42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8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8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789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8EBB1-678B-4134-BE85-1209C725D2B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defTabSz="92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392113"/>
            <a:ext cx="4973637" cy="3730625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14" y="4286522"/>
            <a:ext cx="5487041" cy="5191542"/>
          </a:xfrm>
          <a:ln/>
        </p:spPr>
        <p:txBody>
          <a:bodyPr/>
          <a:lstStyle/>
          <a:p>
            <a:pPr indent="462881" algn="just">
              <a:lnSpc>
                <a:spcPts val="1822"/>
              </a:lnSpc>
            </a:pP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07A0-77AC-4D8B-B50E-AFA87B35130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763"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763"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59448-1D10-4482-9391-32C8F3E68E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76B9A-AFDA-4A46-B7B2-5A18AB1965A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69C-84D5-4A58-8CEF-84ED384A26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BF4D8-CFE6-422C-B07E-06CD9E9A7B3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5E1BF-4FF1-4E80-819D-D399AA7D9A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77290-F32C-4B91-8595-410317C2DC6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078A-7E6E-43A0-BCA1-0B63874649A2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8CA9-0544-4293-9FE4-6749D775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3AFE4-E2CC-4BCE-AF3E-6DC18CA88BB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0E533-86BB-496B-95BF-3DF45E3E9B2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C15B-2F54-4582-97BB-5FE2F8AC49E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117EA-9423-4926-83C9-50BA9A13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4D8C8-2F7B-474B-A526-3216F98969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112DE-9FD7-4DBA-81A6-09B0B547F85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90CA9-A36B-491C-B954-26B8EA8B5F7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1DAD-117B-47E9-BD03-D2B80981E38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DFE25-63FF-4857-B161-FBA5EE1432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71F2-527D-41B1-A49E-A9143BE656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3E968-7F97-4ED2-A5A3-5278930C5C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97EFA-BE64-4CBC-A721-B0A9529817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F9BBF-3045-4565-90A6-B6F0960E0F0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8F5AE-7A53-4853-910B-E44B0FF3AE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14FA1-A959-4EEA-892A-943E41FBAF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E2300-1652-491B-B16F-9688F032279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E0229-CD22-4C90-BBDB-871AF94DF0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BA92A12-A3AA-4C63-8153-F1BA3D35BD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CD8C51-515B-4C1C-9D3F-B5B63B6B8F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1B21E2-9141-4B2D-AB61-F0DBAB27BE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CD8C51-515B-4C1C-9D3F-B5B63B6B8F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3/23/2018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1B21E2-9141-4B2D-AB61-F0DBAB27BE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gif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18" Type="http://schemas.openxmlformats.org/officeDocument/2006/relationships/image" Target="../media/image38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jpeg"/><Relationship Id="rId2" Type="http://schemas.openxmlformats.org/officeDocument/2006/relationships/diagramData" Target="../diagrams/data3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4.jpeg"/><Relationship Id="rId10" Type="http://schemas.microsoft.com/office/2007/relationships/diagramDrawing" Target="../diagrams/drawing1.xml"/><Relationship Id="rId4" Type="http://schemas.openxmlformats.org/officeDocument/2006/relationships/image" Target="../media/image43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gif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C:\Users\Элиза\Desktop\през\об\z_9ecce3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4"/>
            <a:ext cx="2000264" cy="1493530"/>
          </a:xfrm>
          <a:prstGeom prst="rect">
            <a:avLst/>
          </a:prstGeom>
          <a:noFill/>
        </p:spPr>
      </p:pic>
      <p:pic>
        <p:nvPicPr>
          <p:cNvPr id="4" name="Picture 3" descr="C:\Users\Элиза\Desktop\през\mechet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3464703" cy="2309802"/>
          </a:xfrm>
          <a:prstGeom prst="rect">
            <a:avLst/>
          </a:prstGeom>
          <a:noFill/>
        </p:spPr>
      </p:pic>
      <p:pic>
        <p:nvPicPr>
          <p:cNvPr id="1051" name="Picture 27" descr="C:\Users\Элиза\Desktop\през\об\z_0722c6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928934"/>
            <a:ext cx="2096352" cy="1565276"/>
          </a:xfrm>
          <a:prstGeom prst="rect">
            <a:avLst/>
          </a:prstGeom>
          <a:noFill/>
        </p:spPr>
      </p:pic>
      <p:pic>
        <p:nvPicPr>
          <p:cNvPr id="3" name="Picture 2" descr="C:\Users\Элиза\Desktop\през\gymnas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71876"/>
            <a:ext cx="3421560" cy="2282822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50838" y="5805488"/>
            <a:ext cx="85074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Бюджет Бардымского муниципального района </a:t>
            </a:r>
            <a:r>
              <a:rPr lang="ru-RU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2018 </a:t>
            </a:r>
            <a:r>
              <a:rPr lang="ru-RU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год </a:t>
            </a:r>
            <a:endParaRPr lang="ru-RU" sz="2000" b="1" dirty="0" smtClean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на плановый период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годов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88913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88913"/>
            <a:ext cx="27368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188913"/>
            <a:ext cx="3600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Элиза\Desktop\през\об\OXc-ZDJvYoQ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7" name="Picture 3" descr="C:\Users\Элиза\Desktop\през\об\TPV9n_BsvXY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8" name="Picture 4" descr="C:\Users\Элиза\Desktop\през\об\tS6gYl61K5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9" name="Picture 5" descr="C:\Users\Элиза\Desktop\през\об\UmSSNkTSG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7727" y="2347906"/>
            <a:ext cx="1905000" cy="1257300"/>
          </a:xfrm>
          <a:prstGeom prst="rect">
            <a:avLst/>
          </a:prstGeom>
          <a:noFill/>
        </p:spPr>
      </p:pic>
      <p:pic>
        <p:nvPicPr>
          <p:cNvPr id="1030" name="Picture 6" descr="C:\Users\Элиза\Desktop\през\об\WXT3xSJS_u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7727" y="2341556"/>
            <a:ext cx="1905000" cy="1270000"/>
          </a:xfrm>
          <a:prstGeom prst="rect">
            <a:avLst/>
          </a:prstGeom>
          <a:noFill/>
        </p:spPr>
      </p:pic>
      <p:pic>
        <p:nvPicPr>
          <p:cNvPr id="1031" name="Picture 7" descr="C:\Users\Элиза\Desktop\през\об\x_47dda15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2" name="Picture 8" descr="C:\Users\Элиза\Desktop\през\об\x_56d6f78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3" name="Picture 9" descr="C:\Users\Элиза\Desktop\през\об\x_76c68a9d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4" name="Picture 10" descr="C:\Users\Элиза\Desktop\през\об\x_162d676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5" name="Picture 11" descr="C:\Users\Элиза\Desktop\през\об\x_211f74e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6" name="Picture 12" descr="C:\Users\Элиза\Desktop\през\об\x_2042ae59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7" name="Picture 13" descr="C:\Users\Элиза\Desktop\през\об\x_6720f9e8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47727" y="2259006"/>
            <a:ext cx="1905000" cy="1435100"/>
          </a:xfrm>
          <a:prstGeom prst="rect">
            <a:avLst/>
          </a:prstGeom>
          <a:noFill/>
        </p:spPr>
      </p:pic>
      <p:pic>
        <p:nvPicPr>
          <p:cNvPr id="1038" name="Picture 14" descr="C:\Users\Элиза\Desktop\през\об\x_7025d794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9" name="Picture 15" descr="C:\Users\Элиза\Desktop\през\об\x_7131d62e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0" name="Picture 16" descr="C:\Users\Элиза\Desktop\през\об\x_8380a895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47727" y="2214556"/>
            <a:ext cx="1905000" cy="1524000"/>
          </a:xfrm>
          <a:prstGeom prst="rect">
            <a:avLst/>
          </a:prstGeom>
          <a:noFill/>
        </p:spPr>
      </p:pic>
      <p:pic>
        <p:nvPicPr>
          <p:cNvPr id="1041" name="Picture 17" descr="C:\Users\Элиза\Desktop\през\об\x_23880b57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2" name="Picture 18" descr="C:\Users\Элиза\Desktop\през\об\x_854649c1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7727" y="2297106"/>
            <a:ext cx="1905000" cy="1358900"/>
          </a:xfrm>
          <a:prstGeom prst="rect">
            <a:avLst/>
          </a:prstGeom>
          <a:noFill/>
        </p:spPr>
      </p:pic>
      <p:pic>
        <p:nvPicPr>
          <p:cNvPr id="1043" name="Picture 19" descr="C:\Users\Элиза\Desktop\през\об\x_60890786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4" name="Picture 20" descr="C:\Users\Элиза\Desktop\през\об\x_cbd46588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5" name="Picture 21" descr="C:\Users\Элиза\Desktop\през\об\x_ce0a9e41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6" name="Picture 22" descr="C:\Users\Элиза\Desktop\през\об\xmUEG28A_ic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7" name="Picture 23" descr="C:\Users\Элиза\Desktop\през\об\z_1caa79b81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9" name="Picture 25" descr="C:\Users\Элиза\Desktop\през\об\z_9e3190eb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14480" y="1357298"/>
            <a:ext cx="2104870" cy="1571636"/>
          </a:xfrm>
          <a:prstGeom prst="rect">
            <a:avLst/>
          </a:prstGeom>
          <a:noFill/>
        </p:spPr>
      </p:pic>
      <p:pic>
        <p:nvPicPr>
          <p:cNvPr id="1053" name="Picture 29" descr="C:\Users\Элиза\Desktop\през\об\z_e1ddb6d4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86643" y="1643050"/>
            <a:ext cx="1607355" cy="2143140"/>
          </a:xfrm>
          <a:prstGeom prst="rect">
            <a:avLst/>
          </a:prstGeom>
          <a:noFill/>
        </p:spPr>
      </p:pic>
      <p:pic>
        <p:nvPicPr>
          <p:cNvPr id="1055" name="Picture 31" descr="C:\Users\Элиза\Desktop\през\об\DTRqQVPE4_w1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57422" y="285728"/>
            <a:ext cx="1500198" cy="1000132"/>
          </a:xfrm>
          <a:prstGeom prst="rect">
            <a:avLst/>
          </a:prstGeom>
          <a:noFill/>
        </p:spPr>
      </p:pic>
      <p:pic>
        <p:nvPicPr>
          <p:cNvPr id="1056" name="Picture 32" descr="C:\Users\Элиза\Desktop\през\об\x_7131d62e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57" name="Picture 33" descr="C:\Users\Элиза\Desktop\през\об\x_8380a895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19500" y="2667000"/>
            <a:ext cx="1905000" cy="1524000"/>
          </a:xfrm>
          <a:prstGeom prst="rect">
            <a:avLst/>
          </a:prstGeom>
          <a:noFill/>
        </p:spPr>
      </p:pic>
      <p:pic>
        <p:nvPicPr>
          <p:cNvPr id="1058" name="Picture 34" descr="C:\Users\Элиза\Desktop\през\об\x_23880b57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59" name="Picture 35" descr="C:\Users\Элиза\Desktop\през\об\x_854649c1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19500" y="2749550"/>
            <a:ext cx="1905000" cy="1358900"/>
          </a:xfrm>
          <a:prstGeom prst="rect">
            <a:avLst/>
          </a:prstGeom>
          <a:noFill/>
        </p:spPr>
      </p:pic>
      <p:pic>
        <p:nvPicPr>
          <p:cNvPr id="1060" name="Picture 36" descr="C:\Users\Элиза\Desktop\през\об\x_60890786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1" name="Picture 37" descr="C:\Users\Элиза\Desktop\през\об\x_cbd46588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2" name="Picture 38" descr="C:\Users\Элиза\Desktop\през\об\x_ce0a9e41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3" name="Picture 39" descr="C:\Users\Элиза\Desktop\през\об\xmUEG28A_ic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4" name="Picture 40" descr="C:\Users\Элиза\Desktop\през\об\z_1caa79b81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5" name="Picture 41" descr="C:\Users\Элиза\Desktop\през\об\z_2bcd55bd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6" name="Picture 42" descr="C:\Users\Элиза\Desktop\през\об\z_9e3190eb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7" name="Picture 43" descr="C:\Users\Элиза\Desktop\през\об\z_9ecce3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8" name="Picture 44" descr="C:\Users\Элиза\Desktop\през\об\z_0722c6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9" name="Picture 45" descr="C:\Users\Элиза\Desktop\през\об\z_d565c85c1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0" name="Picture 46" descr="C:\Users\Элиза\Desktop\през\об\z_e1ddb6d4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86116" y="2428868"/>
            <a:ext cx="1428750" cy="1905000"/>
          </a:xfrm>
          <a:prstGeom prst="rect">
            <a:avLst/>
          </a:prstGeom>
          <a:noFill/>
        </p:spPr>
      </p:pic>
      <p:pic>
        <p:nvPicPr>
          <p:cNvPr id="1071" name="Picture 47" descr="C:\Users\Элиза\Desktop\през\об\z_e68b73bf1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2" name="Picture 48" descr="C:\Users\Элиза\Desktop\през\об\DTRqQVPE4_w1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57625" y="2952750"/>
            <a:ext cx="1428750" cy="952500"/>
          </a:xfrm>
          <a:prstGeom prst="rect">
            <a:avLst/>
          </a:prstGeom>
          <a:noFill/>
        </p:spPr>
      </p:pic>
      <p:pic>
        <p:nvPicPr>
          <p:cNvPr id="1073" name="Picture 49" descr="C:\Users\Элиза\Desktop\през\об\OXc-ZDJvYoQ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4" name="Picture 50" descr="C:\Users\Элиза\Desktop\през\об\TPV9n_BsvXY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5" name="Picture 51" descr="C:\Users\Элиза\Desktop\през\об\tS6gYl61K5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6" name="Picture 52" descr="C:\Users\Элиза\Desktop\през\об\UmSSNkTSG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19500" y="2800350"/>
            <a:ext cx="1905000" cy="1257300"/>
          </a:xfrm>
          <a:prstGeom prst="rect">
            <a:avLst/>
          </a:prstGeom>
          <a:noFill/>
        </p:spPr>
      </p:pic>
      <p:pic>
        <p:nvPicPr>
          <p:cNvPr id="1077" name="Picture 53" descr="C:\Users\Элиза\Desktop\през\об\WXT3xSJS_u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500" y="2794000"/>
            <a:ext cx="1905000" cy="1270000"/>
          </a:xfrm>
          <a:prstGeom prst="rect">
            <a:avLst/>
          </a:prstGeom>
          <a:noFill/>
        </p:spPr>
      </p:pic>
      <p:pic>
        <p:nvPicPr>
          <p:cNvPr id="1078" name="Picture 54" descr="C:\Users\Элиза\Desktop\през\об\x_47dda15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9" name="Picture 55" descr="C:\Users\Элиза\Desktop\през\об\x_56d6f78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80" name="Picture 56" descr="C:\Users\Элиза\Desktop\през\об\x_76c68a9d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81" name="Picture 57" descr="C:\Users\Элиза\Desktop\през\об\x_162d676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43570" y="1714488"/>
            <a:ext cx="2104870" cy="1571636"/>
          </a:xfrm>
          <a:prstGeom prst="rect">
            <a:avLst/>
          </a:prstGeom>
          <a:noFill/>
        </p:spPr>
      </p:pic>
      <p:pic>
        <p:nvPicPr>
          <p:cNvPr id="1082" name="Picture 58" descr="C:\Users\Элиза\Desktop\през\об\x_211f74e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2571744"/>
            <a:ext cx="2143140" cy="1422400"/>
          </a:xfrm>
          <a:prstGeom prst="rect">
            <a:avLst/>
          </a:prstGeom>
          <a:noFill/>
        </p:spPr>
      </p:pic>
      <p:pic>
        <p:nvPicPr>
          <p:cNvPr id="1083" name="Picture 59" descr="C:\Users\Элиза\Desktop\през\об\x_2042ae59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0892" y="1571612"/>
            <a:ext cx="1905000" cy="1422400"/>
          </a:xfrm>
          <a:prstGeom prst="rect">
            <a:avLst/>
          </a:prstGeom>
          <a:noFill/>
        </p:spPr>
      </p:pic>
      <p:pic>
        <p:nvPicPr>
          <p:cNvPr id="1084" name="Picture 60" descr="C:\Users\Элиза\Desktop\през\об\x_6720f9e8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34" y="1071546"/>
            <a:ext cx="1905000" cy="1435100"/>
          </a:xfrm>
          <a:prstGeom prst="rect">
            <a:avLst/>
          </a:prstGeom>
          <a:noFill/>
        </p:spPr>
      </p:pic>
      <p:pic>
        <p:nvPicPr>
          <p:cNvPr id="1085" name="Picture 61" descr="C:\Users\Элиза\Desktop\през\об\x_7025d7941.jpg"/>
          <p:cNvPicPr>
            <a:picLocks noChangeAspect="1" noChangeArrowheads="1"/>
          </p:cNvPicPr>
          <p:nvPr/>
        </p:nvPicPr>
        <p:blipFill>
          <a:blip r:embed="rId21" cstate="print"/>
          <a:srcRect t="26786"/>
          <a:stretch>
            <a:fillRect/>
          </a:stretch>
        </p:blipFill>
        <p:spPr bwMode="auto">
          <a:xfrm>
            <a:off x="3714744" y="1142984"/>
            <a:ext cx="2500330" cy="1366847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28794" y="2357430"/>
            <a:ext cx="5616575" cy="1584325"/>
          </a:xfrm>
          <a:solidFill>
            <a:srgbClr val="CCFFFF"/>
          </a:solidFill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729711" y="142852"/>
            <a:ext cx="1200007" cy="12068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428610"/>
          <a:ext cx="8786874" cy="5857912"/>
        </p:xfrm>
        <a:graphic>
          <a:graphicData uri="http://schemas.openxmlformats.org/drawingml/2006/table">
            <a:tbl>
              <a:tblPr/>
              <a:tblGrid>
                <a:gridCol w="5785288"/>
                <a:gridCol w="1001323"/>
                <a:gridCol w="1000132"/>
                <a:gridCol w="1000131"/>
              </a:tblGrid>
              <a:tr h="43868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бюджета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Бардымского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района на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2018-2020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годы, тыс.руб.</a:t>
                      </a:r>
                    </a:p>
                  </a:txBody>
                  <a:tcPr marL="5207" marR="5207" marT="5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19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76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7312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в том числе: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68 104,0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69 559,0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71 292,0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43 751,0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45 501,0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47 321,0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94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4 378,0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4 259,0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4 259,0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6 971,0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6 274,0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5 647,0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Транспортный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11 213,0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11 662,0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12 128,0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осударственная пошлина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1 791,0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1 863,0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1 937,0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в том числе: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41 079,0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4 268,0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4 372,0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38 575,0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окружающую среду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ущерба, компенсация затрат, прочие доходы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1 979,0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058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2 140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 в том числе: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572 946,8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562 479,5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567 186,8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162 788,0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165 928,1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Субсидии, субвенции, иные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399 691,5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258,7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33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682 129,8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636 306,5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642 850,8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1000100" cy="10057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5469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Структура доходов бюджета</a:t>
            </a:r>
            <a:endParaRPr lang="ru-RU" sz="4000" dirty="0">
              <a:solidFill>
                <a:srgbClr val="7030A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28596" y="1214422"/>
          <a:ext cx="4038600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285860"/>
          <a:ext cx="4038600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390" y="0"/>
            <a:ext cx="127861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  <a:solidFill>
            <a:srgbClr val="D6ECEE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Структура налоговых и неналоговых доходов в 2018 году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0" y="493111"/>
            <a:ext cx="9144000" cy="9012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подходы к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0" y="1394358"/>
            <a:ext cx="9144000" cy="5463645"/>
          </a:xfrm>
          <a:solidFill>
            <a:srgbClr val="A7EDF1"/>
          </a:solidFill>
        </p:spPr>
        <p:txBody>
          <a:bodyPr>
            <a:noAutofit/>
          </a:bodyPr>
          <a:lstStyle/>
          <a:p>
            <a:pPr algn="just" eaLnBrk="1" hangingPunct="1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приоритет - действующие расходные обязательства;</a:t>
            </a:r>
          </a:p>
          <a:p>
            <a:pPr algn="just"/>
            <a:r>
              <a:rPr lang="ru-RU" sz="1700" dirty="0" smtClean="0">
                <a:latin typeface="Times New Roman" pitchFamily="18" charset="0"/>
              </a:rPr>
              <a:t>исполнение «майских указов» Президента РФ о повышении заработной платы работникам бюджетной сферы;</a:t>
            </a:r>
            <a:endParaRPr lang="ru-RU" sz="1700" dirty="0">
              <a:latin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</a:rPr>
              <a:t>фонд оплаты труда остальных категорий работников повышается с 01.01.2018 на 4%;</a:t>
            </a:r>
            <a:endParaRPr lang="ru-RU" sz="1700" dirty="0">
              <a:latin typeface="Times New Roman" pitchFamily="18" charset="0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расходы на тепловую энергию, электрическую энергию, прочие коммунальные услуги  в соответствии с утвержденными лимитами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оптимизация прочих материальных затрат и п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овышение эффективности использования бюджетных средств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расходы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на реализацию инвестиционных и приоритетных региональных проектов </a:t>
            </a:r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составляют 7% от собственных доходов районного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бюджета;</a:t>
            </a:r>
            <a:endParaRPr lang="ru-RU" sz="1700" dirty="0">
              <a:latin typeface="Times New Roman" pitchFamily="18" charset="0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Приоритетами в сфере инвестиций являются: газификация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</a:rPr>
              <a:t>с.Тюндюк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</a:rPr>
              <a:t>газификация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 с.Константиновка, открытие ФАП в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</a:rPr>
              <a:t>с.Танып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, строительство сельского дома культуры в с.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I-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</a:rPr>
              <a:t>Краснояр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, ремонт дорог, ремонт здания БСШ №2, газификация с.Березники, газификация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</a:rPr>
              <a:t>с.Елпачиха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</a:p>
          <a:p>
            <a:pPr>
              <a:buNone/>
            </a:pPr>
            <a:endParaRPr lang="en-US" sz="17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C9B43-15F7-405E-8096-8A9BC1A1EA3C}" type="slidenum">
              <a:rPr lang="ru-RU" smtClean="0">
                <a:solidFill>
                  <a:srgbClr val="898989"/>
                </a:solidFill>
              </a:rPr>
              <a:pPr/>
              <a:t>13</a:t>
            </a:fld>
            <a:endParaRPr lang="ru-RU" dirty="0" smtClean="0">
              <a:solidFill>
                <a:srgbClr val="898989"/>
              </a:solidFill>
            </a:endParaRPr>
          </a:p>
        </p:txBody>
      </p:sp>
      <p:pic>
        <p:nvPicPr>
          <p:cNvPr id="5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0"/>
            <a:ext cx="928662" cy="933928"/>
          </a:xfrm>
          <a:prstGeom prst="rect">
            <a:avLst/>
          </a:prstGeom>
          <a:noFill/>
        </p:spPr>
      </p:pic>
      <p:pic>
        <p:nvPicPr>
          <p:cNvPr id="6" name="Picture 2" descr="C:\Users\Элиза\Desktop\през\об\x_7131d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222239"/>
            <a:ext cx="2190752" cy="163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112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/>
          </p:cNvSpPr>
          <p:nvPr>
            <p:ph type="title"/>
          </p:nvPr>
        </p:nvSpPr>
        <p:spPr bwMode="auto">
          <a:xfrm>
            <a:off x="214282" y="1000108"/>
            <a:ext cx="8929718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В целях повышения эффективности и результативности бюджетных расходов бюджет района формируется через реализацию муниципальных программ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71472" y="1785926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Зачем формировать и исполнять бюджет по программам?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357158" y="2428868"/>
            <a:ext cx="8429684" cy="40934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    </a:t>
            </a:r>
            <a:r>
              <a:rPr lang="ru-RU" sz="2000" b="1" i="1" dirty="0">
                <a:solidFill>
                  <a:schemeClr val="folHlink"/>
                </a:solidFill>
              </a:rPr>
              <a:t>Преимуществом программного бюджета является распределение расходов не по ведомственному принципу, а по программам.         </a:t>
            </a:r>
          </a:p>
          <a:p>
            <a:endParaRPr lang="ru-RU" sz="2000" b="1" i="1" dirty="0">
              <a:solidFill>
                <a:schemeClr val="folHlink"/>
              </a:solidFill>
            </a:endParaRPr>
          </a:p>
          <a:p>
            <a:r>
              <a:rPr lang="ru-RU" sz="2000" b="1" i="1" dirty="0">
                <a:solidFill>
                  <a:schemeClr val="folHlink"/>
                </a:solidFill>
              </a:rPr>
              <a:t>   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endParaRPr lang="ru-RU" sz="2000" b="1" i="1" dirty="0">
              <a:solidFill>
                <a:schemeClr val="folHlink"/>
              </a:solidFill>
            </a:endParaRPr>
          </a:p>
          <a:p>
            <a:r>
              <a:rPr lang="ru-RU" sz="2000" b="1" i="1" dirty="0">
                <a:solidFill>
                  <a:schemeClr val="folHlink"/>
                </a:solidFill>
              </a:rPr>
              <a:t>    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pic>
        <p:nvPicPr>
          <p:cNvPr id="6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6958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  <a:solidFill>
            <a:srgbClr val="D9D9F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«Программный бюджет»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 района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5738887"/>
              </p:ext>
            </p:extLst>
          </p:nvPr>
        </p:nvGraphicFramePr>
        <p:xfrm>
          <a:off x="228600" y="876301"/>
          <a:ext cx="883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657600" y="2895601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682 129,8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600" y="5829302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8,4%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012209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1926609"/>
            <a:ext cx="304800" cy="359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43600" y="56388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часть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928670"/>
            <a:ext cx="928662" cy="93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30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  <a:solidFill>
            <a:srgbClr val="D9D9F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«Программный бюджет»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 района без учета субвенций и субсидий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5738887"/>
              </p:ext>
            </p:extLst>
          </p:nvPr>
        </p:nvGraphicFramePr>
        <p:xfrm>
          <a:off x="228600" y="1285859"/>
          <a:ext cx="8915400" cy="530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714744" y="3143248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291 732,5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4357694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012209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1926609"/>
            <a:ext cx="304800" cy="359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43600" y="56388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часть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8472" y="571480"/>
            <a:ext cx="106552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30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8496" y="0"/>
            <a:ext cx="1065504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0"/>
            <a:ext cx="1071538" cy="1077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6023008"/>
            <a:ext cx="2088231" cy="43032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2852936"/>
            <a:ext cx="1908720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484784"/>
            <a:ext cx="2160240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772816"/>
            <a:ext cx="514444" cy="6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97376" y="64733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8" name="Рисунок 27" descr="09 раздел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6176" y="2636912"/>
            <a:ext cx="780290" cy="780290"/>
          </a:xfrm>
          <a:prstGeom prst="rect">
            <a:avLst/>
          </a:prstGeom>
        </p:spPr>
      </p:pic>
      <p:pic>
        <p:nvPicPr>
          <p:cNvPr id="29" name="Рисунок 28" descr="07 раздел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55776" y="5085184"/>
            <a:ext cx="720080" cy="648072"/>
          </a:xfrm>
          <a:prstGeom prst="rect">
            <a:avLst/>
          </a:prstGeom>
        </p:spPr>
      </p:pic>
      <p:pic>
        <p:nvPicPr>
          <p:cNvPr id="30" name="Рисунок 29" descr="культ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35896" y="5805264"/>
            <a:ext cx="648072" cy="576064"/>
          </a:xfrm>
          <a:prstGeom prst="rect">
            <a:avLst/>
          </a:prstGeom>
        </p:spPr>
      </p:pic>
      <p:pic>
        <p:nvPicPr>
          <p:cNvPr id="31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14064" y="357166"/>
            <a:ext cx="829936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054439"/>
      </p:ext>
    </p:extLst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pic>
        <p:nvPicPr>
          <p:cNvPr id="8499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  <a:ln/>
        </p:spPr>
      </p:pic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268413"/>
            <a:ext cx="8507412" cy="50403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Бардымского муниципального района – бюджета района на предстоящие три года: 2018 год и 2019-2020 годы.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района затрагивает интересы каждого жителя Бардымского муниципального района.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района.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/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Пермском крае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и 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Бардымском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районе.</a:t>
            </a:r>
          </a:p>
        </p:txBody>
      </p:sp>
      <p:pic>
        <p:nvPicPr>
          <p:cNvPr id="205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785794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РАСХОДЫ БАРДЫМСКОГО РАЙОНА ПО ГОДАМ (тыс.руб.)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4081832"/>
              </p:ext>
            </p:extLst>
          </p:nvPr>
        </p:nvGraphicFramePr>
        <p:xfrm>
          <a:off x="0" y="857232"/>
          <a:ext cx="9144000" cy="625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0"/>
                <a:gridCol w="3209010"/>
                <a:gridCol w="1728192"/>
                <a:gridCol w="1800200"/>
                <a:gridCol w="1763688"/>
              </a:tblGrid>
              <a:tr h="39732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Общегосударственные вопросы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50 907,0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39 921,7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32 064,0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Национальная безопасность и правоохранительная деятельность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1 921,7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1 791,6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1 791,6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Национальная экономика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36 513,6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33 987,0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33 392,7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05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Жилищно-коммунальное</a:t>
                      </a:r>
                      <a:r>
                        <a:rPr lang="ru-RU" sz="1600" b="0" baseline="0" dirty="0" smtClean="0"/>
                        <a:t> хозяйство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30 210,3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26 429,0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32 644,7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Образование, </a:t>
                      </a:r>
                      <a:endParaRPr lang="ru-RU" sz="1600" b="0" baseline="0" dirty="0" smtClean="0"/>
                    </a:p>
                    <a:p>
                      <a:r>
                        <a:rPr lang="ru-RU" sz="1600" b="0" baseline="0" dirty="0" smtClean="0"/>
                        <a:t>в т.ч.расходы по ДЮСШ и СЮТ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433</a:t>
                      </a:r>
                      <a:r>
                        <a:rPr lang="ru-RU" b="1" baseline="0" dirty="0" smtClean="0"/>
                        <a:t> 002,7</a:t>
                      </a:r>
                    </a:p>
                    <a:p>
                      <a:pPr algn="r"/>
                      <a:r>
                        <a:rPr lang="ru-RU" b="1" baseline="0" dirty="0" smtClean="0"/>
                        <a:t>23 203,1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442 </a:t>
                      </a:r>
                      <a:r>
                        <a:rPr lang="ru-RU" b="1" dirty="0" smtClean="0"/>
                        <a:t>104,2</a:t>
                      </a:r>
                    </a:p>
                    <a:p>
                      <a:pPr algn="r"/>
                      <a:r>
                        <a:rPr lang="ru-RU" b="1" dirty="0" smtClean="0"/>
                        <a:t>23 203,1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445 </a:t>
                      </a:r>
                      <a:r>
                        <a:rPr lang="ru-RU" b="1" dirty="0" smtClean="0"/>
                        <a:t>450,3</a:t>
                      </a:r>
                    </a:p>
                    <a:p>
                      <a:pPr algn="r"/>
                      <a:r>
                        <a:rPr lang="ru-RU" b="1" dirty="0" smtClean="0"/>
                        <a:t>23 203,1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Культура, кинематография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20 605,7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17 053,8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17 054,7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Социальная политика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52 970,8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31 940,8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31 189,4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Физическая культура и спорт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588,0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588,0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588,0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Средства массовой информации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8 326,0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8 111,4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8 111,4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Межбюджетные трансферты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47 084,0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28 279,0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28 364,0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Условно утвержденные расходы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6 100,0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12 200,0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ВСЕГО: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682 129,8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636 306,5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642 850,8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092" y="0"/>
            <a:ext cx="829908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0" y="642918"/>
            <a:ext cx="9144000" cy="83671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2018 ГОД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412776"/>
          <a:ext cx="871296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9520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финансов Администрации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Бардымского муниципального района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АДРЕС:  618150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Пермский край, с. Барда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ул. Советская, д. 14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тел. 8 (34292) 2-01-12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факс 8(34292) 2-17-46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barfin@yandex.ru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190" y="142852"/>
            <a:ext cx="1065528" cy="1071570"/>
          </a:xfrm>
          <a:prstGeom prst="rect">
            <a:avLst/>
          </a:prstGeom>
          <a:noFill/>
        </p:spPr>
      </p:pic>
      <p:pic>
        <p:nvPicPr>
          <p:cNvPr id="6146" name="Picture 2" descr="C:\Users\Элиза\Desktop\през\об\z_0722c6d21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4643438" y="3143248"/>
            <a:ext cx="39395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иза\Desktop\ДОКУМЕНТЫ\от Машарова\Для Братья Гримм\logotip_ornament_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291"/>
            <a:ext cx="5000628" cy="5031973"/>
          </a:xfrm>
          <a:prstGeom prst="rect">
            <a:avLst/>
          </a:prstGeom>
          <a:noFill/>
        </p:spPr>
      </p:pic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2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214546" y="607220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00034" y="41433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28728" y="528638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района в Земское Собрание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714348" y="471488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Земским Собранием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214282" y="357187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Земским Собранием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4282" y="278605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района и Председателем Земского Собрания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072330" y="235743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292893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199784" y="350043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 Земское Собрание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7199784" y="407194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Земским Собранием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flipH="1">
            <a:off x="6858016" y="464344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500826" y="521495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Земским Собранием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000760" y="5786454"/>
            <a:ext cx="1928826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района и Председателем Земского Собрания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6958"/>
            <a:ext cx="785818" cy="790274"/>
          </a:xfrm>
          <a:prstGeom prst="rect">
            <a:avLst/>
          </a:prstGeom>
          <a:noFill/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501090" cy="604818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здравоохранение,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786454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715016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5715016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/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957263" y="67627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214422"/>
          <a:ext cx="828680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531938" y="119063"/>
            <a:ext cx="62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Бардымского района 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0"/>
            <a:ext cx="8572528" cy="83671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БАРДЫМСКОГО РАЙОНА НА 2018 -2020 ГГ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84785"/>
            <a:ext cx="1763687" cy="1440160"/>
          </a:xfrm>
          <a:prstGeom prst="rect">
            <a:avLst/>
          </a:prstGeom>
        </p:spPr>
      </p:pic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1763688" cy="1512168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869160"/>
            <a:ext cx="1763688" cy="1656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908720"/>
            <a:ext cx="73083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         2018г		2019г		2020г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1484784"/>
            <a:ext cx="7308304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      682 129,8            636 306,5            642 850,8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3140968"/>
            <a:ext cx="730830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    682 129,8           636 306,5              642 850,8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4869160"/>
            <a:ext cx="730830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ДЕФИЦИТ/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       0                                0                                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2" y="0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Элиза\Desktop\ДОКУМЕНТЫ\от Машарова\Для Братья Гримм\logotip_ornament__cr.jpg"/>
          <p:cNvPicPr>
            <a:picLocks noChangeAspect="1" noChangeArrowheads="1"/>
          </p:cNvPicPr>
          <p:nvPr/>
        </p:nvPicPr>
        <p:blipFill>
          <a:blip r:embed="rId3" cstate="print"/>
          <a:srcRect l="47596"/>
          <a:stretch>
            <a:fillRect/>
          </a:stretch>
        </p:blipFill>
        <p:spPr bwMode="auto">
          <a:xfrm>
            <a:off x="0" y="3786190"/>
            <a:ext cx="1599714" cy="307181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доходов бюджета Бардымского муниципального района (без субвенций и субсидий)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2016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2020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гг.,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млн.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рублей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55961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71F2-527D-41B1-A49E-A9143BE656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571736" y="3714752"/>
            <a:ext cx="642942" cy="21431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429388" y="4000504"/>
            <a:ext cx="700086" cy="1428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786182" y="3643314"/>
            <a:ext cx="785818" cy="21431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428860" y="1643050"/>
            <a:ext cx="990600" cy="3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+3,3%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(+9 млн.)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3714744" y="1714488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+1,5% (+4,3 млн.)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6429388" y="2000240"/>
            <a:ext cx="990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+2,1% (+5 млн.)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143504" y="3786190"/>
            <a:ext cx="714380" cy="3571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072066" y="1714488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-18,0% (-51,9 млн.)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0"/>
            <a:ext cx="928662" cy="93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8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868362"/>
          </a:xfrm>
          <a:solidFill>
            <a:srgbClr val="D9D9FF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Бардымского района (без субвенций и субсидий)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51151879"/>
              </p:ext>
            </p:extLst>
          </p:nvPr>
        </p:nvGraphicFramePr>
        <p:xfrm>
          <a:off x="228600" y="1295401"/>
          <a:ext cx="434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42586424"/>
              </p:ext>
            </p:extLst>
          </p:nvPr>
        </p:nvGraphicFramePr>
        <p:xfrm>
          <a:off x="4499992" y="1268760"/>
          <a:ext cx="441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1524000" y="3124200"/>
            <a:ext cx="15240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000000"/>
                </a:solidFill>
                <a:cs typeface="Times New Roman" pitchFamily="18" charset="0"/>
              </a:rPr>
              <a:t>284 195 тыс.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руб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1000108"/>
            <a:ext cx="928662" cy="93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14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19092</TotalTime>
  <Words>1389</Words>
  <Application>Microsoft Office PowerPoint</Application>
  <PresentationFormat>Экран (4:3)</PresentationFormat>
  <Paragraphs>310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1_Поток</vt:lpstr>
      <vt:lpstr>Слайд 1</vt:lpstr>
      <vt:lpstr>Что такое «Бюджет для граждан?»</vt:lpstr>
      <vt:lpstr>Что такое бюджет?</vt:lpstr>
      <vt:lpstr>Этапы бюджетного процесса</vt:lpstr>
      <vt:lpstr>Гражданин, его участие в бюджетном процессе</vt:lpstr>
      <vt:lpstr>Слайд 6</vt:lpstr>
      <vt:lpstr>Слайд 7</vt:lpstr>
      <vt:lpstr>Динамика доходов бюджета Бардымского муниципального района (без субвенций и субсидий) 2016 – 2020 гг., млн. рублей</vt:lpstr>
      <vt:lpstr>Структура доходов бюджета Бардымского района (без субвенций и субсидий) </vt:lpstr>
      <vt:lpstr>Слайд 10</vt:lpstr>
      <vt:lpstr>Структура доходов бюджета</vt:lpstr>
      <vt:lpstr>Структура налоговых и неналоговых доходов в 2018 году</vt:lpstr>
      <vt:lpstr>Основные подходы к формированию расходов бюджета на 2018-2020 годы</vt:lpstr>
      <vt:lpstr>В целях повышения эффективности и результативности бюджетных расходов бюджет района формируется через реализацию муниципальных программ</vt:lpstr>
      <vt:lpstr>«Программный бюджет» Бардымского района</vt:lpstr>
      <vt:lpstr>«Программный бюджет» Бардымского района без учета субвенций и субсидий</vt:lpstr>
      <vt:lpstr>Слайд 17</vt:lpstr>
      <vt:lpstr>Слайд 18</vt:lpstr>
      <vt:lpstr>Слайд 19</vt:lpstr>
      <vt:lpstr>Слайд 20</vt:lpstr>
      <vt:lpstr>Слайд 21</vt:lpstr>
      <vt:lpstr>Контактная информация Управление финансов Администрации Бардымского муниципального района АДРЕС:  618150 Пермский край, с. Барда ул. Советская, д. 14 тел. 8 (34292) 2-01-12 факс 8(34292) 2-17-46 e-mail: barfin@yandex.ru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Крюкова Людмила Петровна</dc:creator>
  <cp:lastModifiedBy>Арсен</cp:lastModifiedBy>
  <cp:revision>1534</cp:revision>
  <cp:lastPrinted>2014-10-08T13:55:56Z</cp:lastPrinted>
  <dcterms:created xsi:type="dcterms:W3CDTF">1601-01-01T00:00:00Z</dcterms:created>
  <dcterms:modified xsi:type="dcterms:W3CDTF">2018-03-23T06:16:58Z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