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4" r:id="rId1"/>
    <p:sldMasterId id="2147484288" r:id="rId2"/>
  </p:sldMasterIdLst>
  <p:notesMasterIdLst>
    <p:notesMasterId r:id="rId22"/>
  </p:notesMasterIdLst>
  <p:handoutMasterIdLst>
    <p:handoutMasterId r:id="rId23"/>
  </p:handoutMasterIdLst>
  <p:sldIdLst>
    <p:sldId id="517" r:id="rId3"/>
    <p:sldId id="504" r:id="rId4"/>
    <p:sldId id="508" r:id="rId5"/>
    <p:sldId id="509" r:id="rId6"/>
    <p:sldId id="510" r:id="rId7"/>
    <p:sldId id="512" r:id="rId8"/>
    <p:sldId id="511" r:id="rId9"/>
    <p:sldId id="520" r:id="rId10"/>
    <p:sldId id="527" r:id="rId11"/>
    <p:sldId id="518" r:id="rId12"/>
    <p:sldId id="506" r:id="rId13"/>
    <p:sldId id="525" r:id="rId14"/>
    <p:sldId id="522" r:id="rId15"/>
    <p:sldId id="523" r:id="rId16"/>
    <p:sldId id="524" r:id="rId17"/>
    <p:sldId id="513" r:id="rId18"/>
    <p:sldId id="514" r:id="rId19"/>
    <p:sldId id="515" r:id="rId20"/>
    <p:sldId id="516" r:id="rId21"/>
  </p:sldIdLst>
  <p:sldSz cx="9144000" cy="6858000" type="screen4x3"/>
  <p:notesSz cx="6815138" cy="99441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69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391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08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78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4789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1748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198706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5663" algn="l" defTabSz="913916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EF0F2"/>
    <a:srgbClr val="EFEFFF"/>
    <a:srgbClr val="D9D9FF"/>
    <a:srgbClr val="A7EDF1"/>
    <a:srgbClr val="D6ECEE"/>
    <a:srgbClr val="C6E5E8"/>
    <a:srgbClr val="F7C1EF"/>
    <a:srgbClr val="071111"/>
    <a:srgbClr val="82B000"/>
    <a:srgbClr val="7055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83" autoAdjust="0"/>
    <p:restoredTop sz="88351" autoAdjust="0"/>
  </p:normalViewPr>
  <p:slideViewPr>
    <p:cSldViewPr>
      <p:cViewPr varScale="1">
        <p:scale>
          <a:sx n="64" d="100"/>
          <a:sy n="64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860"/>
    </p:cViewPr>
  </p:sorterViewPr>
  <p:notesViewPr>
    <p:cSldViewPr>
      <p:cViewPr varScale="1">
        <p:scale>
          <a:sx n="49" d="100"/>
          <a:sy n="49" d="100"/>
        </p:scale>
        <p:origin x="-1890" y="-102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4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contrasting" dir="t">
                <a:rot lat="0" lon="0" rev="9000000"/>
              </a:lightRig>
            </a:scene3d>
            <a:sp3d>
              <a:bevelT w="393700" h="304800"/>
            </a:sp3d>
          </c:spPr>
          <c:explosion val="2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1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  <a:scene3d>
                <a:camera prst="orthographicFront"/>
                <a:lightRig rig="contrasting" dir="t">
                  <a:rot lat="0" lon="0" rev="9000000"/>
                </a:lightRig>
              </a:scene3d>
              <a:sp3d>
                <a:bevelT w="393700" h="304800"/>
              </a:sp3d>
            </c:spPr>
          </c:dPt>
          <c:cat>
            <c:strRef>
              <c:f>Лист1!$A$2:$A$4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50</c:v>
                </c:pt>
                <c:pt idx="2">
                  <c:v>50</c:v>
                </c:pt>
              </c:numCache>
            </c:numRef>
          </c:val>
        </c:ser>
        <c:firstSliceAng val="51"/>
        <c:holeSize val="52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ln w="6350"/>
      </c:spPr>
    </c:sideWall>
    <c:backWall>
      <c:spPr>
        <a:ln w="6350"/>
      </c:spPr>
    </c:backWall>
    <c:plotArea>
      <c:layout>
        <c:manualLayout>
          <c:layoutTarget val="inner"/>
          <c:xMode val="edge"/>
          <c:yMode val="edge"/>
          <c:x val="8.1907140079712268E-2"/>
          <c:y val="3.9249326607398292E-2"/>
          <c:w val="0.89803113152522651"/>
          <c:h val="0.65936597360605964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района без субвенций и субсидий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accent4"/>
              </a:solidFill>
            </a:ln>
          </c:spPr>
          <c:dLbls>
            <c:dLbl>
              <c:idx val="0"/>
              <c:layout>
                <c:manualLayout>
                  <c:x val="1.851851851851867E-2"/>
                  <c:y val="2.8060326608945001E-3"/>
                </c:manualLayout>
              </c:layout>
              <c:showVal val="1"/>
            </c:dLbl>
            <c:dLbl>
              <c:idx val="1"/>
              <c:layout>
                <c:manualLayout>
                  <c:x val="1.6975308641975561E-2"/>
                  <c:y val="-8.4180979826834704E-3"/>
                </c:manualLayout>
              </c:layout>
              <c:showVal val="1"/>
            </c:dLbl>
            <c:dLbl>
              <c:idx val="2"/>
              <c:layout>
                <c:manualLayout>
                  <c:x val="1.6975308641975561E-2"/>
                  <c:y val="-8.4180979826834704E-3"/>
                </c:manualLayout>
              </c:layout>
              <c:showVal val="1"/>
            </c:dLbl>
            <c:dLbl>
              <c:idx val="3"/>
              <c:layout>
                <c:manualLayout>
                  <c:x val="1.5432098765432273E-2"/>
                  <c:y val="-2.8060326608945001E-3"/>
                </c:manualLayout>
              </c:layout>
              <c:showVal val="1"/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>
                <a:bevelB prst="relaxedInset"/>
              </a:sp3d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96.9</c:v>
                </c:pt>
                <c:pt idx="1">
                  <c:v>108</c:v>
                </c:pt>
                <c:pt idx="2">
                  <c:v>125.3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Дотация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dLbls>
            <c:dLbl>
              <c:idx val="0"/>
              <c:layout>
                <c:manualLayout>
                  <c:x val="9.2592592592593143E-3"/>
                  <c:y val="8.4180979826834704E-3"/>
                </c:manualLayout>
              </c:layout>
              <c:showVal val="1"/>
            </c:dLbl>
            <c:dLbl>
              <c:idx val="1"/>
              <c:layout>
                <c:manualLayout>
                  <c:x val="2.0061728395061731E-2"/>
                  <c:y val="2.806032660894488E-3"/>
                </c:manualLayout>
              </c:layout>
              <c:showVal val="1"/>
            </c:dLbl>
            <c:dLbl>
              <c:idx val="2"/>
              <c:layout/>
              <c:showVal val="1"/>
            </c:dLbl>
            <c:dLbl>
              <c:idx val="3"/>
              <c:showVal val="1"/>
            </c:dLbl>
            <c:dLbl>
              <c:idx val="4"/>
              <c:showVal val="1"/>
            </c:dLbl>
            <c:delete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211.6</c:v>
                </c:pt>
                <c:pt idx="1">
                  <c:v>173.7</c:v>
                </c:pt>
                <c:pt idx="2">
                  <c:v>167.5</c:v>
                </c:pt>
              </c:numCache>
            </c:numRef>
          </c:val>
        </c:ser>
        <c:shape val="cylinder"/>
        <c:axId val="134548480"/>
        <c:axId val="134610304"/>
        <c:axId val="0"/>
      </c:bar3DChart>
      <c:catAx>
        <c:axId val="134548480"/>
        <c:scaling>
          <c:orientation val="minMax"/>
        </c:scaling>
        <c:axPos val="b"/>
        <c:numFmt formatCode="General" sourceLinked="1"/>
        <c:tickLblPos val="nextTo"/>
        <c:crossAx val="134610304"/>
        <c:crosses val="autoZero"/>
        <c:auto val="1"/>
        <c:lblAlgn val="ctr"/>
        <c:lblOffset val="100"/>
      </c:catAx>
      <c:valAx>
        <c:axId val="134610304"/>
        <c:scaling>
          <c:orientation val="minMax"/>
        </c:scaling>
        <c:axPos val="l"/>
        <c:majorGridlines/>
        <c:numFmt formatCode="General" sourceLinked="1"/>
        <c:tickLblPos val="nextTo"/>
        <c:crossAx val="134548480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2015 год</a:t>
            </a:r>
            <a:endParaRPr lang="ru-RU" dirty="0"/>
          </a:p>
        </c:rich>
      </c:tx>
      <c:layout>
        <c:manualLayout>
          <c:xMode val="edge"/>
          <c:yMode val="edge"/>
          <c:x val="0.22525671133213621"/>
          <c:y val="0.89458192725909269"/>
        </c:manualLayout>
      </c:layout>
    </c:title>
    <c:view3D>
      <c:rotX val="30"/>
      <c:rotY val="230"/>
      <c:perspective val="0"/>
    </c:view3D>
    <c:plotArea>
      <c:layout>
        <c:manualLayout>
          <c:layoutTarget val="inner"/>
          <c:xMode val="edge"/>
          <c:yMode val="edge"/>
          <c:x val="1.8938200906704896E-3"/>
          <c:y val="4.2577968195152055E-2"/>
          <c:w val="0.96287902648533619"/>
          <c:h val="0.8185940636097017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уточненный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3.5087719298245612E-2"/>
                  <c:y val="-0.1756104236970379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-4.9707602339181887E-2"/>
                  <c:y val="5.868353955755531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4.4094718423354967E-2"/>
                  <c:y val="8.935564304462033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0932909702076685"/>
                  <c:y val="7.0308211473565821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23920868444076207"/>
                  <c:y val="4.5868391451068934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8.1871345029240622E-2"/>
                  <c:y val="6.4285714285714293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"/>
                  <c:y val="4.2857142857142982E-2"/>
                </c:manualLayout>
              </c:layout>
              <c:dLblPos val="outEnd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НДФЛ</c:v>
                </c:pt>
                <c:pt idx="2">
                  <c:v>Акцизы</c:v>
                </c:pt>
                <c:pt idx="3">
                  <c:v>ЕНВД</c:v>
                </c:pt>
                <c:pt idx="4">
                  <c:v>Трансп.налог</c:v>
                </c:pt>
                <c:pt idx="5">
                  <c:v>Дох.от имущ.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0.6170000000000001</c:v>
                </c:pt>
                <c:pt idx="1">
                  <c:v>0.14100000000000001</c:v>
                </c:pt>
                <c:pt idx="2">
                  <c:v>1.4999999999999998E-2</c:v>
                </c:pt>
                <c:pt idx="3">
                  <c:v>3.0000000000000002E-2</c:v>
                </c:pt>
                <c:pt idx="4">
                  <c:v>4.0000000000000008E-2</c:v>
                </c:pt>
                <c:pt idx="5">
                  <c:v>0.14000000000000001</c:v>
                </c:pt>
                <c:pt idx="6">
                  <c:v>1.7000000000000001E-2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2016 год</a:t>
            </a:r>
            <a:endParaRPr lang="ru-RU" dirty="0"/>
          </a:p>
        </c:rich>
      </c:tx>
      <c:layout>
        <c:manualLayout>
          <c:xMode val="edge"/>
          <c:yMode val="edge"/>
          <c:x val="0.21992412312097528"/>
          <c:y val="0.90769230769230769"/>
        </c:manualLayout>
      </c:layout>
    </c:title>
    <c:view3D>
      <c:rotX val="30"/>
      <c:rotY val="230"/>
      <c:perspective val="30"/>
    </c:view3D>
    <c:plotArea>
      <c:layout>
        <c:manualLayout>
          <c:layoutTarget val="inner"/>
          <c:xMode val="edge"/>
          <c:yMode val="edge"/>
          <c:x val="3.333333333333334E-2"/>
          <c:y val="2.0348706411698536E-3"/>
          <c:w val="0.95204678362573114"/>
          <c:h val="0.941389782263132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 год (проект)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dPt>
          <c:dPt>
            <c:idx val="1"/>
            <c:spPr>
              <a:solidFill>
                <a:srgbClr val="FF9900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FF7C80"/>
              </a:solidFill>
            </c:spPr>
          </c:dPt>
          <c:dLbls>
            <c:dLbl>
              <c:idx val="0"/>
              <c:layout>
                <c:manualLayout>
                  <c:x val="6.8965517241379309E-2"/>
                  <c:y val="-0.16220659917510324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0"/>
                  <c:y val="0.12585489313835768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-9.7321477056747194E-2"/>
                  <c:y val="0.19178383952005998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2171560774730745"/>
                  <c:y val="0.10753449568803899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31877296587927051"/>
                  <c:y val="6.7538620172478511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0.13218390804597702"/>
                  <c:y val="7.3809523809523922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"/>
                  <c:y val="4.2857142857142982E-2"/>
                </c:manualLayout>
              </c:layout>
              <c:dLblPos val="outEnd"/>
              <c:showVal val="1"/>
              <c:showCatName val="1"/>
              <c:separator>
</c:separator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Дотации</c:v>
                </c:pt>
                <c:pt idx="1">
                  <c:v>НДФЛ</c:v>
                </c:pt>
                <c:pt idx="2">
                  <c:v>акцизы</c:v>
                </c:pt>
                <c:pt idx="3">
                  <c:v>ЕНВД</c:v>
                </c:pt>
                <c:pt idx="4">
                  <c:v>Трансп.налог</c:v>
                </c:pt>
                <c:pt idx="5">
                  <c:v>дох.от имущ.</c:v>
                </c:pt>
                <c:pt idx="6">
                  <c:v>прочие</c:v>
                </c:pt>
              </c:strCache>
            </c:strRef>
          </c:cat>
          <c:val>
            <c:numRef>
              <c:f>Лист1!$B$2:$B$8</c:f>
              <c:numCache>
                <c:formatCode>0.0%</c:formatCode>
                <c:ptCount val="7"/>
                <c:pt idx="0">
                  <c:v>0.57199999999999995</c:v>
                </c:pt>
                <c:pt idx="1">
                  <c:v>0.15800000000000008</c:v>
                </c:pt>
                <c:pt idx="2">
                  <c:v>1.900000000000001E-2</c:v>
                </c:pt>
                <c:pt idx="3">
                  <c:v>2.8000000000000001E-2</c:v>
                </c:pt>
                <c:pt idx="4">
                  <c:v>4.0000000000000022E-2</c:v>
                </c:pt>
                <c:pt idx="5">
                  <c:v>0.16400000000000001</c:v>
                </c:pt>
                <c:pt idx="6">
                  <c:v>1.900000000000001E-2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8.7573636628754739E-2"/>
          <c:y val="0.11805547418865107"/>
          <c:w val="0.8233776972568696"/>
          <c:h val="0.80833350831146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9900"/>
              </a:solidFill>
            </c:spPr>
          </c:dPt>
          <c:dPt>
            <c:idx val="5"/>
            <c:spPr>
              <a:solidFill>
                <a:srgbClr val="CC99FF"/>
              </a:solidFill>
            </c:spPr>
          </c:dPt>
          <c:dPt>
            <c:idx val="7"/>
            <c:spPr>
              <a:solidFill>
                <a:srgbClr val="C00000"/>
              </a:solidFill>
            </c:spPr>
          </c:dPt>
          <c:cat>
            <c:strRef>
              <c:f>Лист1!$A$2:$A$10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640939.9</c:v>
                </c:pt>
                <c:pt idx="1">
                  <c:v>47182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EFEFFF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8.7573688244721629E-2"/>
          <c:y val="0.11805546806649168"/>
          <c:w val="0.8233776972568696"/>
          <c:h val="0.808333508311460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"/>
          <c:cat>
            <c:strRef>
              <c:f>Лист1!$A$2:$A$10</c:f>
              <c:strCache>
                <c:ptCount val="2"/>
                <c:pt idx="0">
                  <c:v>МУНИЦИПАЛЬНЫЕ ПРОГРАММЫ</c:v>
                </c:pt>
                <c:pt idx="1">
                  <c:v>НЕПРОГРАММНЫЕ МЕРОПРИЯТИЯ</c:v>
                </c:pt>
              </c:strCache>
            </c:strRef>
          </c:cat>
          <c:val>
            <c:numRef>
              <c:f>Лист1!$B$2:$B$10</c:f>
              <c:numCache>
                <c:formatCode>#,##0</c:formatCode>
                <c:ptCount val="9"/>
                <c:pt idx="0">
                  <c:v>265287.7</c:v>
                </c:pt>
                <c:pt idx="1">
                  <c:v>36547.199999999997</c:v>
                </c:pt>
              </c:numCache>
            </c:numRef>
          </c:val>
        </c:ser>
      </c:pie3DChart>
    </c:plotArea>
    <c:plotVisOnly val="1"/>
    <c:dispBlanksAs val="zero"/>
  </c:chart>
  <c:spPr>
    <a:solidFill>
      <a:srgbClr val="EFEFFF"/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aseline="0">
                <a:solidFill>
                  <a:schemeClr val="accent1">
                    <a:lumMod val="75000"/>
                  </a:schemeClr>
                </a:solidFill>
              </a:defRPr>
            </a:pPr>
            <a:r>
              <a:rPr lang="ru-RU" dirty="0"/>
              <a:t>Структура бюджета в разрезе муниципальных </a:t>
            </a:r>
            <a:r>
              <a:rPr lang="ru-RU" dirty="0" smtClean="0"/>
              <a:t>программ за 2016 г., </a:t>
            </a:r>
            <a:r>
              <a:rPr lang="ru-RU" dirty="0"/>
              <a:t>тыс.руб.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бюджета в разрезе муниципальных программ, тыс.руб.</c:v>
                </c:pt>
              </c:strCache>
            </c:strRef>
          </c:tx>
          <c:explosion val="25"/>
          <c:dLbls>
            <c:dLbl>
              <c:idx val="15"/>
              <c:layout>
                <c:manualLayout>
                  <c:x val="3.9706547098279456E-2"/>
                  <c:y val="-9.7861898697468766E-2"/>
                </c:manualLayout>
              </c:layout>
              <c:showVal val="1"/>
            </c:dLbl>
            <c:dLbl>
              <c:idx val="16"/>
              <c:layout>
                <c:manualLayout>
                  <c:x val="0.16048738699329318"/>
                  <c:y val="-3.9078370122224239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Лист1!$A$2:$A$20</c:f>
              <c:strCache>
                <c:ptCount val="19"/>
                <c:pt idx="0">
                  <c:v>Образование - 429517,5</c:v>
                </c:pt>
                <c:pt idx="1">
                  <c:v>Физкультура -538</c:v>
                </c:pt>
                <c:pt idx="2">
                  <c:v>Культура -32503</c:v>
                </c:pt>
                <c:pt idx="3">
                  <c:v>Охрана труда -159,5</c:v>
                </c:pt>
                <c:pt idx="4">
                  <c:v>Эконом.развитие -22746,7</c:v>
                </c:pt>
                <c:pt idx="5">
                  <c:v>Муниц.хозяйство -76183,3</c:v>
                </c:pt>
                <c:pt idx="6">
                  <c:v>Перевозка пассажиров - 4942</c:v>
                </c:pt>
                <c:pt idx="7">
                  <c:v>Финансы- 57121,5</c:v>
                </c:pt>
                <c:pt idx="8">
                  <c:v>Имущ.и земля - 5319,1</c:v>
                </c:pt>
                <c:pt idx="9">
                  <c:v>ТВ -6605,1</c:v>
                </c:pt>
                <c:pt idx="10">
                  <c:v>Редакция -1000</c:v>
                </c:pt>
                <c:pt idx="11">
                  <c:v>Кадры -184,6</c:v>
                </c:pt>
                <c:pt idx="12">
                  <c:v>Безопасность -1871,4</c:v>
                </c:pt>
                <c:pt idx="13">
                  <c:v>Информац.техн. -398</c:v>
                </c:pt>
                <c:pt idx="14">
                  <c:v>Охрана окр.среды -1116,9</c:v>
                </c:pt>
                <c:pt idx="15">
                  <c:v>НКО -500</c:v>
                </c:pt>
                <c:pt idx="16">
                  <c:v>Профилактика правонаруш. -100</c:v>
                </c:pt>
                <c:pt idx="17">
                  <c:v>Туризм -133,3</c:v>
                </c:pt>
                <c:pt idx="18">
                  <c:v>Непрограммные - 47182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0.62418809806808939</c:v>
                </c:pt>
                <c:pt idx="1">
                  <c:v>7.8183821790877455E-4</c:v>
                </c:pt>
                <c:pt idx="2">
                  <c:v>4.7234363562618772E-2</c:v>
                </c:pt>
                <c:pt idx="3" formatCode="0.00%">
                  <c:v>2.3179032668485045E-4</c:v>
                </c:pt>
                <c:pt idx="4">
                  <c:v>3.3056207047036289E-2</c:v>
                </c:pt>
                <c:pt idx="5">
                  <c:v>0.11071192473310325</c:v>
                </c:pt>
                <c:pt idx="6">
                  <c:v>7.1818670500095987E-3</c:v>
                </c:pt>
                <c:pt idx="7">
                  <c:v>8.3010728186386745E-2</c:v>
                </c:pt>
                <c:pt idx="8">
                  <c:v>7.7298804179898942E-3</c:v>
                </c:pt>
                <c:pt idx="9">
                  <c:v>9.5987353403517613E-3</c:v>
                </c:pt>
                <c:pt idx="10">
                  <c:v>1.4532308883062725E-3</c:v>
                </c:pt>
                <c:pt idx="11" formatCode="0.00%">
                  <c:v>2.6826642198133786E-4</c:v>
                </c:pt>
                <c:pt idx="12">
                  <c:v>2.7195762843763584E-3</c:v>
                </c:pt>
                <c:pt idx="13" formatCode="0.00%">
                  <c:v>5.783858935458964E-4</c:v>
                </c:pt>
                <c:pt idx="14">
                  <c:v>1.6231135791492759E-3</c:v>
                </c:pt>
                <c:pt idx="15" formatCode="0.00%">
                  <c:v>7.2661544415313626E-4</c:v>
                </c:pt>
                <c:pt idx="16" formatCode="0.00%">
                  <c:v>1.4532308883062725E-4</c:v>
                </c:pt>
                <c:pt idx="17" formatCode="0.00%">
                  <c:v>1.9371567741122614E-4</c:v>
                </c:pt>
                <c:pt idx="18">
                  <c:v>6.856633977206654E-2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3032565373772764"/>
          <c:y val="0.11249910513040651"/>
          <c:w val="0.36967434626227391"/>
          <c:h val="0.8875008948695936"/>
        </c:manualLayout>
      </c:layout>
      <c:txPr>
        <a:bodyPr/>
        <a:lstStyle/>
        <a:p>
          <a:pPr>
            <a:defRPr sz="1500" kern="800" spc="-1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baseline="0">
                <a:solidFill>
                  <a:schemeClr val="accent2">
                    <a:lumMod val="75000"/>
                  </a:schemeClr>
                </a:solidFill>
              </a:defRPr>
            </a:pPr>
            <a:r>
              <a:rPr lang="ru-RU" dirty="0"/>
              <a:t>Структура бюджета в разрезе муниципальных программ без учета субсидий и </a:t>
            </a:r>
            <a:r>
              <a:rPr lang="ru-RU" dirty="0" smtClean="0"/>
              <a:t>субвенций за 2016 г., </a:t>
            </a:r>
            <a:r>
              <a:rPr lang="ru-RU" dirty="0"/>
              <a:t>тыс. руб.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бюджета в разрезе муниципальных программ без учета субсидий и субвенций, тыс. руб.</c:v>
                </c:pt>
              </c:strCache>
            </c:strRef>
          </c:tx>
          <c:explosion val="23"/>
          <c:dLbls>
            <c:dLbl>
              <c:idx val="15"/>
              <c:layout>
                <c:manualLayout>
                  <c:x val="3.9706547098279456E-2"/>
                  <c:y val="-9.7861898697468766E-2"/>
                </c:manualLayout>
              </c:layout>
              <c:showVal val="1"/>
            </c:dLbl>
            <c:dLbl>
              <c:idx val="16"/>
              <c:layout>
                <c:manualLayout>
                  <c:x val="0.12962318946242898"/>
                  <c:y val="-0.11832958138130424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Лист1!$A$2:$A$20</c:f>
              <c:strCache>
                <c:ptCount val="19"/>
                <c:pt idx="0">
                  <c:v>Образование -91152,5</c:v>
                </c:pt>
                <c:pt idx="1">
                  <c:v>Физкультура -538</c:v>
                </c:pt>
                <c:pt idx="2">
                  <c:v>Культура -28260,8</c:v>
                </c:pt>
                <c:pt idx="3">
                  <c:v>Охрана труда -159,5</c:v>
                </c:pt>
                <c:pt idx="4">
                  <c:v>Эконом.развитие -5900,5</c:v>
                </c:pt>
                <c:pt idx="5">
                  <c:v>Муниц.хозяйство -60077,8</c:v>
                </c:pt>
                <c:pt idx="6">
                  <c:v>Перевозка пассажиров -4942</c:v>
                </c:pt>
                <c:pt idx="7">
                  <c:v>Финансы -57121,5</c:v>
                </c:pt>
                <c:pt idx="8">
                  <c:v>Имущ.и земля -5319,1</c:v>
                </c:pt>
                <c:pt idx="9">
                  <c:v>ТВ -6605,1</c:v>
                </c:pt>
                <c:pt idx="10">
                  <c:v>Редакция 1000</c:v>
                </c:pt>
                <c:pt idx="11">
                  <c:v>Кадры -184,6</c:v>
                </c:pt>
                <c:pt idx="12">
                  <c:v>Безопасность -1871,4</c:v>
                </c:pt>
                <c:pt idx="13">
                  <c:v>Информац.техн. -398</c:v>
                </c:pt>
                <c:pt idx="14">
                  <c:v>Охрана окр.среды -1116,9</c:v>
                </c:pt>
                <c:pt idx="15">
                  <c:v>НКО - 500</c:v>
                </c:pt>
                <c:pt idx="16">
                  <c:v>Профилактика правонаруш. -100</c:v>
                </c:pt>
                <c:pt idx="17">
                  <c:v>Туризм - 40</c:v>
                </c:pt>
                <c:pt idx="18">
                  <c:v>Непрограммные -36547,2</c:v>
                </c:pt>
              </c:strCache>
            </c:strRef>
          </c:cat>
          <c:val>
            <c:numRef>
              <c:f>Лист1!$B$2:$B$20</c:f>
              <c:numCache>
                <c:formatCode>0.0%</c:formatCode>
                <c:ptCount val="19"/>
                <c:pt idx="0">
                  <c:v>0.30199456722864049</c:v>
                </c:pt>
                <c:pt idx="1">
                  <c:v>1.7824313888155406E-3</c:v>
                </c:pt>
                <c:pt idx="2">
                  <c:v>9.3629994410851736E-2</c:v>
                </c:pt>
                <c:pt idx="3">
                  <c:v>5.2843458460237686E-4</c:v>
                </c:pt>
                <c:pt idx="4">
                  <c:v>1.9548766560792005E-2</c:v>
                </c:pt>
                <c:pt idx="5">
                  <c:v>0.19904192656316413</c:v>
                </c:pt>
                <c:pt idx="6">
                  <c:v>1.6373189448933834E-2</c:v>
                </c:pt>
                <c:pt idx="7">
                  <c:v>0.18924749921231768</c:v>
                </c:pt>
                <c:pt idx="8">
                  <c:v>1.7622547955852684E-2</c:v>
                </c:pt>
                <c:pt idx="9">
                  <c:v>2.1883155327631094E-2</c:v>
                </c:pt>
                <c:pt idx="10">
                  <c:v>3.3130694959396666E-3</c:v>
                </c:pt>
                <c:pt idx="11">
                  <c:v>6.1159262895046245E-4</c:v>
                </c:pt>
                <c:pt idx="12">
                  <c:v>6.2000782547014929E-3</c:v>
                </c:pt>
                <c:pt idx="13">
                  <c:v>1.3186016593839873E-3</c:v>
                </c:pt>
                <c:pt idx="14">
                  <c:v>3.700367320015014E-3</c:v>
                </c:pt>
                <c:pt idx="15">
                  <c:v>1.6565347479698333E-3</c:v>
                </c:pt>
                <c:pt idx="16" formatCode="0.00%">
                  <c:v>3.3130694959396668E-4</c:v>
                </c:pt>
                <c:pt idx="17" formatCode="0.00%">
                  <c:v>1.3252277983758667E-4</c:v>
                </c:pt>
                <c:pt idx="18">
                  <c:v>0.12108341348200619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335034509575159"/>
          <c:y val="0.14772186568999779"/>
          <c:w val="0.37739039564499044"/>
          <c:h val="0.82724154649413373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общегосуд. вопросы</c:v>
                </c:pt>
                <c:pt idx="1">
                  <c:v>нац.оборона</c:v>
                </c:pt>
                <c:pt idx="2">
                  <c:v>нац. экономика</c:v>
                </c:pt>
                <c:pt idx="3">
                  <c:v>ЖКХ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соц. политика</c:v>
                </c:pt>
                <c:pt idx="7">
                  <c:v>физ. культура и спорт</c:v>
                </c:pt>
                <c:pt idx="8">
                  <c:v>СМИ</c:v>
                </c:pt>
                <c:pt idx="9">
                  <c:v>Межбюд.тансферты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6.5257333039393184E-2</c:v>
                </c:pt>
                <c:pt idx="1">
                  <c:v>2.719576284376361E-3</c:v>
                </c:pt>
                <c:pt idx="2">
                  <c:v>7.7306360980518185E-2</c:v>
                </c:pt>
                <c:pt idx="3">
                  <c:v>2.1803258986525523E-2</c:v>
                </c:pt>
                <c:pt idx="4">
                  <c:v>0.61075690222909684</c:v>
                </c:pt>
                <c:pt idx="5">
                  <c:v>2.3982524026629589E-2</c:v>
                </c:pt>
                <c:pt idx="6">
                  <c:v>7.3468959496856598E-2</c:v>
                </c:pt>
                <c:pt idx="7">
                  <c:v>3.7262293207061162E-2</c:v>
                </c:pt>
                <c:pt idx="8">
                  <c:v>1.1226353935254788E-2</c:v>
                </c:pt>
                <c:pt idx="9">
                  <c:v>7.6216437814288523E-2</c:v>
                </c:pt>
              </c:numCache>
            </c:numRef>
          </c:val>
        </c:ser>
      </c:pie3DChar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r"/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1583D5-2C71-4FC3-AD13-4A2CE9E7A069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BE3A8E-7DC4-401C-8CCB-17D3F6F1CB23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6BF883-022D-4008-AC0B-9961CC96F011}" type="parTrans" cxnId="{1432BA69-E27E-468E-B397-73EE2AF0DCCC}">
      <dgm:prSet/>
      <dgm:spPr/>
      <dgm:t>
        <a:bodyPr/>
        <a:lstStyle/>
        <a:p>
          <a:endParaRPr lang="ru-RU"/>
        </a:p>
      </dgm:t>
    </dgm:pt>
    <dgm:pt modelId="{A7D2C9E6-5D4A-4E25-BAB1-E2C086A25770}" type="sibTrans" cxnId="{1432BA69-E27E-468E-B397-73EE2AF0DCCC}">
      <dgm:prSet/>
      <dgm:spPr/>
      <dgm:t>
        <a:bodyPr/>
        <a:lstStyle/>
        <a:p>
          <a:endParaRPr lang="ru-RU"/>
        </a:p>
      </dgm:t>
    </dgm:pt>
    <dgm:pt modelId="{E7A01CC4-0000-4DFA-9742-61873248DDD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Бардымского муниципального района (размещаются на сайте администрации Бардымского района)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96BADA8D-50F5-4606-AE5D-086D904D6613}" type="parTrans" cxnId="{5F88E4D0-1C6F-4069-B90B-1555C94627AF}">
      <dgm:prSet/>
      <dgm:spPr/>
      <dgm:t>
        <a:bodyPr/>
        <a:lstStyle/>
        <a:p>
          <a:endParaRPr lang="ru-RU"/>
        </a:p>
      </dgm:t>
    </dgm:pt>
    <dgm:pt modelId="{3B57DD59-AE54-488A-97AC-DD7C63E96C91}" type="sibTrans" cxnId="{5F88E4D0-1C6F-4069-B90B-1555C94627AF}">
      <dgm:prSet/>
      <dgm:spPr/>
      <dgm:t>
        <a:bodyPr/>
        <a:lstStyle/>
        <a:p>
          <a:endParaRPr lang="ru-RU"/>
        </a:p>
      </dgm:t>
    </dgm:pt>
    <dgm:pt modelId="{553C9D56-22F1-4234-8560-C06475F2DC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EAF561-05F7-458F-A3E8-6CCF2DF0388B}" type="parTrans" cxnId="{878582C5-754A-407A-A99A-820AE37C0118}">
      <dgm:prSet/>
      <dgm:spPr/>
      <dgm:t>
        <a:bodyPr/>
        <a:lstStyle/>
        <a:p>
          <a:endParaRPr lang="ru-RU"/>
        </a:p>
      </dgm:t>
    </dgm:pt>
    <dgm:pt modelId="{9E58407C-98FA-4782-A1B9-AF7FA837A31C}" type="sibTrans" cxnId="{878582C5-754A-407A-A99A-820AE37C0118}">
      <dgm:prSet/>
      <dgm:spPr/>
      <dgm:t>
        <a:bodyPr/>
        <a:lstStyle/>
        <a:p>
          <a:endParaRPr lang="ru-RU"/>
        </a:p>
      </dgm:t>
    </dgm:pt>
    <dgm:pt modelId="{D0749F29-0E43-41DF-87C7-2665AAED688B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Земского Собрания Бардымского района о  бюджете на очередной финансовый год (проходят в Земском Собрании района ежегодно в ноябре)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66B1D1A7-B0D8-40BA-8C16-B4E929A16CE4}" type="parTrans" cxnId="{E7D42586-044A-40DB-8619-FA9317528FF6}">
      <dgm:prSet/>
      <dgm:spPr/>
      <dgm:t>
        <a:bodyPr/>
        <a:lstStyle/>
        <a:p>
          <a:endParaRPr lang="ru-RU"/>
        </a:p>
      </dgm:t>
    </dgm:pt>
    <dgm:pt modelId="{265E8B7A-E50B-4146-B130-FE6591A75B30}" type="sibTrans" cxnId="{E7D42586-044A-40DB-8619-FA9317528FF6}">
      <dgm:prSet/>
      <dgm:spPr/>
      <dgm:t>
        <a:bodyPr/>
        <a:lstStyle/>
        <a:p>
          <a:endParaRPr lang="ru-RU"/>
        </a:p>
      </dgm:t>
    </dgm:pt>
    <dgm:pt modelId="{073F0A14-F148-4DDF-BA54-0110D22E4B4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8C9CA2-F27F-4A4D-8A8E-30BF919F5F66}" type="parTrans" cxnId="{22848C02-7729-4595-B832-9B11C1329665}">
      <dgm:prSet/>
      <dgm:spPr/>
      <dgm:t>
        <a:bodyPr/>
        <a:lstStyle/>
        <a:p>
          <a:endParaRPr lang="ru-RU"/>
        </a:p>
      </dgm:t>
    </dgm:pt>
    <dgm:pt modelId="{AF9E4C43-DD33-4F44-A3B1-8E0D811D61D8}" type="sibTrans" cxnId="{22848C02-7729-4595-B832-9B11C1329665}">
      <dgm:prSet/>
      <dgm:spPr/>
      <dgm:t>
        <a:bodyPr/>
        <a:lstStyle/>
        <a:p>
          <a:endParaRPr lang="ru-RU"/>
        </a:p>
      </dgm:t>
    </dgm:pt>
    <dgm:pt modelId="{A4BF0159-A92C-4E1A-95F4-F49F496B32B8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Земского Собрания об исполнении бюджета (проходят в Земском Собрании района ежегодно в апреле-мае)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DD7F94AD-A9D0-4C56-9BA6-2D9D65CF5E01}" type="parTrans" cxnId="{39C73F1A-474F-4986-B4C2-A79CE269ED2B}">
      <dgm:prSet/>
      <dgm:spPr/>
      <dgm:t>
        <a:bodyPr/>
        <a:lstStyle/>
        <a:p>
          <a:endParaRPr lang="ru-RU"/>
        </a:p>
      </dgm:t>
    </dgm:pt>
    <dgm:pt modelId="{1E016E47-B79F-4657-8D28-FC3B0B5B740E}" type="sibTrans" cxnId="{39C73F1A-474F-4986-B4C2-A79CE269ED2B}">
      <dgm:prSet/>
      <dgm:spPr/>
      <dgm:t>
        <a:bodyPr/>
        <a:lstStyle/>
        <a:p>
          <a:endParaRPr lang="ru-RU"/>
        </a:p>
      </dgm:t>
    </dgm:pt>
    <dgm:pt modelId="{984811E3-3A71-4135-B6F6-BE83D9DC43AF}" type="pres">
      <dgm:prSet presAssocID="{101583D5-2C71-4FC3-AD13-4A2CE9E7A06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2EAB50-CE00-492C-A352-4BD913E2676E}" type="pres">
      <dgm:prSet presAssocID="{6EBE3A8E-7DC4-401C-8CCB-17D3F6F1CB23}" presName="composite" presStyleCnt="0"/>
      <dgm:spPr/>
    </dgm:pt>
    <dgm:pt modelId="{7B75A694-BAB1-4099-B47F-09E87B48074F}" type="pres">
      <dgm:prSet presAssocID="{6EBE3A8E-7DC4-401C-8CCB-17D3F6F1CB2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4ED3DB-93E4-404C-803F-A18D568AA704}" type="pres">
      <dgm:prSet presAssocID="{6EBE3A8E-7DC4-401C-8CCB-17D3F6F1CB2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FF0C5-5C07-4C4B-886F-8849815FAB1A}" type="pres">
      <dgm:prSet presAssocID="{A7D2C9E6-5D4A-4E25-BAB1-E2C086A25770}" presName="sp" presStyleCnt="0"/>
      <dgm:spPr/>
    </dgm:pt>
    <dgm:pt modelId="{826F9832-AC71-4161-A713-0FCFE25CC8E8}" type="pres">
      <dgm:prSet presAssocID="{553C9D56-22F1-4234-8560-C06475F2DC16}" presName="composite" presStyleCnt="0"/>
      <dgm:spPr/>
    </dgm:pt>
    <dgm:pt modelId="{47CD549A-034C-4C5D-8732-083B190F40F6}" type="pres">
      <dgm:prSet presAssocID="{553C9D56-22F1-4234-8560-C06475F2DC1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B15AB1-9DB6-44FC-B49E-8FF7D75B1B9F}" type="pres">
      <dgm:prSet presAssocID="{553C9D56-22F1-4234-8560-C06475F2DC1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A11E9E-DA1E-4F47-A00E-172E7A099315}" type="pres">
      <dgm:prSet presAssocID="{9E58407C-98FA-4782-A1B9-AF7FA837A31C}" presName="sp" presStyleCnt="0"/>
      <dgm:spPr/>
    </dgm:pt>
    <dgm:pt modelId="{08C3C820-5E5F-47CF-9811-F39B9DAEB5AD}" type="pres">
      <dgm:prSet presAssocID="{073F0A14-F148-4DDF-BA54-0110D22E4B4C}" presName="composite" presStyleCnt="0"/>
      <dgm:spPr/>
    </dgm:pt>
    <dgm:pt modelId="{7BB7958F-2FB5-4677-9831-A28968175930}" type="pres">
      <dgm:prSet presAssocID="{073F0A14-F148-4DDF-BA54-0110D22E4B4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BFDA2D-0B85-463D-BBB3-4CA6B9FD160B}" type="pres">
      <dgm:prSet presAssocID="{073F0A14-F148-4DDF-BA54-0110D22E4B4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3D7728-9911-4594-BB87-FA64CD9D327F}" type="presOf" srcId="{6EBE3A8E-7DC4-401C-8CCB-17D3F6F1CB23}" destId="{7B75A694-BAB1-4099-B47F-09E87B48074F}" srcOrd="0" destOrd="0" presId="urn:microsoft.com/office/officeart/2005/8/layout/chevron2"/>
    <dgm:cxn modelId="{A0B8ECE5-5663-4E22-B966-863CFDD0745F}" type="presOf" srcId="{D0749F29-0E43-41DF-87C7-2665AAED688B}" destId="{41B15AB1-9DB6-44FC-B49E-8FF7D75B1B9F}" srcOrd="0" destOrd="0" presId="urn:microsoft.com/office/officeart/2005/8/layout/chevron2"/>
    <dgm:cxn modelId="{22848C02-7729-4595-B832-9B11C1329665}" srcId="{101583D5-2C71-4FC3-AD13-4A2CE9E7A069}" destId="{073F0A14-F148-4DDF-BA54-0110D22E4B4C}" srcOrd="2" destOrd="0" parTransId="{FA8C9CA2-F27F-4A4D-8A8E-30BF919F5F66}" sibTransId="{AF9E4C43-DD33-4F44-A3B1-8E0D811D61D8}"/>
    <dgm:cxn modelId="{00F1C7A8-EC09-4E86-9E1C-7A45090C74F2}" type="presOf" srcId="{E7A01CC4-0000-4DFA-9742-61873248DDD0}" destId="{7A4ED3DB-93E4-404C-803F-A18D568AA704}" srcOrd="0" destOrd="0" presId="urn:microsoft.com/office/officeart/2005/8/layout/chevron2"/>
    <dgm:cxn modelId="{5F88E4D0-1C6F-4069-B90B-1555C94627AF}" srcId="{6EBE3A8E-7DC4-401C-8CCB-17D3F6F1CB23}" destId="{E7A01CC4-0000-4DFA-9742-61873248DDD0}" srcOrd="0" destOrd="0" parTransId="{96BADA8D-50F5-4606-AE5D-086D904D6613}" sibTransId="{3B57DD59-AE54-488A-97AC-DD7C63E96C91}"/>
    <dgm:cxn modelId="{E7D42586-044A-40DB-8619-FA9317528FF6}" srcId="{553C9D56-22F1-4234-8560-C06475F2DC16}" destId="{D0749F29-0E43-41DF-87C7-2665AAED688B}" srcOrd="0" destOrd="0" parTransId="{66B1D1A7-B0D8-40BA-8C16-B4E929A16CE4}" sibTransId="{265E8B7A-E50B-4146-B130-FE6591A75B30}"/>
    <dgm:cxn modelId="{878582C5-754A-407A-A99A-820AE37C0118}" srcId="{101583D5-2C71-4FC3-AD13-4A2CE9E7A069}" destId="{553C9D56-22F1-4234-8560-C06475F2DC16}" srcOrd="1" destOrd="0" parTransId="{75EAF561-05F7-458F-A3E8-6CCF2DF0388B}" sibTransId="{9E58407C-98FA-4782-A1B9-AF7FA837A31C}"/>
    <dgm:cxn modelId="{3554B38A-CB22-4581-BF2D-8C461C088340}" type="presOf" srcId="{A4BF0159-A92C-4E1A-95F4-F49F496B32B8}" destId="{AEBFDA2D-0B85-463D-BBB3-4CA6B9FD160B}" srcOrd="0" destOrd="0" presId="urn:microsoft.com/office/officeart/2005/8/layout/chevron2"/>
    <dgm:cxn modelId="{39C73F1A-474F-4986-B4C2-A79CE269ED2B}" srcId="{073F0A14-F148-4DDF-BA54-0110D22E4B4C}" destId="{A4BF0159-A92C-4E1A-95F4-F49F496B32B8}" srcOrd="0" destOrd="0" parTransId="{DD7F94AD-A9D0-4C56-9BA6-2D9D65CF5E01}" sibTransId="{1E016E47-B79F-4657-8D28-FC3B0B5B740E}"/>
    <dgm:cxn modelId="{1432BA69-E27E-468E-B397-73EE2AF0DCCC}" srcId="{101583D5-2C71-4FC3-AD13-4A2CE9E7A069}" destId="{6EBE3A8E-7DC4-401C-8CCB-17D3F6F1CB23}" srcOrd="0" destOrd="0" parTransId="{186BF883-022D-4008-AC0B-9961CC96F011}" sibTransId="{A7D2C9E6-5D4A-4E25-BAB1-E2C086A25770}"/>
    <dgm:cxn modelId="{A212D0C6-3703-47BE-8942-6E049A35F169}" type="presOf" srcId="{073F0A14-F148-4DDF-BA54-0110D22E4B4C}" destId="{7BB7958F-2FB5-4677-9831-A28968175930}" srcOrd="0" destOrd="0" presId="urn:microsoft.com/office/officeart/2005/8/layout/chevron2"/>
    <dgm:cxn modelId="{482B6226-2ADC-496C-A545-C112496DBB47}" type="presOf" srcId="{101583D5-2C71-4FC3-AD13-4A2CE9E7A069}" destId="{984811E3-3A71-4135-B6F6-BE83D9DC43AF}" srcOrd="0" destOrd="0" presId="urn:microsoft.com/office/officeart/2005/8/layout/chevron2"/>
    <dgm:cxn modelId="{DFAA870F-98D9-4B10-A278-FC3708EAB918}" type="presOf" srcId="{553C9D56-22F1-4234-8560-C06475F2DC16}" destId="{47CD549A-034C-4C5D-8732-083B190F40F6}" srcOrd="0" destOrd="0" presId="urn:microsoft.com/office/officeart/2005/8/layout/chevron2"/>
    <dgm:cxn modelId="{5540774E-6FCE-466C-ABE9-2F868828B20B}" type="presParOf" srcId="{984811E3-3A71-4135-B6F6-BE83D9DC43AF}" destId="{292EAB50-CE00-492C-A352-4BD913E2676E}" srcOrd="0" destOrd="0" presId="urn:microsoft.com/office/officeart/2005/8/layout/chevron2"/>
    <dgm:cxn modelId="{005DD94D-FE36-4397-A032-EC385DA9379E}" type="presParOf" srcId="{292EAB50-CE00-492C-A352-4BD913E2676E}" destId="{7B75A694-BAB1-4099-B47F-09E87B48074F}" srcOrd="0" destOrd="0" presId="urn:microsoft.com/office/officeart/2005/8/layout/chevron2"/>
    <dgm:cxn modelId="{40EEA6D8-66F8-4A3A-BACE-1AA28FD44535}" type="presParOf" srcId="{292EAB50-CE00-492C-A352-4BD913E2676E}" destId="{7A4ED3DB-93E4-404C-803F-A18D568AA704}" srcOrd="1" destOrd="0" presId="urn:microsoft.com/office/officeart/2005/8/layout/chevron2"/>
    <dgm:cxn modelId="{5E6AE810-29E3-429A-8005-D1271D2DACE9}" type="presParOf" srcId="{984811E3-3A71-4135-B6F6-BE83D9DC43AF}" destId="{E7BFF0C5-5C07-4C4B-886F-8849815FAB1A}" srcOrd="1" destOrd="0" presId="urn:microsoft.com/office/officeart/2005/8/layout/chevron2"/>
    <dgm:cxn modelId="{49B786AE-C3E4-4177-B2B2-3F8E9FC229DC}" type="presParOf" srcId="{984811E3-3A71-4135-B6F6-BE83D9DC43AF}" destId="{826F9832-AC71-4161-A713-0FCFE25CC8E8}" srcOrd="2" destOrd="0" presId="urn:microsoft.com/office/officeart/2005/8/layout/chevron2"/>
    <dgm:cxn modelId="{6DE4C38E-7BD6-4013-9C2D-0D9F042191A3}" type="presParOf" srcId="{826F9832-AC71-4161-A713-0FCFE25CC8E8}" destId="{47CD549A-034C-4C5D-8732-083B190F40F6}" srcOrd="0" destOrd="0" presId="urn:microsoft.com/office/officeart/2005/8/layout/chevron2"/>
    <dgm:cxn modelId="{7CF66A82-D38A-4587-82AB-6A098BF476C8}" type="presParOf" srcId="{826F9832-AC71-4161-A713-0FCFE25CC8E8}" destId="{41B15AB1-9DB6-44FC-B49E-8FF7D75B1B9F}" srcOrd="1" destOrd="0" presId="urn:microsoft.com/office/officeart/2005/8/layout/chevron2"/>
    <dgm:cxn modelId="{96CC5313-4D04-49B9-89F4-9CCB3707BCD3}" type="presParOf" srcId="{984811E3-3A71-4135-B6F6-BE83D9DC43AF}" destId="{73A11E9E-DA1E-4F47-A00E-172E7A099315}" srcOrd="3" destOrd="0" presId="urn:microsoft.com/office/officeart/2005/8/layout/chevron2"/>
    <dgm:cxn modelId="{802DCB0A-EF8C-4FD3-AC61-4FA8AE707553}" type="presParOf" srcId="{984811E3-3A71-4135-B6F6-BE83D9DC43AF}" destId="{08C3C820-5E5F-47CF-9811-F39B9DAEB5AD}" srcOrd="4" destOrd="0" presId="urn:microsoft.com/office/officeart/2005/8/layout/chevron2"/>
    <dgm:cxn modelId="{F064D099-B537-436F-B272-8A5358932689}" type="presParOf" srcId="{08C3C820-5E5F-47CF-9811-F39B9DAEB5AD}" destId="{7BB7958F-2FB5-4677-9831-A28968175930}" srcOrd="0" destOrd="0" presId="urn:microsoft.com/office/officeart/2005/8/layout/chevron2"/>
    <dgm:cxn modelId="{F50D8375-B426-4397-82AA-539C43BA4327}" type="presParOf" srcId="{08C3C820-5E5F-47CF-9811-F39B9DAEB5AD}" destId="{AEBFDA2D-0B85-463D-BBB3-4CA6B9FD160B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179A9A-30FE-4448-B161-2A9B3917E3D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38879-9659-41A3-B7A7-5DADE1283ECC}">
      <dgm:prSet phldrT="[Текст]" custT="1"/>
      <dgm:spPr>
        <a:solidFill>
          <a:schemeClr val="accent1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F7455D-8ADC-4159-AAC3-9399268E6EC2}" type="parTrans" cxnId="{AA390D46-083E-4B83-9A41-F1237F7A8E5F}">
      <dgm:prSet/>
      <dgm:spPr/>
      <dgm:t>
        <a:bodyPr/>
        <a:lstStyle/>
        <a:p>
          <a:endParaRPr lang="ru-RU"/>
        </a:p>
      </dgm:t>
    </dgm:pt>
    <dgm:pt modelId="{9BF8D847-4FA5-47B3-871C-F2673F5A806C}" type="sibTrans" cxnId="{AA390D46-083E-4B83-9A41-F1237F7A8E5F}">
      <dgm:prSet/>
      <dgm:spPr/>
      <dgm:t>
        <a:bodyPr/>
        <a:lstStyle/>
        <a:p>
          <a:endParaRPr lang="ru-RU"/>
        </a:p>
      </dgm:t>
    </dgm:pt>
    <dgm:pt modelId="{CE1433BA-1533-44D0-87B2-94C5709E02A4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539D3DFD-9CAE-4860-81A8-568F77D2910C}" type="parTrans" cxnId="{2E34891D-A460-4F9B-BC01-3CADC1569C64}">
      <dgm:prSet/>
      <dgm:spPr/>
      <dgm:t>
        <a:bodyPr/>
        <a:lstStyle/>
        <a:p>
          <a:endParaRPr lang="ru-RU"/>
        </a:p>
      </dgm:t>
    </dgm:pt>
    <dgm:pt modelId="{8A917BB6-C866-4765-9636-BE05DED99492}" type="sibTrans" cxnId="{2E34891D-A460-4F9B-BC01-3CADC1569C64}">
      <dgm:prSet/>
      <dgm:spPr/>
      <dgm:t>
        <a:bodyPr/>
        <a:lstStyle/>
        <a:p>
          <a:endParaRPr lang="ru-RU"/>
        </a:p>
      </dgm:t>
    </dgm:pt>
    <dgm:pt modelId="{AD76CCF2-049D-41F6-8E31-F46CAE587925}">
      <dgm:prSet phldrT="[Текст]" custT="1"/>
      <dgm:spPr>
        <a:solidFill>
          <a:schemeClr val="accent2">
            <a:alpha val="82000"/>
          </a:schemeClr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6C4306F-6671-470F-A228-B72839480D0D}" type="parTrans" cxnId="{8723FC99-122C-47AA-BD07-FD833ABAFC71}">
      <dgm:prSet/>
      <dgm:spPr/>
      <dgm:t>
        <a:bodyPr/>
        <a:lstStyle/>
        <a:p>
          <a:endParaRPr lang="ru-RU"/>
        </a:p>
      </dgm:t>
    </dgm:pt>
    <dgm:pt modelId="{55CBD642-8E3E-43D0-98C5-5564322D3993}" type="sibTrans" cxnId="{8723FC99-122C-47AA-BD07-FD833ABAFC71}">
      <dgm:prSet/>
      <dgm:spPr/>
      <dgm:t>
        <a:bodyPr/>
        <a:lstStyle/>
        <a:p>
          <a:endParaRPr lang="ru-RU"/>
        </a:p>
      </dgm:t>
    </dgm:pt>
    <dgm:pt modelId="{F888D4DF-A93D-4CEE-B4D2-FAC00B201BF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224DDE-CA37-425E-B0B3-1696AA2287EC}" type="parTrans" cxnId="{AF96404A-A2F1-41F9-B1E8-6B1D4CEA01F9}">
      <dgm:prSet/>
      <dgm:spPr/>
      <dgm:t>
        <a:bodyPr/>
        <a:lstStyle/>
        <a:p>
          <a:endParaRPr lang="ru-RU"/>
        </a:p>
      </dgm:t>
    </dgm:pt>
    <dgm:pt modelId="{70306C16-26F9-4B4B-AF28-B0D87DF340AB}" type="sibTrans" cxnId="{AF96404A-A2F1-41F9-B1E8-6B1D4CEA01F9}">
      <dgm:prSet/>
      <dgm:spPr/>
      <dgm:t>
        <a:bodyPr/>
        <a:lstStyle/>
        <a:p>
          <a:endParaRPr lang="ru-RU"/>
        </a:p>
      </dgm:t>
    </dgm:pt>
    <dgm:pt modelId="{0BB069A0-4CD1-43DA-ABE6-C96B8FA23775}">
      <dgm:prSet phldrT="[Текст]" custT="1"/>
      <dgm:spPr>
        <a:solidFill>
          <a:schemeClr val="accent3"/>
        </a:solidFill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r>
            <a:rPr lang="ru-RU" sz="1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0938069-2DC3-4A8A-BD61-6DC0FB70F67E}" type="parTrans" cxnId="{9D55920F-5847-4132-9C74-1FDB61F694D6}">
      <dgm:prSet/>
      <dgm:spPr/>
      <dgm:t>
        <a:bodyPr/>
        <a:lstStyle/>
        <a:p>
          <a:endParaRPr lang="ru-RU"/>
        </a:p>
      </dgm:t>
    </dgm:pt>
    <dgm:pt modelId="{0E2DFF4F-2EC2-47D6-B7E2-113F96D5F23C}" type="sibTrans" cxnId="{9D55920F-5847-4132-9C74-1FDB61F694D6}">
      <dgm:prSet/>
      <dgm:spPr/>
      <dgm:t>
        <a:bodyPr/>
        <a:lstStyle/>
        <a:p>
          <a:endParaRPr lang="ru-RU"/>
        </a:p>
      </dgm:t>
    </dgm:pt>
    <dgm:pt modelId="{6B535324-95D7-4FF5-A257-E4F8E5C89558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другие налоги.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458B339B-EC76-4213-9C8C-6CC7786F1DC8}" type="parTrans" cxnId="{F0D53174-1C54-47DB-8CAF-A6A9DF57C5C1}">
      <dgm:prSet/>
      <dgm:spPr/>
      <dgm:t>
        <a:bodyPr/>
        <a:lstStyle/>
        <a:p>
          <a:endParaRPr lang="ru-RU"/>
        </a:p>
      </dgm:t>
    </dgm:pt>
    <dgm:pt modelId="{195DC134-7F8B-48CB-8924-9870A43F5F6B}" type="sibTrans" cxnId="{F0D53174-1C54-47DB-8CAF-A6A9DF57C5C1}">
      <dgm:prSet/>
      <dgm:spPr/>
      <dgm:t>
        <a:bodyPr/>
        <a:lstStyle/>
        <a:p>
          <a:endParaRPr lang="ru-RU"/>
        </a:p>
      </dgm:t>
    </dgm:pt>
    <dgm:pt modelId="{58A71555-2B91-4377-A590-785B3240F425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C8C359E-0D15-4494-9F47-B304761DBE4D}" type="parTrans" cxnId="{60A56130-3F3A-435E-88A7-567BD0F18EA1}">
      <dgm:prSet/>
      <dgm:spPr/>
      <dgm:t>
        <a:bodyPr/>
        <a:lstStyle/>
        <a:p>
          <a:endParaRPr lang="ru-RU"/>
        </a:p>
      </dgm:t>
    </dgm:pt>
    <dgm:pt modelId="{DBFC1646-54B0-4432-AF46-0AEFBBA6E73A}" type="sibTrans" cxnId="{60A56130-3F3A-435E-88A7-567BD0F18EA1}">
      <dgm:prSet/>
      <dgm:spPr/>
      <dgm:t>
        <a:bodyPr/>
        <a:lstStyle/>
        <a:p>
          <a:endParaRPr lang="ru-RU"/>
        </a:p>
      </dgm:t>
    </dgm:pt>
    <dgm:pt modelId="{DC355934-C8E5-4253-AF54-6346465DC6D4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транспортный налог;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3C023DD-EC51-4EE0-BE47-B9F21EC42EE3}" type="parTrans" cxnId="{29FAAF4E-C889-4BDA-99D3-96ABDF84A278}">
      <dgm:prSet/>
      <dgm:spPr/>
      <dgm:t>
        <a:bodyPr/>
        <a:lstStyle/>
        <a:p>
          <a:endParaRPr lang="ru-RU"/>
        </a:p>
      </dgm:t>
    </dgm:pt>
    <dgm:pt modelId="{F0C38EFD-602A-4801-9D26-E9310F723839}" type="sibTrans" cxnId="{29FAAF4E-C889-4BDA-99D3-96ABDF84A278}">
      <dgm:prSet/>
      <dgm:spPr/>
      <dgm:t>
        <a:bodyPr/>
        <a:lstStyle/>
        <a:p>
          <a:endParaRPr lang="ru-RU"/>
        </a:p>
      </dgm:t>
    </dgm:pt>
    <dgm:pt modelId="{4B604EBC-E1A1-4D83-B2D0-316BBC570F53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штрафные санкции;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7DA9FC-0F34-4DDF-B635-F72DB9529E36}" type="parTrans" cxnId="{5C590F7B-4C65-4039-9CFE-C0E90225590A}">
      <dgm:prSet/>
      <dgm:spPr/>
      <dgm:t>
        <a:bodyPr/>
        <a:lstStyle/>
        <a:p>
          <a:endParaRPr lang="ru-RU"/>
        </a:p>
      </dgm:t>
    </dgm:pt>
    <dgm:pt modelId="{60972B29-3CEC-4BD6-9292-941E4466F7C7}" type="sibTrans" cxnId="{5C590F7B-4C65-4039-9CFE-C0E90225590A}">
      <dgm:prSet/>
      <dgm:spPr/>
      <dgm:t>
        <a:bodyPr/>
        <a:lstStyle/>
        <a:p>
          <a:endParaRPr lang="ru-RU"/>
        </a:p>
      </dgm:t>
    </dgm:pt>
    <dgm:pt modelId="{260C7D63-08BA-4ACD-B1F7-89EBE3B3B901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другие.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8631AAC-5DA6-4709-B35B-E7541635A505}" type="parTrans" cxnId="{E76E97CD-6599-49F9-B8DB-76271BC485D8}">
      <dgm:prSet/>
      <dgm:spPr/>
      <dgm:t>
        <a:bodyPr/>
        <a:lstStyle/>
        <a:p>
          <a:endParaRPr lang="ru-RU"/>
        </a:p>
      </dgm:t>
    </dgm:pt>
    <dgm:pt modelId="{D4A8C463-B850-4352-8EF7-3F601CC3AD18}" type="sibTrans" cxnId="{E76E97CD-6599-49F9-B8DB-76271BC485D8}">
      <dgm:prSet/>
      <dgm:spPr/>
      <dgm:t>
        <a:bodyPr/>
        <a:lstStyle/>
        <a:p>
          <a:endParaRPr lang="ru-RU"/>
        </a:p>
      </dgm:t>
    </dgm:pt>
    <dgm:pt modelId="{EF7BE078-83A1-44E5-8DBC-E47992B8CFB0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</a:t>
          </a:r>
          <a:r>
            <a:rPr lang="ru-RU" sz="1600" b="1" dirty="0" smtClean="0"/>
            <a:t>).</a:t>
          </a:r>
          <a:endParaRPr lang="ru-RU" sz="1600" b="1" dirty="0"/>
        </a:p>
      </dgm:t>
    </dgm:pt>
    <dgm:pt modelId="{BE01C4BD-A1EE-409F-92A6-2C2E26C61D44}" type="sibTrans" cxnId="{5B95E7C3-8649-4959-B8B1-0B4A387AAEEF}">
      <dgm:prSet/>
      <dgm:spPr/>
      <dgm:t>
        <a:bodyPr/>
        <a:lstStyle/>
        <a:p>
          <a:endParaRPr lang="ru-RU"/>
        </a:p>
      </dgm:t>
    </dgm:pt>
    <dgm:pt modelId="{705B106D-49E0-49FD-9803-C9FA5DED0F79}" type="parTrans" cxnId="{5B95E7C3-8649-4959-B8B1-0B4A387AAEEF}">
      <dgm:prSet/>
      <dgm:spPr/>
      <dgm:t>
        <a:bodyPr/>
        <a:lstStyle/>
        <a:p>
          <a:endParaRPr lang="ru-RU"/>
        </a:p>
      </dgm:t>
    </dgm:pt>
    <dgm:pt modelId="{69DEBAD9-8D3E-4273-9C32-5E4600146E8C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акцизы на нефтепродукты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457C6EC-39A2-490D-9D9D-FC471365D84D}" type="parTrans" cxnId="{53F95E4E-7DC7-443C-B507-77AAE515FF3E}">
      <dgm:prSet/>
      <dgm:spPr/>
      <dgm:t>
        <a:bodyPr/>
        <a:lstStyle/>
        <a:p>
          <a:endParaRPr lang="ru-RU"/>
        </a:p>
      </dgm:t>
    </dgm:pt>
    <dgm:pt modelId="{B0D6292E-E269-4E83-A2C8-D12B383276CA}" type="sibTrans" cxnId="{53F95E4E-7DC7-443C-B507-77AAE515FF3E}">
      <dgm:prSet/>
      <dgm:spPr/>
      <dgm:t>
        <a:bodyPr/>
        <a:lstStyle/>
        <a:p>
          <a:endParaRPr lang="ru-RU"/>
        </a:p>
      </dgm:t>
    </dgm:pt>
    <dgm:pt modelId="{73671EA4-77D7-45B1-A3F2-B01229E3107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доходы от продажи муниципального имущества;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1EE9C61-40A8-4F91-BE1B-D73EA0F1FD2E}" type="parTrans" cxnId="{B8415350-7517-4C92-9577-1049510B3D61}">
      <dgm:prSet/>
      <dgm:spPr/>
      <dgm:t>
        <a:bodyPr/>
        <a:lstStyle/>
        <a:p>
          <a:endParaRPr lang="ru-RU"/>
        </a:p>
      </dgm:t>
    </dgm:pt>
    <dgm:pt modelId="{288ABE2B-6A1B-412E-BCEE-0F23916A077E}" type="sibTrans" cxnId="{B8415350-7517-4C92-9577-1049510B3D61}">
      <dgm:prSet/>
      <dgm:spPr/>
      <dgm:t>
        <a:bodyPr/>
        <a:lstStyle/>
        <a:p>
          <a:endParaRPr lang="ru-RU"/>
        </a:p>
      </dgm:t>
    </dgm:pt>
    <dgm:pt modelId="{4BBBE970-17C2-4EAF-812A-10B09925A262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4A3832F-023A-4BCA-AD91-23BD632D26D8}" type="parTrans" cxnId="{6BC6A18A-95FE-4AD7-BD7D-1F8AEE08A7A1}">
      <dgm:prSet/>
      <dgm:spPr/>
      <dgm:t>
        <a:bodyPr/>
        <a:lstStyle/>
        <a:p>
          <a:endParaRPr lang="ru-RU"/>
        </a:p>
      </dgm:t>
    </dgm:pt>
    <dgm:pt modelId="{77E89148-E0F1-4143-9B26-B926D276DD77}" type="sibTrans" cxnId="{6BC6A18A-95FE-4AD7-BD7D-1F8AEE08A7A1}">
      <dgm:prSet/>
      <dgm:spPr/>
      <dgm:t>
        <a:bodyPr/>
        <a:lstStyle/>
        <a:p>
          <a:endParaRPr lang="ru-RU"/>
        </a:p>
      </dgm:t>
    </dgm:pt>
    <dgm:pt modelId="{3A552CB9-2348-4ECB-B917-8D677FA38947}" type="pres">
      <dgm:prSet presAssocID="{80179A9A-30FE-4448-B161-2A9B3917E3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F31057-F9FC-454E-A382-BEC6F5A4710D}" type="pres">
      <dgm:prSet presAssocID="{22138879-9659-41A3-B7A7-5DADE1283ECC}" presName="composite" presStyleCnt="0"/>
      <dgm:spPr/>
    </dgm:pt>
    <dgm:pt modelId="{4C6C89FB-0210-4904-B303-D81636C4B4B5}" type="pres">
      <dgm:prSet presAssocID="{22138879-9659-41A3-B7A7-5DADE1283EC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499D8-9619-4733-96E5-5DC4EC19CD6D}" type="pres">
      <dgm:prSet presAssocID="{22138879-9659-41A3-B7A7-5DADE1283EC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658AB3-6163-4D9A-BB42-5FFCAC00B450}" type="pres">
      <dgm:prSet presAssocID="{9BF8D847-4FA5-47B3-871C-F2673F5A806C}" presName="space" presStyleCnt="0"/>
      <dgm:spPr/>
    </dgm:pt>
    <dgm:pt modelId="{CE571E4C-15B7-41A1-9F18-9CB7FAECB813}" type="pres">
      <dgm:prSet presAssocID="{AD76CCF2-049D-41F6-8E31-F46CAE587925}" presName="composite" presStyleCnt="0"/>
      <dgm:spPr/>
    </dgm:pt>
    <dgm:pt modelId="{6C501B70-5CBA-42EB-AEB5-439EB0578001}" type="pres">
      <dgm:prSet presAssocID="{AD76CCF2-049D-41F6-8E31-F46CAE587925}" presName="parTx" presStyleLbl="alignNode1" presStyleIdx="1" presStyleCnt="3" custScaleX="105579" custLinFactNeighborX="947" custLinFactNeighborY="52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4410F-CE1A-4BF8-BF44-6FBD5904C28B}" type="pres">
      <dgm:prSet presAssocID="{AD76CCF2-049D-41F6-8E31-F46CAE587925}" presName="desTx" presStyleLbl="alignAccFollowNode1" presStyleIdx="1" presStyleCnt="3" custScaleX="105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E9491-1144-4608-B581-EA144BD7DE6A}" type="pres">
      <dgm:prSet presAssocID="{55CBD642-8E3E-43D0-98C5-5564322D3993}" presName="space" presStyleCnt="0"/>
      <dgm:spPr/>
    </dgm:pt>
    <dgm:pt modelId="{8A7A6C28-6DF5-4A1A-A331-37E95D068B9D}" type="pres">
      <dgm:prSet presAssocID="{0BB069A0-4CD1-43DA-ABE6-C96B8FA23775}" presName="composite" presStyleCnt="0"/>
      <dgm:spPr/>
    </dgm:pt>
    <dgm:pt modelId="{3FFDDF85-6276-415A-BC10-E1D26EE33BAA}" type="pres">
      <dgm:prSet presAssocID="{0BB069A0-4CD1-43DA-ABE6-C96B8FA2377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0080FD-DE08-4386-8555-DA597D001CB3}" type="pres">
      <dgm:prSet presAssocID="{0BB069A0-4CD1-43DA-ABE6-C96B8FA2377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324A1C-AD82-4AA1-AE54-58239886D3E9}" type="presOf" srcId="{CE1433BA-1533-44D0-87B2-94C5709E02A4}" destId="{367499D8-9619-4733-96E5-5DC4EC19CD6D}" srcOrd="0" destOrd="0" presId="urn:microsoft.com/office/officeart/2005/8/layout/hList1"/>
    <dgm:cxn modelId="{1AD6CAE8-0B8A-4C97-8E5A-CDCF9ADF7001}" type="presOf" srcId="{F888D4DF-A93D-4CEE-B4D2-FAC00B201BFB}" destId="{8214410F-CE1A-4BF8-BF44-6FBD5904C28B}" srcOrd="0" destOrd="0" presId="urn:microsoft.com/office/officeart/2005/8/layout/hList1"/>
    <dgm:cxn modelId="{5B95E7C3-8649-4959-B8B1-0B4A387AAEEF}" srcId="{0BB069A0-4CD1-43DA-ABE6-C96B8FA23775}" destId="{EF7BE078-83A1-44E5-8DBC-E47992B8CFB0}" srcOrd="0" destOrd="0" parTransId="{705B106D-49E0-49FD-9803-C9FA5DED0F79}" sibTransId="{BE01C4BD-A1EE-409F-92A6-2C2E26C61D44}"/>
    <dgm:cxn modelId="{82B21012-CFC9-4120-B903-E525F46224B4}" type="presOf" srcId="{260C7D63-08BA-4ACD-B1F7-89EBE3B3B901}" destId="{8214410F-CE1A-4BF8-BF44-6FBD5904C28B}" srcOrd="0" destOrd="4" presId="urn:microsoft.com/office/officeart/2005/8/layout/hList1"/>
    <dgm:cxn modelId="{451B754E-12BD-4376-B703-4E748E78F1C9}" type="presOf" srcId="{80179A9A-30FE-4448-B161-2A9B3917E3D6}" destId="{3A552CB9-2348-4ECB-B917-8D677FA38947}" srcOrd="0" destOrd="0" presId="urn:microsoft.com/office/officeart/2005/8/layout/hList1"/>
    <dgm:cxn modelId="{AA390D46-083E-4B83-9A41-F1237F7A8E5F}" srcId="{80179A9A-30FE-4448-B161-2A9B3917E3D6}" destId="{22138879-9659-41A3-B7A7-5DADE1283ECC}" srcOrd="0" destOrd="0" parTransId="{9BF7455D-8ADC-4159-AAC3-9399268E6EC2}" sibTransId="{9BF8D847-4FA5-47B3-871C-F2673F5A806C}"/>
    <dgm:cxn modelId="{8723FC99-122C-47AA-BD07-FD833ABAFC71}" srcId="{80179A9A-30FE-4448-B161-2A9B3917E3D6}" destId="{AD76CCF2-049D-41F6-8E31-F46CAE587925}" srcOrd="1" destOrd="0" parTransId="{46C4306F-6671-470F-A228-B72839480D0D}" sibTransId="{55CBD642-8E3E-43D0-98C5-5564322D3993}"/>
    <dgm:cxn modelId="{E76E97CD-6599-49F9-B8DB-76271BC485D8}" srcId="{AD76CCF2-049D-41F6-8E31-F46CAE587925}" destId="{260C7D63-08BA-4ACD-B1F7-89EBE3B3B901}" srcOrd="4" destOrd="0" parTransId="{F8631AAC-5DA6-4709-B35B-E7541635A505}" sibTransId="{D4A8C463-B850-4352-8EF7-3F601CC3AD18}"/>
    <dgm:cxn modelId="{1C233C38-A619-4280-BB48-F7469FB17378}" type="presOf" srcId="{6B535324-95D7-4FF5-A257-E4F8E5C89558}" destId="{367499D8-9619-4733-96E5-5DC4EC19CD6D}" srcOrd="0" destOrd="4" presId="urn:microsoft.com/office/officeart/2005/8/layout/hList1"/>
    <dgm:cxn modelId="{6BC6A18A-95FE-4AD7-BD7D-1F8AEE08A7A1}" srcId="{AD76CCF2-049D-41F6-8E31-F46CAE587925}" destId="{4BBBE970-17C2-4EAF-812A-10B09925A262}" srcOrd="2" destOrd="0" parTransId="{B4A3832F-023A-4BCA-AD91-23BD632D26D8}" sibTransId="{77E89148-E0F1-4143-9B26-B926D276DD77}"/>
    <dgm:cxn modelId="{29FAAF4E-C889-4BDA-99D3-96ABDF84A278}" srcId="{22138879-9659-41A3-B7A7-5DADE1283ECC}" destId="{DC355934-C8E5-4253-AF54-6346465DC6D4}" srcOrd="3" destOrd="0" parTransId="{83C023DD-EC51-4EE0-BE47-B9F21EC42EE3}" sibTransId="{F0C38EFD-602A-4801-9D26-E9310F723839}"/>
    <dgm:cxn modelId="{4F79CA05-E2D9-4678-8AFC-5ABAEE1BFC51}" type="presOf" srcId="{DC355934-C8E5-4253-AF54-6346465DC6D4}" destId="{367499D8-9619-4733-96E5-5DC4EC19CD6D}" srcOrd="0" destOrd="3" presId="urn:microsoft.com/office/officeart/2005/8/layout/hList1"/>
    <dgm:cxn modelId="{75490631-3A54-4707-90F6-31CC2F182186}" type="presOf" srcId="{4BBBE970-17C2-4EAF-812A-10B09925A262}" destId="{8214410F-CE1A-4BF8-BF44-6FBD5904C28B}" srcOrd="0" destOrd="2" presId="urn:microsoft.com/office/officeart/2005/8/layout/hList1"/>
    <dgm:cxn modelId="{D4590658-5660-47C9-987A-BD514FCAABE1}" type="presOf" srcId="{0BB069A0-4CD1-43DA-ABE6-C96B8FA23775}" destId="{3FFDDF85-6276-415A-BC10-E1D26EE33BAA}" srcOrd="0" destOrd="0" presId="urn:microsoft.com/office/officeart/2005/8/layout/hList1"/>
    <dgm:cxn modelId="{A79F4197-19D1-4875-8615-7212C4691C38}" type="presOf" srcId="{AD76CCF2-049D-41F6-8E31-F46CAE587925}" destId="{6C501B70-5CBA-42EB-AEB5-439EB0578001}" srcOrd="0" destOrd="0" presId="urn:microsoft.com/office/officeart/2005/8/layout/hList1"/>
    <dgm:cxn modelId="{53F95E4E-7DC7-443C-B507-77AAE515FF3E}" srcId="{22138879-9659-41A3-B7A7-5DADE1283ECC}" destId="{69DEBAD9-8D3E-4273-9C32-5E4600146E8C}" srcOrd="1" destOrd="0" parTransId="{9457C6EC-39A2-490D-9D9D-FC471365D84D}" sibTransId="{B0D6292E-E269-4E83-A2C8-D12B383276CA}"/>
    <dgm:cxn modelId="{B8415350-7517-4C92-9577-1049510B3D61}" srcId="{AD76CCF2-049D-41F6-8E31-F46CAE587925}" destId="{73671EA4-77D7-45B1-A3F2-B01229E31075}" srcOrd="1" destOrd="0" parTransId="{A1EE9C61-40A8-4F91-BE1B-D73EA0F1FD2E}" sibTransId="{288ABE2B-6A1B-412E-BCEE-0F23916A077E}"/>
    <dgm:cxn modelId="{9D55920F-5847-4132-9C74-1FDB61F694D6}" srcId="{80179A9A-30FE-4448-B161-2A9B3917E3D6}" destId="{0BB069A0-4CD1-43DA-ABE6-C96B8FA23775}" srcOrd="2" destOrd="0" parTransId="{E0938069-2DC3-4A8A-BD61-6DC0FB70F67E}" sibTransId="{0E2DFF4F-2EC2-47D6-B7E2-113F96D5F23C}"/>
    <dgm:cxn modelId="{AF96404A-A2F1-41F9-B1E8-6B1D4CEA01F9}" srcId="{AD76CCF2-049D-41F6-8E31-F46CAE587925}" destId="{F888D4DF-A93D-4CEE-B4D2-FAC00B201BFB}" srcOrd="0" destOrd="0" parTransId="{2B224DDE-CA37-425E-B0B3-1696AA2287EC}" sibTransId="{70306C16-26F9-4B4B-AF28-B0D87DF340AB}"/>
    <dgm:cxn modelId="{5D242899-46E0-4D2A-B166-F122E3B678BD}" type="presOf" srcId="{58A71555-2B91-4377-A590-785B3240F425}" destId="{367499D8-9619-4733-96E5-5DC4EC19CD6D}" srcOrd="0" destOrd="2" presId="urn:microsoft.com/office/officeart/2005/8/layout/hList1"/>
    <dgm:cxn modelId="{ADE554A6-1D32-4686-ABC8-B80B5B10F958}" type="presOf" srcId="{22138879-9659-41A3-B7A7-5DADE1283ECC}" destId="{4C6C89FB-0210-4904-B303-D81636C4B4B5}" srcOrd="0" destOrd="0" presId="urn:microsoft.com/office/officeart/2005/8/layout/hList1"/>
    <dgm:cxn modelId="{5C590F7B-4C65-4039-9CFE-C0E90225590A}" srcId="{AD76CCF2-049D-41F6-8E31-F46CAE587925}" destId="{4B604EBC-E1A1-4D83-B2D0-316BBC570F53}" srcOrd="3" destOrd="0" parTransId="{967DA9FC-0F34-4DDF-B635-F72DB9529E36}" sibTransId="{60972B29-3CEC-4BD6-9292-941E4466F7C7}"/>
    <dgm:cxn modelId="{60A56130-3F3A-435E-88A7-567BD0F18EA1}" srcId="{22138879-9659-41A3-B7A7-5DADE1283ECC}" destId="{58A71555-2B91-4377-A590-785B3240F425}" srcOrd="2" destOrd="0" parTransId="{FC8C359E-0D15-4494-9F47-B304761DBE4D}" sibTransId="{DBFC1646-54B0-4432-AF46-0AEFBBA6E73A}"/>
    <dgm:cxn modelId="{F63D9876-8F3D-4871-8834-C7CF42BB42D5}" type="presOf" srcId="{73671EA4-77D7-45B1-A3F2-B01229E31075}" destId="{8214410F-CE1A-4BF8-BF44-6FBD5904C28B}" srcOrd="0" destOrd="1" presId="urn:microsoft.com/office/officeart/2005/8/layout/hList1"/>
    <dgm:cxn modelId="{104A991F-41F2-490A-B510-C508B9D36E46}" type="presOf" srcId="{4B604EBC-E1A1-4D83-B2D0-316BBC570F53}" destId="{8214410F-CE1A-4BF8-BF44-6FBD5904C28B}" srcOrd="0" destOrd="3" presId="urn:microsoft.com/office/officeart/2005/8/layout/hList1"/>
    <dgm:cxn modelId="{35483D95-A271-4D65-B490-FB3FC473C398}" type="presOf" srcId="{EF7BE078-83A1-44E5-8DBC-E47992B8CFB0}" destId="{C30080FD-DE08-4386-8555-DA597D001CB3}" srcOrd="0" destOrd="0" presId="urn:microsoft.com/office/officeart/2005/8/layout/hList1"/>
    <dgm:cxn modelId="{2E34891D-A460-4F9B-BC01-3CADC1569C64}" srcId="{22138879-9659-41A3-B7A7-5DADE1283ECC}" destId="{CE1433BA-1533-44D0-87B2-94C5709E02A4}" srcOrd="0" destOrd="0" parTransId="{539D3DFD-9CAE-4860-81A8-568F77D2910C}" sibTransId="{8A917BB6-C866-4765-9636-BE05DED99492}"/>
    <dgm:cxn modelId="{F0D53174-1C54-47DB-8CAF-A6A9DF57C5C1}" srcId="{22138879-9659-41A3-B7A7-5DADE1283ECC}" destId="{6B535324-95D7-4FF5-A257-E4F8E5C89558}" srcOrd="4" destOrd="0" parTransId="{458B339B-EC76-4213-9C8C-6CC7786F1DC8}" sibTransId="{195DC134-7F8B-48CB-8924-9870A43F5F6B}"/>
    <dgm:cxn modelId="{57E5D2D8-6B03-4F39-9DF3-B9DF3C4F8C95}" type="presOf" srcId="{69DEBAD9-8D3E-4273-9C32-5E4600146E8C}" destId="{367499D8-9619-4733-96E5-5DC4EC19CD6D}" srcOrd="0" destOrd="1" presId="urn:microsoft.com/office/officeart/2005/8/layout/hList1"/>
    <dgm:cxn modelId="{7331D967-F95F-4BBE-932B-A039AED42DCE}" type="presParOf" srcId="{3A552CB9-2348-4ECB-B917-8D677FA38947}" destId="{C2F31057-F9FC-454E-A382-BEC6F5A4710D}" srcOrd="0" destOrd="0" presId="urn:microsoft.com/office/officeart/2005/8/layout/hList1"/>
    <dgm:cxn modelId="{D5E225B8-027C-45DE-9064-660C6043C075}" type="presParOf" srcId="{C2F31057-F9FC-454E-A382-BEC6F5A4710D}" destId="{4C6C89FB-0210-4904-B303-D81636C4B4B5}" srcOrd="0" destOrd="0" presId="urn:microsoft.com/office/officeart/2005/8/layout/hList1"/>
    <dgm:cxn modelId="{A20201D2-2B20-4A28-8E9A-3A219737469E}" type="presParOf" srcId="{C2F31057-F9FC-454E-A382-BEC6F5A4710D}" destId="{367499D8-9619-4733-96E5-5DC4EC19CD6D}" srcOrd="1" destOrd="0" presId="urn:microsoft.com/office/officeart/2005/8/layout/hList1"/>
    <dgm:cxn modelId="{C48DE6B6-82EA-4C1E-AFF1-9BD55FAC7BA5}" type="presParOf" srcId="{3A552CB9-2348-4ECB-B917-8D677FA38947}" destId="{C7658AB3-6163-4D9A-BB42-5FFCAC00B450}" srcOrd="1" destOrd="0" presId="urn:microsoft.com/office/officeart/2005/8/layout/hList1"/>
    <dgm:cxn modelId="{1A04777E-D583-4C7C-9AC7-0F7CC275C7B6}" type="presParOf" srcId="{3A552CB9-2348-4ECB-B917-8D677FA38947}" destId="{CE571E4C-15B7-41A1-9F18-9CB7FAECB813}" srcOrd="2" destOrd="0" presId="urn:microsoft.com/office/officeart/2005/8/layout/hList1"/>
    <dgm:cxn modelId="{25ACBEEF-95CB-487E-8555-7FA7475708A4}" type="presParOf" srcId="{CE571E4C-15B7-41A1-9F18-9CB7FAECB813}" destId="{6C501B70-5CBA-42EB-AEB5-439EB0578001}" srcOrd="0" destOrd="0" presId="urn:microsoft.com/office/officeart/2005/8/layout/hList1"/>
    <dgm:cxn modelId="{B7973743-3AFF-4D21-97F6-17A4E597388A}" type="presParOf" srcId="{CE571E4C-15B7-41A1-9F18-9CB7FAECB813}" destId="{8214410F-CE1A-4BF8-BF44-6FBD5904C28B}" srcOrd="1" destOrd="0" presId="urn:microsoft.com/office/officeart/2005/8/layout/hList1"/>
    <dgm:cxn modelId="{E5621C03-FECC-4B7D-83FE-B71AA0ABB4EB}" type="presParOf" srcId="{3A552CB9-2348-4ECB-B917-8D677FA38947}" destId="{EA7E9491-1144-4608-B581-EA144BD7DE6A}" srcOrd="3" destOrd="0" presId="urn:microsoft.com/office/officeart/2005/8/layout/hList1"/>
    <dgm:cxn modelId="{BD57457A-7325-4BFE-ABC2-7FC73E7F96BD}" type="presParOf" srcId="{3A552CB9-2348-4ECB-B917-8D677FA38947}" destId="{8A7A6C28-6DF5-4A1A-A331-37E95D068B9D}" srcOrd="4" destOrd="0" presId="urn:microsoft.com/office/officeart/2005/8/layout/hList1"/>
    <dgm:cxn modelId="{6A4D6DB2-B727-42F7-B636-48802C62EB22}" type="presParOf" srcId="{8A7A6C28-6DF5-4A1A-A331-37E95D068B9D}" destId="{3FFDDF85-6276-415A-BC10-E1D26EE33BAA}" srcOrd="0" destOrd="0" presId="urn:microsoft.com/office/officeart/2005/8/layout/hList1"/>
    <dgm:cxn modelId="{D9FF7823-535A-4423-86C6-295745685674}" type="presParOf" srcId="{8A7A6C28-6DF5-4A1A-A331-37E95D068B9D}" destId="{C30080FD-DE08-4386-8555-DA597D001CB3}" srcOrd="1" destOrd="0" presId="urn:microsoft.com/office/officeart/2005/8/layout/h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400" b="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90B43A1C-85AB-40E4-9687-2313E85E0399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CCDC2A1-B573-48DB-AE6D-1F76901F1671}" type="parTrans" cxnId="{E3209E33-E5E7-49D7-A614-E18C032857AF}">
      <dgm:prSet/>
      <dgm:spPr/>
      <dgm:t>
        <a:bodyPr/>
        <a:lstStyle/>
        <a:p>
          <a:endParaRPr lang="ru-RU"/>
        </a:p>
      </dgm:t>
    </dgm:pt>
    <dgm:pt modelId="{E9924FC7-EF29-492B-B0FE-E3B61C99864B}" type="sibTrans" cxnId="{E3209E33-E5E7-49D7-A614-E18C032857AF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72936" custScaleY="164604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485E-E38C-4518-A609-8D1D62CF917B}" type="pres">
      <dgm:prSet presAssocID="{CCCDC2A1-B573-48DB-AE6D-1F76901F1671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DB024BEC-8C88-4F07-BCA5-811E266A083B}" type="pres">
      <dgm:prSet presAssocID="{CCCDC2A1-B573-48DB-AE6D-1F76901F1671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0A6C1809-69AA-4BA6-8257-5A11C3557B45}" type="pres">
      <dgm:prSet presAssocID="{90B43A1C-85AB-40E4-9687-2313E85E039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EC8B87-0023-465C-B9A7-7B2D424D029E}" type="presOf" srcId="{9DEE7B50-C1CB-48D2-999B-DF1098A88396}" destId="{881BA4B6-6173-4BE7-ACB0-127409627ABA}" srcOrd="1" destOrd="0" presId="urn:microsoft.com/office/officeart/2005/8/layout/radial5"/>
    <dgm:cxn modelId="{BD225FB5-22FF-451B-8E77-D004CBD6DBA1}" type="presOf" srcId="{6F647F05-65E5-443B-9310-4AF895EEC1B0}" destId="{ED72E44C-8498-48F8-9652-E5DD6AC5818D}" srcOrd="0" destOrd="0" presId="urn:microsoft.com/office/officeart/2005/8/layout/radial5"/>
    <dgm:cxn modelId="{7F1A0752-06B2-4E07-8CB4-A7004006411C}" type="presOf" srcId="{77DF95E1-3397-43CE-99EF-E82D1E9B2066}" destId="{4273F29E-B93C-44D6-A671-FCDC77ED9BA3}" srcOrd="1" destOrd="0" presId="urn:microsoft.com/office/officeart/2005/8/layout/radial5"/>
    <dgm:cxn modelId="{8FD82C8C-A9EC-4D41-9434-7B016342BA1C}" type="presOf" srcId="{420BA717-63F2-4ED1-9193-BDF0AD7BC7EB}" destId="{FFE63D16-C443-42C8-BB30-4CA61876A647}" srcOrd="0" destOrd="0" presId="urn:microsoft.com/office/officeart/2005/8/layout/radial5"/>
    <dgm:cxn modelId="{E3910576-5876-4207-A3C7-0D372B10477F}" type="presOf" srcId="{66E51CD7-05D6-4658-BDAA-92C6F3E19708}" destId="{553B84E4-4A31-43DB-B3BF-8E8EF2B79F2D}" srcOrd="0" destOrd="0" presId="urn:microsoft.com/office/officeart/2005/8/layout/radial5"/>
    <dgm:cxn modelId="{BC3266BC-2C1E-4506-9C32-07F4055290D8}" type="presOf" srcId="{C021BE46-16AF-4372-B2A0-67875E2C82CF}" destId="{DA660ED5-C4B7-4208-928A-B8DD66837486}" srcOrd="1" destOrd="0" presId="urn:microsoft.com/office/officeart/2005/8/layout/radial5"/>
    <dgm:cxn modelId="{8EC16F80-9EC5-46B3-BB1D-E917085847B4}" type="presOf" srcId="{BC4B6763-2F33-4CCB-B9CC-377BBD0F0800}" destId="{E3A5A4EE-729B-477E-AEA8-7FC61FA6B941}" srcOrd="1" destOrd="0" presId="urn:microsoft.com/office/officeart/2005/8/layout/radial5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B9F278FC-68AF-45C0-BE64-CF77589ACBCF}" type="presOf" srcId="{3BA0FA79-0F0A-4F39-8C6F-85BF113366C3}" destId="{E0AC84DD-2093-416F-85DE-E547FE520660}" srcOrd="0" destOrd="0" presId="urn:microsoft.com/office/officeart/2005/8/layout/radial5"/>
    <dgm:cxn modelId="{085010F7-B21F-4E73-A219-6000CFFD80EF}" type="presOf" srcId="{66E51CD7-05D6-4658-BDAA-92C6F3E19708}" destId="{C47D9E4B-AD47-4E79-B529-9B264E8F4F6B}" srcOrd="1" destOrd="0" presId="urn:microsoft.com/office/officeart/2005/8/layout/radial5"/>
    <dgm:cxn modelId="{94B5920E-2B1B-482F-ADD5-5B6D86464BEE}" type="presOf" srcId="{BC4B6763-2F33-4CCB-B9CC-377BBD0F0800}" destId="{A0B7EB92-DF16-476D-BB87-6C0D26E26F61}" srcOrd="0" destOrd="0" presId="urn:microsoft.com/office/officeart/2005/8/layout/radial5"/>
    <dgm:cxn modelId="{2E2D3371-2438-4FC1-A999-3380F88C1625}" type="presOf" srcId="{A8FC0520-4E1C-47C9-9459-5A566E2A3269}" destId="{E7EAB10C-E176-4610-B2C6-BE8F83AD0F9B}" srcOrd="0" destOrd="0" presId="urn:microsoft.com/office/officeart/2005/8/layout/radial5"/>
    <dgm:cxn modelId="{9EED7D0A-2C74-40B4-BAF6-91834E4C50B4}" type="presOf" srcId="{A8FC0520-4E1C-47C9-9459-5A566E2A3269}" destId="{47F0322C-5978-482D-A409-1280E22C6D82}" srcOrd="1" destOrd="0" presId="urn:microsoft.com/office/officeart/2005/8/layout/radial5"/>
    <dgm:cxn modelId="{420E5929-73A4-4A38-8264-96367E09F888}" srcId="{6F647F05-65E5-443B-9310-4AF895EEC1B0}" destId="{420BA717-63F2-4ED1-9193-BDF0AD7BC7EB}" srcOrd="3" destOrd="0" parTransId="{A8FC0520-4E1C-47C9-9459-5A566E2A3269}" sibTransId="{93B10FAD-F9FB-447F-AB26-67CC3C3A8B52}"/>
    <dgm:cxn modelId="{41BF3EA1-F9CF-4D2D-B468-C8C9C23EEC99}" type="presOf" srcId="{77DF95E1-3397-43CE-99EF-E82D1E9B2066}" destId="{7A035AEB-3A20-4DC3-9A60-032AB2743B03}" srcOrd="0" destOrd="0" presId="urn:microsoft.com/office/officeart/2005/8/layout/radial5"/>
    <dgm:cxn modelId="{990C633B-A782-4CC2-B182-7B214B8FDB6F}" type="presOf" srcId="{62E153EB-408C-4CB3-B6CA-2A439518E14B}" destId="{83F11675-07D9-406F-853D-13FD28BBB805}" srcOrd="0" destOrd="0" presId="urn:microsoft.com/office/officeart/2005/8/layout/radial5"/>
    <dgm:cxn modelId="{6052EF0A-2157-4C69-9F6A-D72E41F1A13C}" type="presOf" srcId="{8D513BD1-7137-4BB2-A1F4-1B02EFB0F34F}" destId="{4731EA70-1FA8-49F5-A6BF-4AE9CB97C303}" srcOrd="0" destOrd="0" presId="urn:microsoft.com/office/officeart/2005/8/layout/radial5"/>
    <dgm:cxn modelId="{15A2E183-D5C0-4425-A89F-5100D3860E2D}" type="presOf" srcId="{D78F1D4C-A2EF-4C56-940B-FB3F18A7298D}" destId="{EDA34655-9131-4731-957F-5382F53A0660}" srcOrd="0" destOrd="0" presId="urn:microsoft.com/office/officeart/2005/8/layout/radial5"/>
    <dgm:cxn modelId="{0643C22E-4FF2-4968-B5FB-0856BF893D6E}" type="presOf" srcId="{9F96D360-CB55-48DB-9778-BF90DCE1129E}" destId="{69EA0517-EDCB-4CEB-899F-D56DCF7B4404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1F2ECD23-845C-463D-9B39-54AB6340D984}" type="presOf" srcId="{CCCDC2A1-B573-48DB-AE6D-1F76901F1671}" destId="{DB024BEC-8C88-4F07-BCA5-811E266A083B}" srcOrd="1" destOrd="0" presId="urn:microsoft.com/office/officeart/2005/8/layout/radial5"/>
    <dgm:cxn modelId="{5DC2A138-C175-4283-A5BC-5306EE5EC91D}" type="presOf" srcId="{08170AFC-8E89-4179-A96D-636AFFD8C3F3}" destId="{53D78D63-5F88-4163-9535-46A64127BD3A}" srcOrd="1" destOrd="0" presId="urn:microsoft.com/office/officeart/2005/8/layout/radial5"/>
    <dgm:cxn modelId="{753DF301-E51C-4695-8BFB-8DF8B52A678E}" type="presOf" srcId="{8D513BD1-7137-4BB2-A1F4-1B02EFB0F34F}" destId="{8D15C70B-27DC-4BC4-8B54-1A6B8CC1DBC1}" srcOrd="1" destOrd="0" presId="urn:microsoft.com/office/officeart/2005/8/layout/radial5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DF32B5F3-F9C3-44AB-AA6F-F65BE003B6EF}" type="presOf" srcId="{CCCDC2A1-B573-48DB-AE6D-1F76901F1671}" destId="{C481485E-E38C-4518-A609-8D1D62CF917B}" srcOrd="0" destOrd="0" presId="urn:microsoft.com/office/officeart/2005/8/layout/radial5"/>
    <dgm:cxn modelId="{73FEB8F0-EA29-4F81-86EE-CC9D0C88FF31}" type="presOf" srcId="{D2A69AB7-A0A6-4501-95CD-2902A3384DE3}" destId="{FED909B6-8F19-4D98-AAC2-EBEEF4830C2B}" srcOrd="0" destOrd="0" presId="urn:microsoft.com/office/officeart/2005/8/layout/radial5"/>
    <dgm:cxn modelId="{EFC690C9-9419-43C4-A2D6-D55A72854D7D}" type="presOf" srcId="{6598F354-400C-439C-BDD5-729D663E252E}" destId="{F326903B-AF5C-41D9-A950-9DE60C069BDF}" srcOrd="1" destOrd="0" presId="urn:microsoft.com/office/officeart/2005/8/layout/radial5"/>
    <dgm:cxn modelId="{41206BAB-6888-4F99-A4C1-6653B918F6F4}" type="presOf" srcId="{082CE592-953F-441B-B0C2-F864433A8493}" destId="{839DF450-14DD-4280-9AEE-DA73938E9B9D}" srcOrd="1" destOrd="0" presId="urn:microsoft.com/office/officeart/2005/8/layout/radial5"/>
    <dgm:cxn modelId="{57D21343-6115-4E44-9294-6965BA136C55}" type="presOf" srcId="{637E412C-91EE-486E-8354-15F2384BE3EA}" destId="{D8B200F5-4D07-49B2-A587-C2FE6CEC49F8}" srcOrd="0" destOrd="0" presId="urn:microsoft.com/office/officeart/2005/8/layout/radial5"/>
    <dgm:cxn modelId="{27BDB2A4-236A-426F-9BCF-568B0596C0E1}" type="presOf" srcId="{4B1A8440-411B-4A5D-AFC7-3583C59ADD0E}" destId="{73BC26A8-8D0F-45E6-9E3B-37EADD227262}" srcOrd="0" destOrd="0" presId="urn:microsoft.com/office/officeart/2005/8/layout/radial5"/>
    <dgm:cxn modelId="{E3209E33-E5E7-49D7-A614-E18C032857AF}" srcId="{6F647F05-65E5-443B-9310-4AF895EEC1B0}" destId="{90B43A1C-85AB-40E4-9687-2313E85E0399}" srcOrd="4" destOrd="0" parTransId="{CCCDC2A1-B573-48DB-AE6D-1F76901F1671}" sibTransId="{E9924FC7-EF29-492B-B0FE-E3B61C99864B}"/>
    <dgm:cxn modelId="{096D4B5D-1050-4FC6-9FC4-FDC99FDA901F}" type="presOf" srcId="{AA0A2BD5-A368-4F17-8E9D-23F1FC377812}" destId="{EB1C3899-7B42-47CD-912B-DD035472498D}" srcOrd="0" destOrd="0" presId="urn:microsoft.com/office/officeart/2005/8/layout/radial5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D7F45A13-491C-4466-AE5D-205E9C0C8E9A}" type="presOf" srcId="{9DEE7B50-C1CB-48D2-999B-DF1098A88396}" destId="{2F5553CB-2478-4421-B002-5FA728364A78}" srcOrd="0" destOrd="0" presId="urn:microsoft.com/office/officeart/2005/8/layout/radial5"/>
    <dgm:cxn modelId="{4D3E7728-901F-44D2-976F-7F24D9DA9BD5}" type="presOf" srcId="{C021BE46-16AF-4372-B2A0-67875E2C82CF}" destId="{06F93DE9-E67A-4CE1-BC6B-5C458B1137B0}" srcOrd="0" destOrd="0" presId="urn:microsoft.com/office/officeart/2005/8/layout/radial5"/>
    <dgm:cxn modelId="{1E192411-D85C-4495-B14B-EAD28A03EE22}" type="presOf" srcId="{6598F354-400C-439C-BDD5-729D663E252E}" destId="{FA950D33-9BD9-4D37-A533-789F5554AFB5}" srcOrd="0" destOrd="0" presId="urn:microsoft.com/office/officeart/2005/8/layout/radial5"/>
    <dgm:cxn modelId="{2ABE9789-F038-4F91-B74A-DFC4131EFD32}" type="presOf" srcId="{08170AFC-8E89-4179-A96D-636AFFD8C3F3}" destId="{DF27FC25-052B-426A-9E06-117E992234F6}" srcOrd="0" destOrd="0" presId="urn:microsoft.com/office/officeart/2005/8/layout/radial5"/>
    <dgm:cxn modelId="{08C74E0D-61BC-42D7-8AFC-B8BDF9F49EA9}" type="presOf" srcId="{90B43A1C-85AB-40E4-9687-2313E85E0399}" destId="{0A6C1809-69AA-4BA6-8257-5A11C3557B45}" srcOrd="0" destOrd="0" presId="urn:microsoft.com/office/officeart/2005/8/layout/radial5"/>
    <dgm:cxn modelId="{62C32164-1E38-4A91-90AC-AC9B2A6A9E42}" type="presOf" srcId="{6B4A9C71-5243-4375-98C7-BA189146832B}" destId="{8B82EA68-B59A-424E-9756-C221A13DB47F}" srcOrd="0" destOrd="0" presId="urn:microsoft.com/office/officeart/2005/8/layout/radial5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1B658386-408D-4E45-B22C-0A2A333A652F}" type="presOf" srcId="{D63A74EC-A1EC-4823-AB28-835C2DE63D58}" destId="{E2EC1D87-F728-458A-8AB1-7A3D78F9D25E}" srcOrd="0" destOrd="0" presId="urn:microsoft.com/office/officeart/2005/8/layout/radial5"/>
    <dgm:cxn modelId="{7DC47F4A-6850-4B80-8B33-D45C80AF3BD7}" type="presOf" srcId="{082CE592-953F-441B-B0C2-F864433A8493}" destId="{A0E222DD-64BD-4A89-BBB9-2B80D8318D4A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8D1AAC62-D4C9-48E4-AA9D-51B409298DBA}" type="presParOf" srcId="{8B82EA68-B59A-424E-9756-C221A13DB47F}" destId="{ED72E44C-8498-48F8-9652-E5DD6AC5818D}" srcOrd="0" destOrd="0" presId="urn:microsoft.com/office/officeart/2005/8/layout/radial5"/>
    <dgm:cxn modelId="{604E4AC8-D05E-4969-89B7-3670D5910E3E}" type="presParOf" srcId="{8B82EA68-B59A-424E-9756-C221A13DB47F}" destId="{4731EA70-1FA8-49F5-A6BF-4AE9CB97C303}" srcOrd="1" destOrd="0" presId="urn:microsoft.com/office/officeart/2005/8/layout/radial5"/>
    <dgm:cxn modelId="{E13EE073-BA41-4680-A533-AD31D2DE4C3A}" type="presParOf" srcId="{4731EA70-1FA8-49F5-A6BF-4AE9CB97C303}" destId="{8D15C70B-27DC-4BC4-8B54-1A6B8CC1DBC1}" srcOrd="0" destOrd="0" presId="urn:microsoft.com/office/officeart/2005/8/layout/radial5"/>
    <dgm:cxn modelId="{6E5D59EB-EBFF-48F1-9ED0-5D8EC557C6BD}" type="presParOf" srcId="{8B82EA68-B59A-424E-9756-C221A13DB47F}" destId="{E2EC1D87-F728-458A-8AB1-7A3D78F9D25E}" srcOrd="2" destOrd="0" presId="urn:microsoft.com/office/officeart/2005/8/layout/radial5"/>
    <dgm:cxn modelId="{7D6CF6B5-0544-46B3-A076-12A84FE653B7}" type="presParOf" srcId="{8B82EA68-B59A-424E-9756-C221A13DB47F}" destId="{A0E222DD-64BD-4A89-BBB9-2B80D8318D4A}" srcOrd="3" destOrd="0" presId="urn:microsoft.com/office/officeart/2005/8/layout/radial5"/>
    <dgm:cxn modelId="{6FF291F1-1136-4272-990A-63282117A8EF}" type="presParOf" srcId="{A0E222DD-64BD-4A89-BBB9-2B80D8318D4A}" destId="{839DF450-14DD-4280-9AEE-DA73938E9B9D}" srcOrd="0" destOrd="0" presId="urn:microsoft.com/office/officeart/2005/8/layout/radial5"/>
    <dgm:cxn modelId="{D3418F01-B56C-4279-AFCA-39DF2D067A8B}" type="presParOf" srcId="{8B82EA68-B59A-424E-9756-C221A13DB47F}" destId="{73BC26A8-8D0F-45E6-9E3B-37EADD227262}" srcOrd="4" destOrd="0" presId="urn:microsoft.com/office/officeart/2005/8/layout/radial5"/>
    <dgm:cxn modelId="{85D7B451-2405-4E0A-8324-CCA3132F6366}" type="presParOf" srcId="{8B82EA68-B59A-424E-9756-C221A13DB47F}" destId="{06F93DE9-E67A-4CE1-BC6B-5C458B1137B0}" srcOrd="5" destOrd="0" presId="urn:microsoft.com/office/officeart/2005/8/layout/radial5"/>
    <dgm:cxn modelId="{12C50047-4FB3-4634-B355-2AC1462DF1EF}" type="presParOf" srcId="{06F93DE9-E67A-4CE1-BC6B-5C458B1137B0}" destId="{DA660ED5-C4B7-4208-928A-B8DD66837486}" srcOrd="0" destOrd="0" presId="urn:microsoft.com/office/officeart/2005/8/layout/radial5"/>
    <dgm:cxn modelId="{BAD8F798-EF3C-4B97-AB82-7E63EE778CB1}" type="presParOf" srcId="{8B82EA68-B59A-424E-9756-C221A13DB47F}" destId="{D8B200F5-4D07-49B2-A587-C2FE6CEC49F8}" srcOrd="6" destOrd="0" presId="urn:microsoft.com/office/officeart/2005/8/layout/radial5"/>
    <dgm:cxn modelId="{FFFC64D5-FFD6-4164-87DA-214A19D40B26}" type="presParOf" srcId="{8B82EA68-B59A-424E-9756-C221A13DB47F}" destId="{E7EAB10C-E176-4610-B2C6-BE8F83AD0F9B}" srcOrd="7" destOrd="0" presId="urn:microsoft.com/office/officeart/2005/8/layout/radial5"/>
    <dgm:cxn modelId="{849A3AAC-5216-48E0-853E-EC02947FE496}" type="presParOf" srcId="{E7EAB10C-E176-4610-B2C6-BE8F83AD0F9B}" destId="{47F0322C-5978-482D-A409-1280E22C6D82}" srcOrd="0" destOrd="0" presId="urn:microsoft.com/office/officeart/2005/8/layout/radial5"/>
    <dgm:cxn modelId="{EC706DBC-AD3E-442F-889A-531A12037177}" type="presParOf" srcId="{8B82EA68-B59A-424E-9756-C221A13DB47F}" destId="{FFE63D16-C443-42C8-BB30-4CA61876A647}" srcOrd="8" destOrd="0" presId="urn:microsoft.com/office/officeart/2005/8/layout/radial5"/>
    <dgm:cxn modelId="{C7AAD2A1-8184-413F-A484-09B3FD97F2C7}" type="presParOf" srcId="{8B82EA68-B59A-424E-9756-C221A13DB47F}" destId="{C481485E-E38C-4518-A609-8D1D62CF917B}" srcOrd="9" destOrd="0" presId="urn:microsoft.com/office/officeart/2005/8/layout/radial5"/>
    <dgm:cxn modelId="{DC5AE0A3-123B-4E23-8F64-13F7774702C3}" type="presParOf" srcId="{C481485E-E38C-4518-A609-8D1D62CF917B}" destId="{DB024BEC-8C88-4F07-BCA5-811E266A083B}" srcOrd="0" destOrd="0" presId="urn:microsoft.com/office/officeart/2005/8/layout/radial5"/>
    <dgm:cxn modelId="{98A91351-B742-4CEA-81EA-2D890B39B958}" type="presParOf" srcId="{8B82EA68-B59A-424E-9756-C221A13DB47F}" destId="{0A6C1809-69AA-4BA6-8257-5A11C3557B45}" srcOrd="10" destOrd="0" presId="urn:microsoft.com/office/officeart/2005/8/layout/radial5"/>
    <dgm:cxn modelId="{9EB148BA-6698-48C0-A8D9-D75C30879701}" type="presParOf" srcId="{8B82EA68-B59A-424E-9756-C221A13DB47F}" destId="{FA950D33-9BD9-4D37-A533-789F5554AFB5}" srcOrd="11" destOrd="0" presId="urn:microsoft.com/office/officeart/2005/8/layout/radial5"/>
    <dgm:cxn modelId="{FCAF8C6C-A787-4F56-AD84-5635865AA29F}" type="presParOf" srcId="{FA950D33-9BD9-4D37-A533-789F5554AFB5}" destId="{F326903B-AF5C-41D9-A950-9DE60C069BDF}" srcOrd="0" destOrd="0" presId="urn:microsoft.com/office/officeart/2005/8/layout/radial5"/>
    <dgm:cxn modelId="{59AB1557-31A7-46FF-834B-2C5FB5839340}" type="presParOf" srcId="{8B82EA68-B59A-424E-9756-C221A13DB47F}" destId="{EB1C3899-7B42-47CD-912B-DD035472498D}" srcOrd="12" destOrd="0" presId="urn:microsoft.com/office/officeart/2005/8/layout/radial5"/>
    <dgm:cxn modelId="{AAECDC99-3C03-4C06-82C1-D54EDDE402D4}" type="presParOf" srcId="{8B82EA68-B59A-424E-9756-C221A13DB47F}" destId="{2F5553CB-2478-4421-B002-5FA728364A78}" srcOrd="13" destOrd="0" presId="urn:microsoft.com/office/officeart/2005/8/layout/radial5"/>
    <dgm:cxn modelId="{689585E4-3FBB-4C3B-8335-6421D4A865F3}" type="presParOf" srcId="{2F5553CB-2478-4421-B002-5FA728364A78}" destId="{881BA4B6-6173-4BE7-ACB0-127409627ABA}" srcOrd="0" destOrd="0" presId="urn:microsoft.com/office/officeart/2005/8/layout/radial5"/>
    <dgm:cxn modelId="{1F949200-E862-4EAB-A830-376272EB258F}" type="presParOf" srcId="{8B82EA68-B59A-424E-9756-C221A13DB47F}" destId="{FED909B6-8F19-4D98-AAC2-EBEEF4830C2B}" srcOrd="14" destOrd="0" presId="urn:microsoft.com/office/officeart/2005/8/layout/radial5"/>
    <dgm:cxn modelId="{84F1DDC7-2834-4FE6-8C1D-49421E3817A3}" type="presParOf" srcId="{8B82EA68-B59A-424E-9756-C221A13DB47F}" destId="{A0B7EB92-DF16-476D-BB87-6C0D26E26F61}" srcOrd="15" destOrd="0" presId="urn:microsoft.com/office/officeart/2005/8/layout/radial5"/>
    <dgm:cxn modelId="{78B4EECD-7E66-40C1-8B18-D644BF69F235}" type="presParOf" srcId="{A0B7EB92-DF16-476D-BB87-6C0D26E26F61}" destId="{E3A5A4EE-729B-477E-AEA8-7FC61FA6B941}" srcOrd="0" destOrd="0" presId="urn:microsoft.com/office/officeart/2005/8/layout/radial5"/>
    <dgm:cxn modelId="{839E1090-DE76-4644-B4EF-B011C1CFE024}" type="presParOf" srcId="{8B82EA68-B59A-424E-9756-C221A13DB47F}" destId="{69EA0517-EDCB-4CEB-899F-D56DCF7B4404}" srcOrd="16" destOrd="0" presId="urn:microsoft.com/office/officeart/2005/8/layout/radial5"/>
    <dgm:cxn modelId="{06EC152D-94C7-40A5-85CB-10BFEA85F9F9}" type="presParOf" srcId="{8B82EA68-B59A-424E-9756-C221A13DB47F}" destId="{7A035AEB-3A20-4DC3-9A60-032AB2743B03}" srcOrd="17" destOrd="0" presId="urn:microsoft.com/office/officeart/2005/8/layout/radial5"/>
    <dgm:cxn modelId="{2CE6C749-9328-476B-969D-AC0A3589D544}" type="presParOf" srcId="{7A035AEB-3A20-4DC3-9A60-032AB2743B03}" destId="{4273F29E-B93C-44D6-A671-FCDC77ED9BA3}" srcOrd="0" destOrd="0" presId="urn:microsoft.com/office/officeart/2005/8/layout/radial5"/>
    <dgm:cxn modelId="{DB9B99E9-263F-4A8B-A06B-3523E442B0C1}" type="presParOf" srcId="{8B82EA68-B59A-424E-9756-C221A13DB47F}" destId="{83F11675-07D9-406F-853D-13FD28BBB805}" srcOrd="18" destOrd="0" presId="urn:microsoft.com/office/officeart/2005/8/layout/radial5"/>
    <dgm:cxn modelId="{525D9952-D758-454C-9D2A-7463E2A0828A}" type="presParOf" srcId="{8B82EA68-B59A-424E-9756-C221A13DB47F}" destId="{DF27FC25-052B-426A-9E06-117E992234F6}" srcOrd="19" destOrd="0" presId="urn:microsoft.com/office/officeart/2005/8/layout/radial5"/>
    <dgm:cxn modelId="{C5AEBBDF-5EBA-4010-A975-CADC0E27B097}" type="presParOf" srcId="{DF27FC25-052B-426A-9E06-117E992234F6}" destId="{53D78D63-5F88-4163-9535-46A64127BD3A}" srcOrd="0" destOrd="0" presId="urn:microsoft.com/office/officeart/2005/8/layout/radial5"/>
    <dgm:cxn modelId="{47A4A7FB-9E73-48EB-BE14-D3662753DD63}" type="presParOf" srcId="{8B82EA68-B59A-424E-9756-C221A13DB47F}" destId="{EDA34655-9131-4731-957F-5382F53A0660}" srcOrd="20" destOrd="0" presId="urn:microsoft.com/office/officeart/2005/8/layout/radial5"/>
    <dgm:cxn modelId="{DCFC9B91-8024-421A-9AAE-BFA671A63A74}" type="presParOf" srcId="{8B82EA68-B59A-424E-9756-C221A13DB47F}" destId="{553B84E4-4A31-43DB-B3BF-8E8EF2B79F2D}" srcOrd="21" destOrd="0" presId="urn:microsoft.com/office/officeart/2005/8/layout/radial5"/>
    <dgm:cxn modelId="{F3F191FB-DA72-4FC9-8BDE-EDE3201BFEF9}" type="presParOf" srcId="{553B84E4-4A31-43DB-B3BF-8E8EF2B79F2D}" destId="{C47D9E4B-AD47-4E79-B529-9B264E8F4F6B}" srcOrd="0" destOrd="0" presId="urn:microsoft.com/office/officeart/2005/8/layout/radial5"/>
    <dgm:cxn modelId="{EFB142C4-9F42-4828-9B05-39FFC373A1F1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75A694-BAB1-4099-B47F-09E87B48074F}">
      <dsp:nvSpPr>
        <dsp:cNvPr id="0" name=""/>
        <dsp:cNvSpPr/>
      </dsp:nvSpPr>
      <dsp:spPr>
        <a:xfrm rot="5400000">
          <a:off x="-181855" y="18390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83906"/>
        <a:ext cx="1212367" cy="848657"/>
      </dsp:txXfrm>
    </dsp:sp>
    <dsp:sp modelId="{7A4ED3DB-93E4-404C-803F-A18D568AA704}">
      <dsp:nvSpPr>
        <dsp:cNvPr id="0" name=""/>
        <dsp:cNvSpPr/>
      </dsp:nvSpPr>
      <dsp:spPr>
        <a:xfrm rot="5400000">
          <a:off x="2046533" y="-1195824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обсуждения муниципальных программ Бардымского муниципального района (размещаются на сайте администрации Бардымского района)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195824"/>
        <a:ext cx="788038" cy="3183790"/>
      </dsp:txXfrm>
    </dsp:sp>
    <dsp:sp modelId="{47CD549A-034C-4C5D-8732-083B190F40F6}">
      <dsp:nvSpPr>
        <dsp:cNvPr id="0" name=""/>
        <dsp:cNvSpPr/>
      </dsp:nvSpPr>
      <dsp:spPr>
        <a:xfrm rot="5400000">
          <a:off x="-181855" y="1195851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1195851"/>
        <a:ext cx="1212367" cy="848657"/>
      </dsp:txXfrm>
    </dsp:sp>
    <dsp:sp modelId="{41B15AB1-9DB6-44FC-B49E-8FF7D75B1B9F}">
      <dsp:nvSpPr>
        <dsp:cNvPr id="0" name=""/>
        <dsp:cNvSpPr/>
      </dsp:nvSpPr>
      <dsp:spPr>
        <a:xfrm rot="5400000">
          <a:off x="2046533" y="-183879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проекта решения Земского Собрания Бардымского района о  бюджете на очередной финансовый год (проходят в Земском Собрании района ежегодно в ноябре)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-183879"/>
        <a:ext cx="788038" cy="3183790"/>
      </dsp:txXfrm>
    </dsp:sp>
    <dsp:sp modelId="{7BB7958F-2FB5-4677-9831-A28968175930}">
      <dsp:nvSpPr>
        <dsp:cNvPr id="0" name=""/>
        <dsp:cNvSpPr/>
      </dsp:nvSpPr>
      <dsp:spPr>
        <a:xfrm rot="5400000">
          <a:off x="-181855" y="2207796"/>
          <a:ext cx="1212367" cy="84865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5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81855" y="2207796"/>
        <a:ext cx="1212367" cy="848657"/>
      </dsp:txXfrm>
    </dsp:sp>
    <dsp:sp modelId="{AEBFDA2D-0B85-463D-BBB3-4CA6B9FD160B}">
      <dsp:nvSpPr>
        <dsp:cNvPr id="0" name=""/>
        <dsp:cNvSpPr/>
      </dsp:nvSpPr>
      <dsp:spPr>
        <a:xfrm rot="5400000">
          <a:off x="2046533" y="828065"/>
          <a:ext cx="788038" cy="31837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lt1">
              <a:alpha val="9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Публичные слушания по проекту решения Земского Собрания об исполнении бюджета (проходят в Земском Собрании района ежегодно в апреле-мае)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046533" y="828065"/>
        <a:ext cx="788038" cy="31837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6C89FB-0210-4904-B303-D81636C4B4B5}">
      <dsp:nvSpPr>
        <dsp:cNvPr id="0" name=""/>
        <dsp:cNvSpPr/>
      </dsp:nvSpPr>
      <dsp:spPr>
        <a:xfrm>
          <a:off x="2029" y="496529"/>
          <a:ext cx="2480377" cy="99215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9" y="496529"/>
        <a:ext cx="2480377" cy="992151"/>
      </dsp:txXfrm>
    </dsp:sp>
    <dsp:sp modelId="{367499D8-9619-4733-96E5-5DC4EC19CD6D}">
      <dsp:nvSpPr>
        <dsp:cNvPr id="0" name=""/>
        <dsp:cNvSpPr/>
      </dsp:nvSpPr>
      <dsp:spPr>
        <a:xfrm>
          <a:off x="2029" y="1488680"/>
          <a:ext cx="2480377" cy="294401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налог на доходы физических лиц;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акцизы на нефтепродукты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единый налог на вмененный доход;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транспортный налог;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другие налоги.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29" y="1488680"/>
        <a:ext cx="2480377" cy="2944012"/>
      </dsp:txXfrm>
    </dsp:sp>
    <dsp:sp modelId="{6C501B70-5CBA-42EB-AEB5-439EB0578001}">
      <dsp:nvSpPr>
        <dsp:cNvPr id="0" name=""/>
        <dsp:cNvSpPr/>
      </dsp:nvSpPr>
      <dsp:spPr>
        <a:xfrm>
          <a:off x="2857514" y="548855"/>
          <a:ext cx="2618757" cy="992151"/>
        </a:xfrm>
        <a:prstGeom prst="rect">
          <a:avLst/>
        </a:prstGeom>
        <a:solidFill>
          <a:schemeClr val="accent2">
            <a:alpha val="82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57514" y="548855"/>
        <a:ext cx="2618757" cy="992151"/>
      </dsp:txXfrm>
    </dsp:sp>
    <dsp:sp modelId="{8214410F-CE1A-4BF8-BF44-6FBD5904C28B}">
      <dsp:nvSpPr>
        <dsp:cNvPr id="0" name=""/>
        <dsp:cNvSpPr/>
      </dsp:nvSpPr>
      <dsp:spPr>
        <a:xfrm>
          <a:off x="2829659" y="1488680"/>
          <a:ext cx="2627488" cy="294401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использования муниципального имущества;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доходы от продажи муниципального имущества;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Плата за негативное воздействие на окружающую среду;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штрафные санкции;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другие.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9659" y="1488680"/>
        <a:ext cx="2627488" cy="2944012"/>
      </dsp:txXfrm>
    </dsp:sp>
    <dsp:sp modelId="{3FFDDF85-6276-415A-BC10-E1D26EE33BAA}">
      <dsp:nvSpPr>
        <dsp:cNvPr id="0" name=""/>
        <dsp:cNvSpPr/>
      </dsp:nvSpPr>
      <dsp:spPr>
        <a:xfrm>
          <a:off x="5804401" y="496529"/>
          <a:ext cx="2480377" cy="99215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1800" b="1" kern="1200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04401" y="496529"/>
        <a:ext cx="2480377" cy="992151"/>
      </dsp:txXfrm>
    </dsp:sp>
    <dsp:sp modelId="{C30080FD-DE08-4386-8555-DA597D001CB3}">
      <dsp:nvSpPr>
        <dsp:cNvPr id="0" name=""/>
        <dsp:cNvSpPr/>
      </dsp:nvSpPr>
      <dsp:spPr>
        <a:xfrm>
          <a:off x="5804401" y="1488680"/>
          <a:ext cx="2480377" cy="294401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Поступления от других бюджетов бюджетной системы (межбюджетные трансферты), организаций, граждан (кроме налоговых и неналоговых доходов</a:t>
          </a:r>
          <a:r>
            <a:rPr lang="ru-RU" sz="1600" b="1" kern="1200" dirty="0" smtClean="0"/>
            <a:t>).</a:t>
          </a:r>
          <a:endParaRPr lang="ru-RU" sz="1600" b="1" kern="1200" dirty="0"/>
        </a:p>
      </dsp:txBody>
      <dsp:txXfrm>
        <a:off x="5804401" y="1488680"/>
        <a:ext cx="2480377" cy="29440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72E44C-8498-48F8-9652-E5DD6AC5818D}">
      <dsp:nvSpPr>
        <dsp:cNvPr id="0" name=""/>
        <dsp:cNvSpPr/>
      </dsp:nvSpPr>
      <dsp:spPr>
        <a:xfrm>
          <a:off x="3180565" y="1646402"/>
          <a:ext cx="2344224" cy="22312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400" b="0" kern="1200" dirty="0"/>
        </a:p>
      </dsp:txBody>
      <dsp:txXfrm>
        <a:off x="3180565" y="1646402"/>
        <a:ext cx="2344224" cy="2231280"/>
      </dsp:txXfrm>
    </dsp:sp>
    <dsp:sp modelId="{4731EA70-1FA8-49F5-A6BF-4AE9CB97C303}">
      <dsp:nvSpPr>
        <dsp:cNvPr id="0" name=""/>
        <dsp:cNvSpPr/>
      </dsp:nvSpPr>
      <dsp:spPr>
        <a:xfrm rot="16260366">
          <a:off x="4198599" y="1087768"/>
          <a:ext cx="35886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6260366">
        <a:off x="4198599" y="1087768"/>
        <a:ext cx="358868" cy="460885"/>
      </dsp:txXfrm>
    </dsp:sp>
    <dsp:sp modelId="{E2EC1D87-F728-458A-8AB1-7A3D78F9D25E}">
      <dsp:nvSpPr>
        <dsp:cNvPr id="0" name=""/>
        <dsp:cNvSpPr/>
      </dsp:nvSpPr>
      <dsp:spPr>
        <a:xfrm>
          <a:off x="3918046" y="20744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918046" y="20744"/>
        <a:ext cx="948881" cy="948881"/>
      </dsp:txXfrm>
    </dsp:sp>
    <dsp:sp modelId="{A0E222DD-64BD-4A89-BBB9-2B80D8318D4A}">
      <dsp:nvSpPr>
        <dsp:cNvPr id="0" name=""/>
        <dsp:cNvSpPr/>
      </dsp:nvSpPr>
      <dsp:spPr>
        <a:xfrm rot="18153216">
          <a:off x="4958632" y="1303888"/>
          <a:ext cx="3556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8153216">
        <a:off x="4958632" y="1303888"/>
        <a:ext cx="355600" cy="460885"/>
      </dsp:txXfrm>
    </dsp:sp>
    <dsp:sp modelId="{73BC26A8-8D0F-45E6-9E3B-37EADD227262}">
      <dsp:nvSpPr>
        <dsp:cNvPr id="0" name=""/>
        <dsp:cNvSpPr/>
      </dsp:nvSpPr>
      <dsp:spPr>
        <a:xfrm>
          <a:off x="5103212" y="368740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103212" y="368740"/>
        <a:ext cx="948881" cy="948881"/>
      </dsp:txXfrm>
    </dsp:sp>
    <dsp:sp modelId="{06F93DE9-E67A-4CE1-BC6B-5C458B1137B0}">
      <dsp:nvSpPr>
        <dsp:cNvPr id="0" name=""/>
        <dsp:cNvSpPr/>
      </dsp:nvSpPr>
      <dsp:spPr>
        <a:xfrm rot="20049049">
          <a:off x="5504399" y="1893397"/>
          <a:ext cx="331156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0049049">
        <a:off x="5504399" y="1893397"/>
        <a:ext cx="331156" cy="460885"/>
      </dsp:txXfrm>
    </dsp:sp>
    <dsp:sp modelId="{D8B200F5-4D07-49B2-A587-C2FE6CEC49F8}">
      <dsp:nvSpPr>
        <dsp:cNvPr id="0" name=""/>
        <dsp:cNvSpPr/>
      </dsp:nvSpPr>
      <dsp:spPr>
        <a:xfrm>
          <a:off x="5912095" y="1302242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912095" y="1302242"/>
        <a:ext cx="948881" cy="948881"/>
      </dsp:txXfrm>
    </dsp:sp>
    <dsp:sp modelId="{E7EAB10C-E176-4610-B2C6-BE8F83AD0F9B}">
      <dsp:nvSpPr>
        <dsp:cNvPr id="0" name=""/>
        <dsp:cNvSpPr/>
      </dsp:nvSpPr>
      <dsp:spPr>
        <a:xfrm rot="367729">
          <a:off x="5642631" y="2686516"/>
          <a:ext cx="30553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367729">
        <a:off x="5642631" y="2686516"/>
        <a:ext cx="305538" cy="460885"/>
      </dsp:txXfrm>
    </dsp:sp>
    <dsp:sp modelId="{FFE63D16-C443-42C8-BB30-4CA61876A647}">
      <dsp:nvSpPr>
        <dsp:cNvPr id="0" name=""/>
        <dsp:cNvSpPr/>
      </dsp:nvSpPr>
      <dsp:spPr>
        <a:xfrm>
          <a:off x="6087883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6087883" y="2524869"/>
        <a:ext cx="948881" cy="948881"/>
      </dsp:txXfrm>
    </dsp:sp>
    <dsp:sp modelId="{C481485E-E38C-4518-A609-8D1D62CF917B}">
      <dsp:nvSpPr>
        <dsp:cNvPr id="0" name=""/>
        <dsp:cNvSpPr/>
      </dsp:nvSpPr>
      <dsp:spPr>
        <a:xfrm rot="2324061">
          <a:off x="5311452" y="3417885"/>
          <a:ext cx="292263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2324061">
        <a:off x="5311452" y="3417885"/>
        <a:ext cx="292263" cy="460885"/>
      </dsp:txXfrm>
    </dsp:sp>
    <dsp:sp modelId="{0A6C1809-69AA-4BA6-8257-5A11C3557B45}">
      <dsp:nvSpPr>
        <dsp:cNvPr id="0" name=""/>
        <dsp:cNvSpPr/>
      </dsp:nvSpPr>
      <dsp:spPr>
        <a:xfrm>
          <a:off x="5574762" y="3648446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5574762" y="3648446"/>
        <a:ext cx="948881" cy="948881"/>
      </dsp:txXfrm>
    </dsp:sp>
    <dsp:sp modelId="{FA950D33-9BD9-4D37-A533-789F5554AFB5}">
      <dsp:nvSpPr>
        <dsp:cNvPr id="0" name=""/>
        <dsp:cNvSpPr/>
      </dsp:nvSpPr>
      <dsp:spPr>
        <a:xfrm rot="4322663">
          <a:off x="4636093" y="3845626"/>
          <a:ext cx="28482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4322663">
        <a:off x="4636093" y="3845626"/>
        <a:ext cx="284825" cy="460885"/>
      </dsp:txXfrm>
    </dsp:sp>
    <dsp:sp modelId="{EB1C3899-7B42-47CD-912B-DD035472498D}">
      <dsp:nvSpPr>
        <dsp:cNvPr id="0" name=""/>
        <dsp:cNvSpPr/>
      </dsp:nvSpPr>
      <dsp:spPr>
        <a:xfrm>
          <a:off x="4535646" y="4316245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35646" y="4316245"/>
        <a:ext cx="948881" cy="948881"/>
      </dsp:txXfrm>
    </dsp:sp>
    <dsp:sp modelId="{2F5553CB-2478-4421-B002-5FA728364A78}">
      <dsp:nvSpPr>
        <dsp:cNvPr id="0" name=""/>
        <dsp:cNvSpPr/>
      </dsp:nvSpPr>
      <dsp:spPr>
        <a:xfrm rot="6353869">
          <a:off x="3840988" y="3848728"/>
          <a:ext cx="273100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6353869">
        <a:off x="3840988" y="3848728"/>
        <a:ext cx="273100" cy="460885"/>
      </dsp:txXfrm>
    </dsp:sp>
    <dsp:sp modelId="{FED909B6-8F19-4D98-AAC2-EBEEF4830C2B}">
      <dsp:nvSpPr>
        <dsp:cNvPr id="0" name=""/>
        <dsp:cNvSpPr/>
      </dsp:nvSpPr>
      <dsp:spPr>
        <a:xfrm>
          <a:off x="3300447" y="4316245"/>
          <a:ext cx="948881" cy="94888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3300447" y="4316245"/>
        <a:ext cx="948881" cy="948881"/>
      </dsp:txXfrm>
    </dsp:sp>
    <dsp:sp modelId="{A0B7EB92-DF16-476D-BB87-6C0D26E26F61}">
      <dsp:nvSpPr>
        <dsp:cNvPr id="0" name=""/>
        <dsp:cNvSpPr/>
      </dsp:nvSpPr>
      <dsp:spPr>
        <a:xfrm rot="8394893">
          <a:off x="3162141" y="3424033"/>
          <a:ext cx="26035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8394893">
        <a:off x="3162141" y="3424033"/>
        <a:ext cx="260358" cy="460885"/>
      </dsp:txXfrm>
    </dsp:sp>
    <dsp:sp modelId="{69EA0517-EDCB-4CEB-899F-D56DCF7B4404}">
      <dsp:nvSpPr>
        <dsp:cNvPr id="0" name=""/>
        <dsp:cNvSpPr/>
      </dsp:nvSpPr>
      <dsp:spPr>
        <a:xfrm>
          <a:off x="2261331" y="3648446"/>
          <a:ext cx="948881" cy="948881"/>
        </a:xfrm>
        <a:prstGeom prst="ellipse">
          <a:avLst/>
        </a:prstGeom>
        <a:gradFill rotWithShape="0">
          <a:gsLst>
            <a:gs pos="0">
              <a:schemeClr val="accent4">
                <a:lumMod val="7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261331" y="3648446"/>
        <a:ext cx="948881" cy="948881"/>
      </dsp:txXfrm>
    </dsp:sp>
    <dsp:sp modelId="{7A035AEB-3A20-4DC3-9A60-032AB2743B03}">
      <dsp:nvSpPr>
        <dsp:cNvPr id="0" name=""/>
        <dsp:cNvSpPr/>
      </dsp:nvSpPr>
      <dsp:spPr>
        <a:xfrm rot="10418636">
          <a:off x="2816949" y="2687985"/>
          <a:ext cx="263618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418636">
        <a:off x="2816949" y="2687985"/>
        <a:ext cx="263618" cy="460885"/>
      </dsp:txXfrm>
    </dsp:sp>
    <dsp:sp modelId="{83F11675-07D9-406F-853D-13FD28BBB805}">
      <dsp:nvSpPr>
        <dsp:cNvPr id="0" name=""/>
        <dsp:cNvSpPr/>
      </dsp:nvSpPr>
      <dsp:spPr>
        <a:xfrm>
          <a:off x="1748210" y="2524869"/>
          <a:ext cx="948881" cy="94888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48210" y="2524869"/>
        <a:ext cx="948881" cy="948881"/>
      </dsp:txXfrm>
    </dsp:sp>
    <dsp:sp modelId="{DF27FC25-052B-426A-9E06-117E992234F6}">
      <dsp:nvSpPr>
        <dsp:cNvPr id="0" name=""/>
        <dsp:cNvSpPr/>
      </dsp:nvSpPr>
      <dsp:spPr>
        <a:xfrm rot="12405480">
          <a:off x="2930059" y="1888341"/>
          <a:ext cx="293721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2405480">
        <a:off x="2930059" y="1888341"/>
        <a:ext cx="293721" cy="460885"/>
      </dsp:txXfrm>
    </dsp:sp>
    <dsp:sp modelId="{EDA34655-9131-4731-957F-5382F53A0660}">
      <dsp:nvSpPr>
        <dsp:cNvPr id="0" name=""/>
        <dsp:cNvSpPr/>
      </dsp:nvSpPr>
      <dsp:spPr>
        <a:xfrm>
          <a:off x="1923997" y="1302242"/>
          <a:ext cx="948881" cy="948881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923997" y="1302242"/>
        <a:ext cx="948881" cy="948881"/>
      </dsp:txXfrm>
    </dsp:sp>
    <dsp:sp modelId="{553B84E4-4A31-43DB-B3BF-8E8EF2B79F2D}">
      <dsp:nvSpPr>
        <dsp:cNvPr id="0" name=""/>
        <dsp:cNvSpPr/>
      </dsp:nvSpPr>
      <dsp:spPr>
        <a:xfrm rot="14350038">
          <a:off x="3449829" y="1298974"/>
          <a:ext cx="334205" cy="460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4350038">
        <a:off x="3449829" y="1298974"/>
        <a:ext cx="334205" cy="460885"/>
      </dsp:txXfrm>
    </dsp:sp>
    <dsp:sp modelId="{E0AC84DD-2093-416F-85DE-E547FE520660}">
      <dsp:nvSpPr>
        <dsp:cNvPr id="0" name=""/>
        <dsp:cNvSpPr/>
      </dsp:nvSpPr>
      <dsp:spPr>
        <a:xfrm>
          <a:off x="2732881" y="368740"/>
          <a:ext cx="948881" cy="94888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2732881" y="368740"/>
        <a:ext cx="948881" cy="948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0.30819</cdr:x>
      <cdr:y>0.34643</cdr:y>
    </cdr:from>
    <cdr:to>
      <cdr:x>0.71948</cdr:x>
      <cdr:y>0.47319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1362084" y="1847847"/>
          <a:ext cx="1817725" cy="676138"/>
        </a:xfrm>
        <a:prstGeom xmlns:a="http://schemas.openxmlformats.org/drawingml/2006/main" prst="ellipse">
          <a:avLst/>
        </a:prstGeom>
        <a:solidFill xmlns:a="http://schemas.openxmlformats.org/drawingml/2006/main">
          <a:sysClr val="window" lastClr="FFFFFF">
            <a:lumMod val="95000"/>
          </a:sysClr>
        </a:solidFill>
        <a:ln xmlns:a="http://schemas.openxmlformats.org/drawingml/2006/main" w="25400" cap="rnd" cmpd="sng" algn="ctr">
          <a:solidFill>
            <a:srgbClr val="4F81BD">
              <a:shade val="50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latinLnBrk="0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b="1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292 768 тыс.руб.</a:t>
          </a:r>
          <a:endParaRPr lang="ru-RU" b="1" dirty="0">
            <a:solidFill>
              <a:sysClr val="windowText" lastClr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0.43103</cdr:x>
      <cdr:y>0.20667</cdr:y>
    </cdr:from>
    <cdr:to>
      <cdr:x>0.53722</cdr:x>
      <cdr:y>0.27333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09997" y="1181101"/>
          <a:ext cx="938635" cy="3809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93,2%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0.61207</cdr:x>
      <cdr:y>0.86667</cdr:y>
    </cdr:from>
    <cdr:to>
      <cdr:x>0.72414</cdr:x>
      <cdr:y>0.93333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5410200" y="4953001"/>
          <a:ext cx="9906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0.89548</cdr:x>
      <cdr:y>0.03416</cdr:y>
    </cdr:from>
    <cdr:to>
      <cdr:x>0.98438</cdr:x>
      <cdr:y>0.17244</cdr:y>
    </cdr:to>
    <cdr:pic>
      <cdr:nvPicPr>
        <cdr:cNvPr id="4" name="Picture 2" descr="C:\Users\Элиза\Desktop\ДОКУМЕНТЫ\от Машарова\Бардымский МР.gif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/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7915300" y="195245"/>
          <a:ext cx="785818" cy="790274"/>
        </a:xfrm>
        <a:prstGeom xmlns:a="http://schemas.openxmlformats.org/drawingml/2006/main" prst="rect">
          <a:avLst/>
        </a:prstGeom>
        <a:noFill xmlns:a="http://schemas.openxmlformats.org/drawingml/2006/main"/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0.43103</cdr:x>
      <cdr:y>0.20667</cdr:y>
    </cdr:from>
    <cdr:to>
      <cdr:x>0.53722</cdr:x>
      <cdr:y>0.27333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809997" y="1181101"/>
          <a:ext cx="938635" cy="3809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87,9</a:t>
          </a:r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0.61207</cdr:x>
      <cdr:y>0.86667</cdr:y>
    </cdr:from>
    <cdr:to>
      <cdr:x>0.72414</cdr:x>
      <cdr:y>0.93333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 flipV="1">
          <a:off x="5410200" y="4953001"/>
          <a:ext cx="990600" cy="3810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579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77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579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0DFA1A9-1665-4826-B1BD-6CECD49353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53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579" y="1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46125"/>
            <a:ext cx="496728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198" y="4724248"/>
            <a:ext cx="5452747" cy="4474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579" y="9445298"/>
            <a:ext cx="2953969" cy="49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6" tIns="46153" rIns="92306" bIns="461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398EBB1-678B-4134-BE85-1209C725D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4421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69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391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087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78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4789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748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706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663" algn="l" defTabSz="91391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8EBB1-678B-4134-BE85-1209C725D2B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703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3925" y="7461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2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defTabSz="9232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5513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171"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25513" y="746125"/>
            <a:ext cx="4967287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23171">
              <a:defRPr/>
            </a:pPr>
            <a:endParaRPr lang="ru-RU" dirty="0" smtClean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FDA80-6011-426C-92F2-DBE49EC6006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159448-1D10-4482-9391-32C8F3E68EA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976B9A-AFDA-4A46-B7B2-5A18AB1965A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8169C-84D5-4A58-8CEF-84ED384A260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BF4D8-CFE6-422C-B07E-06CD9E9A7B3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5E1BF-4FF1-4E80-819D-D399AA7D9A5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77290-F32C-4B91-8595-410317C2DC6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5078A-7E6E-43A0-BCA1-0B63874649A2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68CA9-0544-4293-9FE4-6749D7752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3AFE4-E2CC-4BCE-AF3E-6DC18CA88BB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0E533-86BB-496B-95BF-3DF45E3E9B2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3F6C-4171-4559-B072-A3FA39ADA3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28.06.2017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1D8B2-63EE-4C8F-B879-1F62990520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3C15B-2F54-4582-97BB-5FE2F8AC49E3}" type="datetimeFigureOut">
              <a:rPr lang="ru-RU"/>
              <a:pPr>
                <a:defRPr/>
              </a:pPr>
              <a:t>28.06.2017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117EA-9423-4926-83C9-50BA9A133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4D8C8-2F7B-474B-A526-3216F989695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9112DE-9FD7-4DBA-81A6-09B0B547F859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90CA9-A36B-491C-B954-26B8EA8B5F7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21DAD-117B-47E9-BD03-D2B80981E38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DDFE25-63FF-4857-B161-FBA5EE1432E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71F2-527D-41B1-A49E-A9143BE656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3E968-7F97-4ED2-A5A3-5278930C5C6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97EFA-BE64-4CBC-A721-B0A95298176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6F9BBF-3045-4565-90A6-B6F0960E0F0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8F5AE-7A53-4853-910B-E44B0FF3AE4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C14FA1-A959-4EEA-892A-943E41FBAF1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3E2300-1652-491B-B16F-9688F032279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1E0229-CD22-4C90-BBDB-871AF94DF08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1BA92A12-A3AA-4C63-8153-F1BA3D35BDB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CD8C51-515B-4C1C-9D3F-B5B63B6B8F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1B21E2-9141-4B2D-AB61-F0DBAB27BE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  <p:sldLayoutId id="2147484196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CD8C51-515B-4C1C-9D3F-B5B63B6B8F9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6/28/2017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9B1B21E2-9141-4B2D-AB61-F0DBAB27BE1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9" r:id="rId1"/>
    <p:sldLayoutId id="2147484290" r:id="rId2"/>
    <p:sldLayoutId id="2147484291" r:id="rId3"/>
    <p:sldLayoutId id="2147484292" r:id="rId4"/>
    <p:sldLayoutId id="2147484293" r:id="rId5"/>
    <p:sldLayoutId id="2147484294" r:id="rId6"/>
    <p:sldLayoutId id="2147484295" r:id="rId7"/>
    <p:sldLayoutId id="2147484296" r:id="rId8"/>
    <p:sldLayoutId id="2147484297" r:id="rId9"/>
    <p:sldLayoutId id="2147484298" r:id="rId10"/>
    <p:sldLayoutId id="2147484299" r:id="rId11"/>
    <p:sldLayoutId id="2147484300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jpeg"/><Relationship Id="rId26" Type="http://schemas.openxmlformats.org/officeDocument/2006/relationships/image" Target="../media/image26.jpeg"/><Relationship Id="rId3" Type="http://schemas.openxmlformats.org/officeDocument/2006/relationships/image" Target="../media/image3.jpe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7" Type="http://schemas.openxmlformats.org/officeDocument/2006/relationships/image" Target="../media/image7.wmf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gif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24" Type="http://schemas.openxmlformats.org/officeDocument/2006/relationships/image" Target="../media/image24.jpeg"/><Relationship Id="rId32" Type="http://schemas.openxmlformats.org/officeDocument/2006/relationships/image" Target="../media/image32.jpeg"/><Relationship Id="rId37" Type="http://schemas.openxmlformats.org/officeDocument/2006/relationships/image" Target="../media/image37.pn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23" Type="http://schemas.openxmlformats.org/officeDocument/2006/relationships/image" Target="../media/image23.jpeg"/><Relationship Id="rId28" Type="http://schemas.openxmlformats.org/officeDocument/2006/relationships/image" Target="../media/image28.jpeg"/><Relationship Id="rId36" Type="http://schemas.openxmlformats.org/officeDocument/2006/relationships/image" Target="../media/image36.jpeg"/><Relationship Id="rId10" Type="http://schemas.openxmlformats.org/officeDocument/2006/relationships/image" Target="../media/image10.jpeg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jpeg"/><Relationship Id="rId35" Type="http://schemas.openxmlformats.org/officeDocument/2006/relationships/image" Target="../media/image3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jpeg"/><Relationship Id="rId18" Type="http://schemas.openxmlformats.org/officeDocument/2006/relationships/image" Target="../media/image38.gif"/><Relationship Id="rId3" Type="http://schemas.openxmlformats.org/officeDocument/2006/relationships/diagramLayout" Target="../diagrams/layout3.xml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jpeg"/><Relationship Id="rId2" Type="http://schemas.openxmlformats.org/officeDocument/2006/relationships/diagramData" Target="../diagrams/data3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microsoft.com/office/2007/relationships/diagramDrawing" Target="../diagrams/drawing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52.png"/><Relationship Id="rId14" Type="http://schemas.openxmlformats.org/officeDocument/2006/relationships/image" Target="../media/image5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2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44.jpeg"/><Relationship Id="rId10" Type="http://schemas.microsoft.com/office/2007/relationships/diagramDrawing" Target="../diagrams/drawing1.xml"/><Relationship Id="rId4" Type="http://schemas.openxmlformats.org/officeDocument/2006/relationships/image" Target="../media/image43.jpeg"/><Relationship Id="rId9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gif"/><Relationship Id="rId4" Type="http://schemas.openxmlformats.org/officeDocument/2006/relationships/image" Target="../media/image4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8.gif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8.gif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C:\Users\Элиза\Desktop\през\об\z_9ecce3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357694"/>
            <a:ext cx="2000264" cy="1493530"/>
          </a:xfrm>
          <a:prstGeom prst="rect">
            <a:avLst/>
          </a:prstGeom>
          <a:noFill/>
        </p:spPr>
      </p:pic>
      <p:pic>
        <p:nvPicPr>
          <p:cNvPr id="4" name="Picture 3" descr="C:\Users\Элиза\Desktop\през\mechet_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71876"/>
            <a:ext cx="3464703" cy="2309802"/>
          </a:xfrm>
          <a:prstGeom prst="rect">
            <a:avLst/>
          </a:prstGeom>
          <a:noFill/>
        </p:spPr>
      </p:pic>
      <p:pic>
        <p:nvPicPr>
          <p:cNvPr id="1051" name="Picture 27" descr="C:\Users\Элиза\Desktop\през\об\z_0722c6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928934"/>
            <a:ext cx="2096352" cy="1565276"/>
          </a:xfrm>
          <a:prstGeom prst="rect">
            <a:avLst/>
          </a:prstGeom>
          <a:noFill/>
        </p:spPr>
      </p:pic>
      <p:pic>
        <p:nvPicPr>
          <p:cNvPr id="3" name="Picture 2" descr="C:\Users\Элиза\Desktop\през\gymnas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3571876"/>
            <a:ext cx="3421560" cy="2282822"/>
          </a:xfrm>
          <a:prstGeom prst="rect">
            <a:avLst/>
          </a:prstGeom>
          <a:noFill/>
        </p:spPr>
      </p:pic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350838" y="5805488"/>
            <a:ext cx="840263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ОТЧЕТ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 по исполнению бюджета Бардымского муниципального района за 2016 </a:t>
            </a:r>
            <a:r>
              <a:rPr lang="ru-RU" sz="20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год </a:t>
            </a:r>
            <a:endParaRPr lang="ru-RU" sz="2000" b="1" dirty="0" smtClean="0">
              <a:solidFill>
                <a:schemeClr val="accent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025" y="188913"/>
            <a:ext cx="172878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188913"/>
            <a:ext cx="27368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188913"/>
            <a:ext cx="36004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Элиза\Desktop\през\об\OXc-ZDJvYoQ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7" name="Picture 3" descr="C:\Users\Элиза\Desktop\през\об\TPV9n_BsvXY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8" name="Picture 4" descr="C:\Users\Элиза\Desktop\през\об\tS6gYl61K5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29" name="Picture 5" descr="C:\Users\Элиза\Desktop\през\об\UmSSNkTSG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7727" y="2347906"/>
            <a:ext cx="1905000" cy="1257300"/>
          </a:xfrm>
          <a:prstGeom prst="rect">
            <a:avLst/>
          </a:prstGeom>
          <a:noFill/>
        </p:spPr>
      </p:pic>
      <p:pic>
        <p:nvPicPr>
          <p:cNvPr id="1030" name="Picture 6" descr="C:\Users\Элиза\Desktop\през\об\WXT3xSJS_u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7727" y="2341556"/>
            <a:ext cx="1905000" cy="1270000"/>
          </a:xfrm>
          <a:prstGeom prst="rect">
            <a:avLst/>
          </a:prstGeom>
          <a:noFill/>
        </p:spPr>
      </p:pic>
      <p:pic>
        <p:nvPicPr>
          <p:cNvPr id="1031" name="Picture 7" descr="C:\Users\Элиза\Desktop\през\об\x_47dda15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2" name="Picture 8" descr="C:\Users\Элиза\Desktop\през\об\x_56d6f78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3" name="Picture 9" descr="C:\Users\Элиза\Desktop\през\об\x_76c68a9d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4" name="Picture 10" descr="C:\Users\Элиза\Desktop\през\об\x_162d676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5" name="Picture 11" descr="C:\Users\Элиза\Desktop\през\об\x_211f74e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6" name="Picture 12" descr="C:\Users\Элиза\Desktop\през\об\x_2042ae59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7" name="Picture 13" descr="C:\Users\Элиза\Desktop\през\об\x_6720f9e8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047727" y="2259006"/>
            <a:ext cx="1905000" cy="1435100"/>
          </a:xfrm>
          <a:prstGeom prst="rect">
            <a:avLst/>
          </a:prstGeom>
          <a:noFill/>
        </p:spPr>
      </p:pic>
      <p:pic>
        <p:nvPicPr>
          <p:cNvPr id="1038" name="Picture 14" descr="C:\Users\Элиза\Desktop\през\об\x_7025d7941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39" name="Picture 15" descr="C:\Users\Элиза\Desktop\през\об\x_7131d62e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0" name="Picture 16" descr="C:\Users\Элиза\Desktop\през\об\x_8380a895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047727" y="2214556"/>
            <a:ext cx="1905000" cy="1524000"/>
          </a:xfrm>
          <a:prstGeom prst="rect">
            <a:avLst/>
          </a:prstGeom>
          <a:noFill/>
        </p:spPr>
      </p:pic>
      <p:pic>
        <p:nvPicPr>
          <p:cNvPr id="1041" name="Picture 17" descr="C:\Users\Элиза\Desktop\през\об\x_23880b57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2" name="Picture 18" descr="C:\Users\Элиза\Desktop\през\об\x_854649c1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047727" y="2297106"/>
            <a:ext cx="1905000" cy="1358900"/>
          </a:xfrm>
          <a:prstGeom prst="rect">
            <a:avLst/>
          </a:prstGeom>
          <a:noFill/>
        </p:spPr>
      </p:pic>
      <p:pic>
        <p:nvPicPr>
          <p:cNvPr id="1043" name="Picture 19" descr="C:\Users\Элиза\Desktop\през\об\x_60890786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4" name="Picture 20" descr="C:\Users\Элиза\Desktop\през\об\x_cbd46588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5" name="Picture 21" descr="C:\Users\Элиза\Desktop\през\об\x_ce0a9e41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6" name="Picture 22" descr="C:\Users\Элиза\Desktop\през\об\xmUEG28A_ic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7" name="Picture 23" descr="C:\Users\Элиза\Desktop\през\об\z_1caa79b81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047727" y="2265356"/>
            <a:ext cx="1905000" cy="1422400"/>
          </a:xfrm>
          <a:prstGeom prst="rect">
            <a:avLst/>
          </a:prstGeom>
          <a:noFill/>
        </p:spPr>
      </p:pic>
      <p:pic>
        <p:nvPicPr>
          <p:cNvPr id="1049" name="Picture 25" descr="C:\Users\Элиза\Desktop\през\об\z_9e3190eb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1714480" y="1357298"/>
            <a:ext cx="2104870" cy="1571636"/>
          </a:xfrm>
          <a:prstGeom prst="rect">
            <a:avLst/>
          </a:prstGeom>
          <a:noFill/>
        </p:spPr>
      </p:pic>
      <p:pic>
        <p:nvPicPr>
          <p:cNvPr id="1053" name="Picture 29" descr="C:\Users\Элиза\Desktop\през\об\z_e1ddb6d4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86643" y="1643050"/>
            <a:ext cx="1607355" cy="2143140"/>
          </a:xfrm>
          <a:prstGeom prst="rect">
            <a:avLst/>
          </a:prstGeom>
          <a:noFill/>
        </p:spPr>
      </p:pic>
      <p:pic>
        <p:nvPicPr>
          <p:cNvPr id="1055" name="Picture 31" descr="C:\Users\Элиза\Desktop\през\об\DTRqQVPE4_w1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357422" y="285728"/>
            <a:ext cx="1500198" cy="1000132"/>
          </a:xfrm>
          <a:prstGeom prst="rect">
            <a:avLst/>
          </a:prstGeom>
          <a:noFill/>
        </p:spPr>
      </p:pic>
      <p:pic>
        <p:nvPicPr>
          <p:cNvPr id="1056" name="Picture 32" descr="C:\Users\Элиза\Desktop\през\об\x_7131d62e1.jp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57" name="Picture 33" descr="C:\Users\Элиза\Desktop\през\об\x_8380a895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619500" y="2667000"/>
            <a:ext cx="1905000" cy="1524000"/>
          </a:xfrm>
          <a:prstGeom prst="rect">
            <a:avLst/>
          </a:prstGeom>
          <a:noFill/>
        </p:spPr>
      </p:pic>
      <p:pic>
        <p:nvPicPr>
          <p:cNvPr id="1058" name="Picture 34" descr="C:\Users\Элиза\Desktop\през\об\x_23880b571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59" name="Picture 35" descr="C:\Users\Элиза\Desktop\през\об\x_854649c11.jp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619500" y="2749550"/>
            <a:ext cx="1905000" cy="1358900"/>
          </a:xfrm>
          <a:prstGeom prst="rect">
            <a:avLst/>
          </a:prstGeom>
          <a:noFill/>
        </p:spPr>
      </p:pic>
      <p:pic>
        <p:nvPicPr>
          <p:cNvPr id="1060" name="Picture 36" descr="C:\Users\Элиза\Desktop\през\об\x_608907861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1" name="Picture 37" descr="C:\Users\Элиза\Desktop\през\об\x_cbd465881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2" name="Picture 38" descr="C:\Users\Элиза\Desktop\през\об\x_ce0a9e411.jp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3" name="Picture 39" descr="C:\Users\Элиза\Desktop\през\об\xmUEG28A_ic1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4" name="Picture 40" descr="C:\Users\Элиза\Desktop\през\об\z_1caa79b81.jp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5" name="Picture 41" descr="C:\Users\Элиза\Desktop\през\об\z_2bcd55bd1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6" name="Picture 42" descr="C:\Users\Элиза\Desktop\през\об\z_9e3190eb1.jp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7" name="Picture 43" descr="C:\Users\Элиза\Desktop\през\об\z_9ecce3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8" name="Picture 44" descr="C:\Users\Элиза\Desktop\през\об\z_0722c6d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69" name="Picture 45" descr="C:\Users\Элиза\Desktop\през\об\z_d565c85c1.jp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0" name="Picture 46" descr="C:\Users\Элиза\Desktop\през\об\z_e1ddb6d41.jp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3286116" y="2428868"/>
            <a:ext cx="1428750" cy="1905000"/>
          </a:xfrm>
          <a:prstGeom prst="rect">
            <a:avLst/>
          </a:prstGeom>
          <a:noFill/>
        </p:spPr>
      </p:pic>
      <p:pic>
        <p:nvPicPr>
          <p:cNvPr id="1071" name="Picture 47" descr="C:\Users\Элиза\Desktop\през\об\z_e68b73bf1.jp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2" name="Picture 48" descr="C:\Users\Элиза\Desktop\през\об\DTRqQVPE4_w1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3857625" y="2952750"/>
            <a:ext cx="1428750" cy="952500"/>
          </a:xfrm>
          <a:prstGeom prst="rect">
            <a:avLst/>
          </a:prstGeom>
          <a:noFill/>
        </p:spPr>
      </p:pic>
      <p:pic>
        <p:nvPicPr>
          <p:cNvPr id="1073" name="Picture 49" descr="C:\Users\Элиза\Desktop\през\об\OXc-ZDJvYoQ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4" name="Picture 50" descr="C:\Users\Элиза\Desktop\през\об\TPV9n_BsvXY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5" name="Picture 51" descr="C:\Users\Элиза\Desktop\през\об\tS6gYl61K5g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6" name="Picture 52" descr="C:\Users\Элиза\Desktop\през\об\UmSSNkTSG54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19500" y="2800350"/>
            <a:ext cx="1905000" cy="1257300"/>
          </a:xfrm>
          <a:prstGeom prst="rect">
            <a:avLst/>
          </a:prstGeom>
          <a:noFill/>
        </p:spPr>
      </p:pic>
      <p:pic>
        <p:nvPicPr>
          <p:cNvPr id="1077" name="Picture 53" descr="C:\Users\Элиза\Desktop\през\об\WXT3xSJS_u81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19500" y="2794000"/>
            <a:ext cx="1905000" cy="1270000"/>
          </a:xfrm>
          <a:prstGeom prst="rect">
            <a:avLst/>
          </a:prstGeom>
          <a:noFill/>
        </p:spPr>
      </p:pic>
      <p:pic>
        <p:nvPicPr>
          <p:cNvPr id="1078" name="Picture 54" descr="C:\Users\Элиза\Desktop\през\об\x_47dda1531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79" name="Picture 55" descr="C:\Users\Элиза\Desktop\през\об\x_56d6f7801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80" name="Picture 56" descr="C:\Users\Элиза\Desktop\през\об\x_76c68a9d1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619500" y="2717800"/>
            <a:ext cx="1905000" cy="1422400"/>
          </a:xfrm>
          <a:prstGeom prst="rect">
            <a:avLst/>
          </a:prstGeom>
          <a:noFill/>
        </p:spPr>
      </p:pic>
      <p:pic>
        <p:nvPicPr>
          <p:cNvPr id="1081" name="Picture 57" descr="C:\Users\Элиза\Desktop\през\об\x_162d6768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43570" y="1714488"/>
            <a:ext cx="2104870" cy="1571636"/>
          </a:xfrm>
          <a:prstGeom prst="rect">
            <a:avLst/>
          </a:prstGeom>
          <a:noFill/>
        </p:spPr>
      </p:pic>
      <p:pic>
        <p:nvPicPr>
          <p:cNvPr id="1082" name="Picture 58" descr="C:\Users\Элиза\Desktop\през\об\x_211f74e11.jp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214942" y="2571744"/>
            <a:ext cx="2143140" cy="1422400"/>
          </a:xfrm>
          <a:prstGeom prst="rect">
            <a:avLst/>
          </a:prstGeom>
          <a:noFill/>
        </p:spPr>
      </p:pic>
      <p:pic>
        <p:nvPicPr>
          <p:cNvPr id="1083" name="Picture 59" descr="C:\Users\Элиза\Desktop\през\об\x_2042ae591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000892" y="1571612"/>
            <a:ext cx="1905000" cy="1422400"/>
          </a:xfrm>
          <a:prstGeom prst="rect">
            <a:avLst/>
          </a:prstGeom>
          <a:noFill/>
        </p:spPr>
      </p:pic>
      <p:pic>
        <p:nvPicPr>
          <p:cNvPr id="1084" name="Picture 60" descr="C:\Users\Элиза\Desktop\през\об\x_6720f9e81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00034" y="1071546"/>
            <a:ext cx="1905000" cy="1435100"/>
          </a:xfrm>
          <a:prstGeom prst="rect">
            <a:avLst/>
          </a:prstGeom>
          <a:noFill/>
        </p:spPr>
      </p:pic>
      <p:pic>
        <p:nvPicPr>
          <p:cNvPr id="1085" name="Picture 61" descr="C:\Users\Элиза\Desktop\през\об\x_7025d7941.jpg"/>
          <p:cNvPicPr>
            <a:picLocks noChangeAspect="1" noChangeArrowheads="1"/>
          </p:cNvPicPr>
          <p:nvPr/>
        </p:nvPicPr>
        <p:blipFill>
          <a:blip r:embed="rId21" cstate="print"/>
          <a:srcRect t="26786"/>
          <a:stretch>
            <a:fillRect/>
          </a:stretch>
        </p:blipFill>
        <p:spPr bwMode="auto">
          <a:xfrm>
            <a:off x="3714744" y="1142984"/>
            <a:ext cx="2500330" cy="1366847"/>
          </a:xfrm>
          <a:prstGeom prst="rect">
            <a:avLst/>
          </a:prstGeom>
          <a:noFill/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1928794" y="2357430"/>
            <a:ext cx="5616575" cy="1584325"/>
          </a:xfrm>
          <a:solidFill>
            <a:srgbClr val="CCFFFF"/>
          </a:solidFill>
          <a:ln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7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7729711" y="142852"/>
            <a:ext cx="1200007" cy="120681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43" y="285734"/>
          <a:ext cx="8715437" cy="6531715"/>
        </p:xfrm>
        <a:graphic>
          <a:graphicData uri="http://schemas.openxmlformats.org/drawingml/2006/table">
            <a:tbl>
              <a:tblPr/>
              <a:tblGrid>
                <a:gridCol w="5030862"/>
                <a:gridCol w="992001"/>
                <a:gridCol w="1062858"/>
                <a:gridCol w="992001"/>
                <a:gridCol w="637715"/>
              </a:tblGrid>
              <a:tr h="357184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Исполнение доходной</a:t>
                      </a:r>
                      <a:r>
                        <a:rPr lang="ru-RU" sz="1600" b="1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части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бюджета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Бардымского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района </a:t>
                      </a:r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2016 год, </a:t>
                      </a:r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</a:p>
                  </a:txBody>
                  <a:tcPr marL="5207" marR="5207" marT="520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Arial"/>
                      </a:endParaRPr>
                    </a:p>
                  </a:txBody>
                  <a:tcPr marL="5207" marR="5207" marT="520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420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7312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6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Отклонения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  <a:endParaRPr lang="ru-RU" sz="16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48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 всего, в том числе: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62522,7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73990,6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11467,9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37505,7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46220,6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8714,9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123,2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80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РФ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3512,0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5574,3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2062,3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158,7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7962,0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8091,3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129,3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Транспортный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налог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11154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11536,6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382,6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осударственная пошлина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2389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2567,8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178,8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0737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 всего, в том числе: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48692,4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51265,8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2573,4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105,3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7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45265,2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46269,4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1004,2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935,0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953,6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157,2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342,5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185,3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217,9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1095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1973,4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878,4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180,2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144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1240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1726,9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486,9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139,3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всего, в том числе:</a:t>
                      </a:r>
                      <a:endParaRPr lang="ru-RU" sz="1400" b="0" i="0" u="none" strike="noStrike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581153,6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571312,5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-9841,1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98,3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167511,2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167511,2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субвенции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395239,6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386774,4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-8465,2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межбюджетные трансферты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5200,1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5200,1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5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13202,7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11826,8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-1375,9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89,6</a:t>
                      </a:r>
                      <a:endParaRPr lang="ru-RU" sz="14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9576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ДОХОДОВ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692368,7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696568,9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4200,2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7" marR="5207" marT="520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182" y="0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/>
          </p:cNvSpPr>
          <p:nvPr>
            <p:ph type="title"/>
          </p:nvPr>
        </p:nvSpPr>
        <p:spPr bwMode="auto">
          <a:xfrm>
            <a:off x="214282" y="1000108"/>
            <a:ext cx="8929718" cy="70643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dirty="0" smtClean="0">
                <a:ln>
                  <a:noFill/>
                </a:ln>
                <a:solidFill>
                  <a:srgbClr val="0000FF"/>
                </a:solidFill>
                <a:effectLst/>
              </a:rPr>
              <a:t>В целях повышения эффективности и результативности бюджетных расходов бюджет района формируется через реализацию муниципальных программ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571472" y="1785926"/>
            <a:ext cx="8215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/>
              <a:t>Зачем формировать и исполнять бюджет по программам?</a:t>
            </a:r>
          </a:p>
        </p:txBody>
      </p: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357158" y="2428868"/>
            <a:ext cx="8429684" cy="409342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    </a:t>
            </a:r>
            <a:r>
              <a:rPr lang="ru-RU" sz="2000" b="1" i="1" dirty="0">
                <a:solidFill>
                  <a:schemeClr val="folHlink"/>
                </a:solidFill>
              </a:rPr>
              <a:t>Преимуществом программного бюджета является распределение расходов не по ведомственному принципу, а по программам.         </a:t>
            </a:r>
          </a:p>
          <a:p>
            <a:endParaRPr lang="ru-RU" sz="2000" b="1" i="1" dirty="0">
              <a:solidFill>
                <a:schemeClr val="folHlink"/>
              </a:solidFill>
            </a:endParaRPr>
          </a:p>
          <a:p>
            <a:r>
              <a:rPr lang="ru-RU" sz="2000" b="1" i="1" dirty="0">
                <a:solidFill>
                  <a:schemeClr val="folHlink"/>
                </a:solidFill>
              </a:rPr>
              <a:t>    Муниципальная программа имеет цель, задачи и показатели эффективности, которые отражают степень их достижения (решения), то есть действия и бюджетные средства направлены на достижение заданного результата.</a:t>
            </a:r>
          </a:p>
          <a:p>
            <a:endParaRPr lang="ru-RU" sz="2000" b="1" i="1" dirty="0">
              <a:solidFill>
                <a:schemeClr val="folHlink"/>
              </a:solidFill>
            </a:endParaRPr>
          </a:p>
          <a:p>
            <a:r>
              <a:rPr lang="ru-RU" sz="2000" b="1" i="1" dirty="0">
                <a:solidFill>
                  <a:schemeClr val="folHlink"/>
                </a:solidFill>
              </a:rPr>
              <a:t>    При этом значение показателей является индикатором по данному направлению деятельности и сигнализирует о плохом или хорошем результате, необходимости принятия новых решений.</a:t>
            </a:r>
          </a:p>
        </p:txBody>
      </p:sp>
      <p:pic>
        <p:nvPicPr>
          <p:cNvPr id="6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66958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868346"/>
          </a:xfrm>
          <a:solidFill>
            <a:srgbClr val="D9D9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«Программный бюджет»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 района за 2016 год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5738887"/>
              </p:ext>
            </p:extLst>
          </p:nvPr>
        </p:nvGraphicFramePr>
        <p:xfrm>
          <a:off x="228600" y="1214422"/>
          <a:ext cx="8915400" cy="537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657600" y="2895601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688 121,9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4572008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6,8%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012209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1926609"/>
            <a:ext cx="304800" cy="359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43600" y="5715016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часть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30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639762"/>
          </a:xfrm>
          <a:solidFill>
            <a:srgbClr val="D9D9FF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«Программный бюджет» </a:t>
            </a: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Бардымского района без учета субвенций и субсидий за 2016 год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95738887"/>
              </p:ext>
            </p:extLst>
          </p:nvPr>
        </p:nvGraphicFramePr>
        <p:xfrm>
          <a:off x="228600" y="1285859"/>
          <a:ext cx="8915400" cy="5305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714744" y="3143248"/>
            <a:ext cx="1981200" cy="8382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301 834,9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4357694"/>
            <a:ext cx="914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6" rIns="91392" bIns="45696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12,1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ru-RU" sz="1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600" y="1012209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828800" y="1926609"/>
            <a:ext cx="304800" cy="3593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943600" y="5638800"/>
            <a:ext cx="3200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Непрограммная часть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857232"/>
            <a:ext cx="1000100" cy="1005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302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8077" y="285728"/>
            <a:ext cx="995923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7166"/>
          <a:ext cx="8229600" cy="5768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6260" y="357166"/>
            <a:ext cx="923458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1845751649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>
          <a:xfrm>
            <a:off x="6640299" y="530837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143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Условно-утверждаемые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633905" y="619453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22971" y="5247741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778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6023008"/>
            <a:ext cx="2088231" cy="430327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27000">
              <a:srgbClr val="83A343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864977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4840" y="4157679"/>
            <a:ext cx="1692187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119872" y="4088346"/>
            <a:ext cx="1800200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Межбюджетные трансферты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055768" y="2852936"/>
            <a:ext cx="1908720" cy="5492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0900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Здравоохранение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372200" y="1484784"/>
            <a:ext cx="2160240" cy="806732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0300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3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935645" y="90872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98915" y="1758172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539552" y="159352"/>
            <a:ext cx="8208912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7716" y="1772816"/>
            <a:ext cx="514444" cy="66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06" r="18102"/>
          <a:stretch/>
        </p:blipFill>
        <p:spPr bwMode="auto">
          <a:xfrm>
            <a:off x="4921451" y="5822187"/>
            <a:ext cx="579262" cy="53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2102" y="1525685"/>
            <a:ext cx="616352" cy="52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560" y="5157192"/>
            <a:ext cx="543543" cy="553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504" r="12909"/>
          <a:stretch/>
        </p:blipFill>
        <p:spPr bwMode="auto">
          <a:xfrm>
            <a:off x="3131840" y="1858379"/>
            <a:ext cx="551522" cy="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4174" y="4027254"/>
            <a:ext cx="601220" cy="50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6847" y="2819123"/>
            <a:ext cx="617509" cy="49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9939" y="3985364"/>
            <a:ext cx="579420" cy="59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75" descr="sz_logo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39" y="1816805"/>
            <a:ext cx="551523" cy="590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6997376" y="6473307"/>
            <a:ext cx="2133600" cy="365125"/>
          </a:xfrm>
        </p:spPr>
        <p:txBody>
          <a:bodyPr/>
          <a:lstStyle/>
          <a:p>
            <a:fld id="{8F3A37E2-5D0A-4213-9953-B665852D344C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28" name="Рисунок 27" descr="09 раздел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156176" y="2636912"/>
            <a:ext cx="780290" cy="780290"/>
          </a:xfrm>
          <a:prstGeom prst="rect">
            <a:avLst/>
          </a:prstGeom>
        </p:spPr>
      </p:pic>
      <p:pic>
        <p:nvPicPr>
          <p:cNvPr id="29" name="Рисунок 28" descr="07 раздел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55776" y="5085184"/>
            <a:ext cx="720080" cy="648072"/>
          </a:xfrm>
          <a:prstGeom prst="rect">
            <a:avLst/>
          </a:prstGeom>
        </p:spPr>
      </p:pic>
      <p:pic>
        <p:nvPicPr>
          <p:cNvPr id="30" name="Рисунок 29" descr="культ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635896" y="5805264"/>
            <a:ext cx="648072" cy="576064"/>
          </a:xfrm>
          <a:prstGeom prst="rect">
            <a:avLst/>
          </a:prstGeom>
        </p:spPr>
      </p:pic>
      <p:pic>
        <p:nvPicPr>
          <p:cNvPr id="31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314064" y="357166"/>
            <a:ext cx="829936" cy="7143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18054439"/>
      </p:ext>
    </p:extLst>
  </p:cSld>
  <p:clrMapOvr>
    <a:masterClrMapping/>
  </p:clrMapOvr>
  <p:transition advClick="0" advTm="1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агетная рамка 1"/>
          <p:cNvSpPr/>
          <p:nvPr/>
        </p:nvSpPr>
        <p:spPr>
          <a:xfrm>
            <a:off x="0" y="0"/>
            <a:ext cx="9144000" cy="785794"/>
          </a:xfrm>
          <a:prstGeom prst="bevel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Расходы Бардымского района за 2016 год (тыс.руб.)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4081832"/>
              </p:ext>
            </p:extLst>
          </p:nvPr>
        </p:nvGraphicFramePr>
        <p:xfrm>
          <a:off x="0" y="857232"/>
          <a:ext cx="9144000" cy="6381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0"/>
                <a:gridCol w="3209010"/>
                <a:gridCol w="1220146"/>
                <a:gridCol w="1214446"/>
                <a:gridCol w="1428744"/>
                <a:gridCol w="1428744"/>
              </a:tblGrid>
              <a:tr h="640080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Раздел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Факт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Отклонения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% исполнения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01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Общегосударственные вопросы</a:t>
                      </a:r>
                      <a:endParaRPr lang="ru-RU" sz="16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46427,0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44905,0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1522,0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96,7</a:t>
                      </a:r>
                      <a:endParaRPr lang="ru-RU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Национальная безопасность и правоохранительная деятельность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1876,7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1871,4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5,3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99,7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Национальная экономика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55492,0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53196,2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2295,8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95,9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05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Жилищно-коммунальное</a:t>
                      </a:r>
                      <a:r>
                        <a:rPr lang="ru-RU" sz="1600" b="0" baseline="0" dirty="0" smtClean="0"/>
                        <a:t> хозяйство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27650,4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15003,3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12647,1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54,3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07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Образование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423533,2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420275,2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3258,0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99,2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08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Культура, кинематография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16511,9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16502,9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99,9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/>
                        <a:t>Социальная политика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50860,0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50555,6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304,4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99,4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Физическая культура и спорт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29092,6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25641,0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3451,6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88,1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Средства массовой информации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7725,1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7725,1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100,0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Межбюджетные трансферты</a:t>
                      </a:r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52480,4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52446,2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34,2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99,9</a:t>
                      </a:r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 gridSpan="2">
                  <a:txBody>
                    <a:bodyPr/>
                    <a:lstStyle/>
                    <a:p>
                      <a:pPr algn="ctr"/>
                      <a:endParaRPr lang="ru-RU" b="1" dirty="0" smtClean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b="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7322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ВСЕГО: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711649,3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688121,9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23527,4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96,7</a:t>
                      </a:r>
                      <a:endParaRPr lang="ru-RU" b="1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4092" y="0"/>
            <a:ext cx="829908" cy="714356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агетная рамка 2"/>
          <p:cNvSpPr/>
          <p:nvPr/>
        </p:nvSpPr>
        <p:spPr>
          <a:xfrm>
            <a:off x="0" y="642918"/>
            <a:ext cx="9144000" cy="836712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ЗА 2016 ГОД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79512" y="1412776"/>
          <a:ext cx="8712968" cy="512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0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495202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финансов Администрации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Бардымского муниципального района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АДРЕС:  618150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Пермский край, с. Барда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ул. Советская, д. 14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тел. 8 (34292) 2-01-12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факс 8(34292) 2-17-46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barfin@yandex.ru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4190" y="142852"/>
            <a:ext cx="1065528" cy="1071570"/>
          </a:xfrm>
          <a:prstGeom prst="rect">
            <a:avLst/>
          </a:prstGeom>
          <a:noFill/>
        </p:spPr>
      </p:pic>
      <p:pic>
        <p:nvPicPr>
          <p:cNvPr id="6146" name="Picture 2" descr="C:\Users\Элиза\Desktop\през\об\z_0722c6d21.jpg"/>
          <p:cNvPicPr>
            <a:picLocks noChangeAspect="1" noChangeArrowheads="1"/>
          </p:cNvPicPr>
          <p:nvPr/>
        </p:nvPicPr>
        <p:blipFill>
          <a:blip r:embed="rId3" cstate="print"/>
          <a:srcRect b="15000"/>
          <a:stretch>
            <a:fillRect/>
          </a:stretch>
        </p:blipFill>
        <p:spPr bwMode="auto">
          <a:xfrm>
            <a:off x="4643438" y="3143248"/>
            <a:ext cx="3939596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28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</a:p>
        </p:txBody>
      </p:sp>
      <p:pic>
        <p:nvPicPr>
          <p:cNvPr id="84996" name="Picture 2" descr="moneda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noFill/>
          <a:ln/>
        </p:spPr>
      </p:pic>
      <p:sp>
        <p:nvSpPr>
          <p:cNvPr id="84995" name="Rectangle 3"/>
          <p:cNvSpPr>
            <a:spLocks noGrp="1"/>
          </p:cNvSpPr>
          <p:nvPr>
            <p:ph type="body" sz="half" idx="2"/>
          </p:nvPr>
        </p:nvSpPr>
        <p:spPr>
          <a:xfrm>
            <a:off x="179388" y="1268413"/>
            <a:ext cx="8507412" cy="5040312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основными показателями исполнения бюджета Бардымского муниципального района за 2016 год.</a:t>
            </a:r>
          </a:p>
          <a:p>
            <a:pPr>
              <a:buFont typeface="Wingdings 2" pitchFamily="18" charset="2"/>
              <a:buNone/>
            </a:pPr>
            <a:r>
              <a:rPr lang="ru-RU" sz="1800" i="1" dirty="0" smtClean="0">
                <a:solidFill>
                  <a:schemeClr val="folHlink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района затрагивает интересы каждого жителя Бардымского муниципального района.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</a:t>
            </a:r>
          </a:p>
          <a:p>
            <a:pPr algn="r">
              <a:buFont typeface="Wingdings 2" pitchFamily="18" charset="2"/>
              <a:buNone/>
            </a:pPr>
            <a:r>
              <a:rPr lang="ru-RU" sz="1800" dirty="0" smtClean="0">
                <a:solidFill>
                  <a:schemeClr val="hlink"/>
                </a:solidFill>
              </a:rPr>
              <a:t>основные показатели бюджета района.</a:t>
            </a: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395288" y="5157788"/>
            <a:ext cx="84248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</a:t>
            </a:r>
          </a:p>
          <a:p>
            <a:pPr algn="ctr"/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которым интересны современные проблемы муниципальных финансов в</a:t>
            </a:r>
          </a:p>
          <a:p>
            <a:pPr algn="ctr"/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Пермском крае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и </a:t>
            </a:r>
            <a:r>
              <a:rPr lang="ru-RU" sz="2000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Бардымском </a:t>
            </a:r>
            <a:r>
              <a:rPr lang="ru-RU" sz="2000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районе.</a:t>
            </a:r>
          </a:p>
        </p:txBody>
      </p:sp>
      <p:pic>
        <p:nvPicPr>
          <p:cNvPr id="205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иза\Desktop\ДОКУМЕНТЫ\от Машарова\Для Братья Гримм\logotip_ornament__c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291"/>
            <a:ext cx="5000628" cy="5031973"/>
          </a:xfrm>
          <a:prstGeom prst="rect">
            <a:avLst/>
          </a:prstGeom>
          <a:noFill/>
        </p:spPr>
      </p:pic>
      <p:sp>
        <p:nvSpPr>
          <p:cNvPr id="61" name="Выгнутая вниз стрелка 60"/>
          <p:cNvSpPr/>
          <p:nvPr/>
        </p:nvSpPr>
        <p:spPr>
          <a:xfrm rot="10800000">
            <a:off x="3275856" y="2425513"/>
            <a:ext cx="5760640" cy="715454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бюджет?</a:t>
            </a:r>
            <a:endParaRPr lang="en-US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1520" y="5733256"/>
            <a:ext cx="8712968" cy="923330"/>
          </a:xfrm>
          <a:prstGeom prst="rect">
            <a:avLst/>
          </a:prstGeom>
          <a:solidFill>
            <a:srgbClr val="FDFDC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 и расходам —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0">
                      <a:schemeClr val="accent3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3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lumMod val="75000"/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основополагающее требование, предъявляемое к органам, составляющим и утверждающим бюджет</a:t>
            </a:r>
          </a:p>
        </p:txBody>
      </p:sp>
      <p:grpSp>
        <p:nvGrpSpPr>
          <p:cNvPr id="2" name="Группа 10"/>
          <p:cNvGrpSpPr/>
          <p:nvPr/>
        </p:nvGrpSpPr>
        <p:grpSpPr>
          <a:xfrm>
            <a:off x="683568" y="980728"/>
            <a:ext cx="7992888" cy="4179168"/>
            <a:chOff x="827584" y="1916832"/>
            <a:chExt cx="7416824" cy="4179168"/>
          </a:xfrm>
        </p:grpSpPr>
        <p:sp>
          <p:nvSpPr>
            <p:cNvPr id="12" name="AutoShape 4"/>
            <p:cNvSpPr>
              <a:spLocks noChangeArrowheads="1"/>
            </p:cNvSpPr>
            <p:nvPr/>
          </p:nvSpPr>
          <p:spPr bwMode="gray">
            <a:xfrm>
              <a:off x="827584" y="2368550"/>
              <a:ext cx="2479179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5"/>
            <p:cNvSpPr>
              <a:spLocks noChangeArrowheads="1"/>
            </p:cNvSpPr>
            <p:nvPr/>
          </p:nvSpPr>
          <p:spPr bwMode="gray">
            <a:xfrm>
              <a:off x="899592" y="2376488"/>
              <a:ext cx="2375421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gray">
            <a:xfrm>
              <a:off x="899592" y="4440238"/>
              <a:ext cx="2364308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AutoShape 7"/>
            <p:cNvSpPr>
              <a:spLocks noChangeArrowheads="1"/>
            </p:cNvSpPr>
            <p:nvPr/>
          </p:nvSpPr>
          <p:spPr bwMode="gray">
            <a:xfrm>
              <a:off x="899592" y="2398713"/>
              <a:ext cx="2364308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AutoShape 8"/>
            <p:cNvSpPr>
              <a:spLocks noChangeArrowheads="1"/>
            </p:cNvSpPr>
            <p:nvPr/>
          </p:nvSpPr>
          <p:spPr bwMode="gray">
            <a:xfrm>
              <a:off x="11493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AutoShape 9"/>
            <p:cNvSpPr>
              <a:spLocks noChangeArrowheads="1"/>
            </p:cNvSpPr>
            <p:nvPr/>
          </p:nvSpPr>
          <p:spPr bwMode="gray">
            <a:xfrm>
              <a:off x="961220" y="5249863"/>
              <a:ext cx="2302679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403648" y="1988840"/>
              <a:ext cx="1297856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 smtClean="0">
                  <a:solidFill>
                    <a:srgbClr val="000000"/>
                  </a:solidFill>
                </a:rPr>
                <a:t>Бюджет</a:t>
              </a:r>
              <a:endParaRPr lang="en-US" dirty="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gray">
            <a:xfrm>
              <a:off x="827584" y="2564904"/>
              <a:ext cx="2448272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(от </a:t>
              </a:r>
              <a:r>
                <a:rPr lang="ru-RU" sz="1500" dirty="0" err="1" smtClean="0">
                  <a:latin typeface="Times New Roman" pitchFamily="18" charset="0"/>
                  <a:cs typeface="Times New Roman" pitchFamily="18" charset="0"/>
                </a:rPr>
                <a:t>старонормандского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i="1" dirty="0" err="1" smtClean="0">
                  <a:latin typeface="Times New Roman" pitchFamily="18" charset="0"/>
                  <a:cs typeface="Times New Roman" pitchFamily="18" charset="0"/>
                </a:rPr>
                <a:t>bougette</a:t>
              </a:r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  </a:r>
              <a:endParaRPr lang="en-US" sz="1500" dirty="0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35052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3538538" y="23764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3556000" y="44402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3556000" y="23987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gray">
            <a:xfrm>
              <a:off x="3581400" y="2822575"/>
              <a:ext cx="2057400" cy="19389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поступающие в бюджет денежные средства (налоги юридических и физических лиц, штрафы, административные платежи и сборы, финансовая помощь)</a:t>
              </a:r>
              <a:endParaRPr lang="en-US" sz="1500" dirty="0"/>
            </a:p>
          </p:txBody>
        </p:sp>
        <p:sp>
          <p:nvSpPr>
            <p:cNvPr id="25" name="AutoShape 30"/>
            <p:cNvSpPr>
              <a:spLocks noChangeArrowheads="1"/>
            </p:cNvSpPr>
            <p:nvPr/>
          </p:nvSpPr>
          <p:spPr bwMode="gray">
            <a:xfrm>
              <a:off x="3508375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gray">
            <a:xfrm>
              <a:off x="3552825" y="5249863"/>
              <a:ext cx="207010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AutoShape 33"/>
            <p:cNvSpPr>
              <a:spLocks noChangeArrowheads="1"/>
            </p:cNvSpPr>
            <p:nvPr/>
          </p:nvSpPr>
          <p:spPr bwMode="gray">
            <a:xfrm>
              <a:off x="5867400" y="23685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AutoShape 34"/>
            <p:cNvSpPr>
              <a:spLocks noChangeArrowheads="1"/>
            </p:cNvSpPr>
            <p:nvPr/>
          </p:nvSpPr>
          <p:spPr bwMode="gray">
            <a:xfrm>
              <a:off x="5900738" y="2376488"/>
              <a:ext cx="2343670" cy="2803525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AutoShape 35"/>
            <p:cNvSpPr>
              <a:spLocks noChangeArrowheads="1"/>
            </p:cNvSpPr>
            <p:nvPr/>
          </p:nvSpPr>
          <p:spPr bwMode="gray">
            <a:xfrm>
              <a:off x="5918200" y="4440238"/>
              <a:ext cx="22542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AutoShape 36"/>
            <p:cNvSpPr>
              <a:spLocks noChangeArrowheads="1"/>
            </p:cNvSpPr>
            <p:nvPr/>
          </p:nvSpPr>
          <p:spPr bwMode="gray">
            <a:xfrm>
              <a:off x="5918200" y="2398713"/>
              <a:ext cx="22542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6012160" y="1988840"/>
              <a:ext cx="2016224" cy="642938"/>
              <a:chOff x="1289" y="582"/>
              <a:chExt cx="668" cy="668"/>
            </a:xfrm>
          </p:grpSpPr>
          <p:sp>
            <p:nvSpPr>
              <p:cNvPr id="51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2" name="Oval 39"/>
              <p:cNvSpPr>
                <a:spLocks noChangeArrowheads="1"/>
              </p:cNvSpPr>
              <p:nvPr/>
            </p:nvSpPr>
            <p:spPr bwMode="gray">
              <a:xfrm>
                <a:off x="1298" y="582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4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5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43"/>
            <p:cNvSpPr txBox="1">
              <a:spLocks noChangeArrowheads="1"/>
            </p:cNvSpPr>
            <p:nvPr/>
          </p:nvSpPr>
          <p:spPr bwMode="gray">
            <a:xfrm>
              <a:off x="6372200" y="1988840"/>
              <a:ext cx="1296144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Расходы </a:t>
              </a:r>
            </a:p>
            <a:p>
              <a:pPr algn="ctr"/>
              <a:r>
                <a:rPr lang="ru-RU" b="1" dirty="0" smtClean="0">
                  <a:solidFill>
                    <a:schemeClr val="accent4"/>
                  </a:solidFill>
                  <a:latin typeface="Times New Roman" pitchFamily="18" charset="0"/>
                  <a:cs typeface="Times New Roman" pitchFamily="18" charset="0"/>
                </a:rPr>
                <a:t>бюджета</a:t>
              </a:r>
              <a:endParaRPr lang="en-US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44"/>
            <p:cNvSpPr txBox="1">
              <a:spLocks noChangeArrowheads="1"/>
            </p:cNvSpPr>
            <p:nvPr/>
          </p:nvSpPr>
          <p:spPr bwMode="gray">
            <a:xfrm>
              <a:off x="5943600" y="2822575"/>
              <a:ext cx="2228800" cy="24006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500" dirty="0" smtClean="0">
                  <a:latin typeface="Times New Roman" pitchFamily="18" charset="0"/>
                  <a:cs typeface="Times New Roman" pitchFamily="18" charset="0"/>
                </a:rPr>
                <a:t>выплачиваемые из бюджета денежные средства (социальные выплаты населению, содержание муниципальных учреждений (образование, здравоохранение и другие), капитальное строительство и другие)                                                          </a:t>
              </a:r>
            </a:p>
          </p:txBody>
        </p:sp>
        <p:sp>
          <p:nvSpPr>
            <p:cNvPr id="39" name="AutoShape 45"/>
            <p:cNvSpPr>
              <a:spLocks noChangeArrowheads="1"/>
            </p:cNvSpPr>
            <p:nvPr/>
          </p:nvSpPr>
          <p:spPr bwMode="gray">
            <a:xfrm>
              <a:off x="5861050" y="5226050"/>
              <a:ext cx="2163763" cy="869950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0" name="AutoShape 46"/>
            <p:cNvSpPr>
              <a:spLocks noChangeArrowheads="1"/>
            </p:cNvSpPr>
            <p:nvPr/>
          </p:nvSpPr>
          <p:spPr bwMode="gray">
            <a:xfrm>
              <a:off x="5905499" y="5249863"/>
              <a:ext cx="2272090" cy="7731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gray">
            <a:xfrm>
              <a:off x="971600" y="1916832"/>
              <a:ext cx="2160240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gray">
            <a:xfrm>
              <a:off x="994237" y="1921644"/>
              <a:ext cx="2089094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gray">
            <a:xfrm>
              <a:off x="1020108" y="1925494"/>
              <a:ext cx="2040586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gray">
            <a:xfrm>
              <a:off x="1042746" y="1931269"/>
              <a:ext cx="1940335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gray">
            <a:xfrm>
              <a:off x="1155932" y="1946669"/>
              <a:ext cx="1723665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6" name="Oval 38"/>
            <p:cNvSpPr>
              <a:spLocks noChangeArrowheads="1"/>
            </p:cNvSpPr>
            <p:nvPr/>
          </p:nvSpPr>
          <p:spPr bwMode="gray">
            <a:xfrm>
              <a:off x="3635896" y="1916832"/>
              <a:ext cx="1872208" cy="64293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7" name="Oval 39"/>
            <p:cNvSpPr>
              <a:spLocks noChangeArrowheads="1"/>
            </p:cNvSpPr>
            <p:nvPr/>
          </p:nvSpPr>
          <p:spPr bwMode="gray">
            <a:xfrm>
              <a:off x="3655515" y="1921644"/>
              <a:ext cx="1810548" cy="6227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3677937" y="1925494"/>
              <a:ext cx="1768508" cy="6073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49" name="Oval 41"/>
            <p:cNvSpPr>
              <a:spLocks noChangeArrowheads="1"/>
            </p:cNvSpPr>
            <p:nvPr/>
          </p:nvSpPr>
          <p:spPr bwMode="gray">
            <a:xfrm>
              <a:off x="3697556" y="1931269"/>
              <a:ext cx="1681624" cy="56690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3795650" y="1946669"/>
              <a:ext cx="1493843" cy="46102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56" name="Text Box 43"/>
          <p:cNvSpPr txBox="1">
            <a:spLocks noChangeArrowheads="1"/>
          </p:cNvSpPr>
          <p:nvPr/>
        </p:nvSpPr>
        <p:spPr bwMode="gray">
          <a:xfrm>
            <a:off x="3923928" y="980728"/>
            <a:ext cx="158417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 Box 43"/>
          <p:cNvSpPr txBox="1">
            <a:spLocks noChangeArrowheads="1"/>
          </p:cNvSpPr>
          <p:nvPr/>
        </p:nvSpPr>
        <p:spPr bwMode="gray">
          <a:xfrm>
            <a:off x="1331640" y="1052736"/>
            <a:ext cx="12961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486916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  <a:endParaRPr lang="ru-RU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Превышение доходов над расходами  образует положительный остаток бюджета 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60" name="Выгнутая вниз стрелка 59"/>
          <p:cNvSpPr/>
          <p:nvPr/>
        </p:nvSpPr>
        <p:spPr>
          <a:xfrm>
            <a:off x="3347864" y="3212976"/>
            <a:ext cx="5796136" cy="720080"/>
          </a:xfrm>
          <a:prstGeom prst="curvedUpArrow">
            <a:avLst>
              <a:gd name="adj1" fmla="val 35040"/>
              <a:gd name="adj2" fmla="val 50000"/>
              <a:gd name="adj3" fmla="val 148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2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Овал 55"/>
          <p:cNvSpPr/>
          <p:nvPr/>
        </p:nvSpPr>
        <p:spPr>
          <a:xfrm>
            <a:off x="4067944" y="2708920"/>
            <a:ext cx="1584176" cy="1584176"/>
          </a:xfrm>
          <a:prstGeom prst="ellipse">
            <a:avLst/>
          </a:prstGeom>
          <a:gradFill flip="none" rotWithShape="1">
            <a:gsLst>
              <a:gs pos="0">
                <a:srgbClr val="6CA5D8">
                  <a:tint val="66000"/>
                  <a:satMod val="160000"/>
                </a:srgbClr>
              </a:gs>
              <a:gs pos="50000">
                <a:srgbClr val="6CA5D8">
                  <a:tint val="44500"/>
                  <a:satMod val="160000"/>
                </a:srgbClr>
              </a:gs>
              <a:gs pos="100000">
                <a:srgbClr val="6CA5D8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Трапеция 48"/>
          <p:cNvSpPr/>
          <p:nvPr/>
        </p:nvSpPr>
        <p:spPr>
          <a:xfrm rot="3309488">
            <a:off x="1330280" y="3611725"/>
            <a:ext cx="4582055" cy="1680873"/>
          </a:xfrm>
          <a:prstGeom prst="trapezoid">
            <a:avLst>
              <a:gd name="adj" fmla="val 90751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5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Трапеция 50"/>
          <p:cNvSpPr/>
          <p:nvPr/>
        </p:nvSpPr>
        <p:spPr>
          <a:xfrm rot="10255841">
            <a:off x="1601407" y="1332046"/>
            <a:ext cx="6024831" cy="1492692"/>
          </a:xfrm>
          <a:prstGeom prst="trapezoid">
            <a:avLst>
              <a:gd name="adj" fmla="val 145897"/>
            </a:avLst>
          </a:prstGeom>
          <a:gradFill flip="none" rotWithShape="1">
            <a:gsLst>
              <a:gs pos="0">
                <a:schemeClr val="bg2">
                  <a:lumMod val="50000"/>
                  <a:tint val="66000"/>
                  <a:satMod val="160000"/>
                </a:schemeClr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Трапеция 49"/>
          <p:cNvSpPr/>
          <p:nvPr/>
        </p:nvSpPr>
        <p:spPr>
          <a:xfrm rot="17680318">
            <a:off x="4198965" y="3172780"/>
            <a:ext cx="4606763" cy="2132384"/>
          </a:xfrm>
          <a:prstGeom prst="trapezoid">
            <a:avLst>
              <a:gd name="adj" fmla="val 70959"/>
            </a:avLst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руговая стрелка 34"/>
          <p:cNvSpPr/>
          <p:nvPr/>
        </p:nvSpPr>
        <p:spPr>
          <a:xfrm rot="11234738">
            <a:off x="2583580" y="1441589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251027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5" name="Диаграмма 54"/>
          <p:cNvGraphicFramePr/>
          <p:nvPr/>
        </p:nvGraphicFramePr>
        <p:xfrm>
          <a:off x="3131840" y="2204864"/>
          <a:ext cx="345638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Круговая стрелка 35"/>
          <p:cNvSpPr/>
          <p:nvPr/>
        </p:nvSpPr>
        <p:spPr>
          <a:xfrm rot="4752060">
            <a:off x="1496921" y="117448"/>
            <a:ext cx="6566445" cy="6765088"/>
          </a:xfrm>
          <a:prstGeom prst="circularArrow">
            <a:avLst>
              <a:gd name="adj1" fmla="val 9181"/>
              <a:gd name="adj2" fmla="val 1817004"/>
              <a:gd name="adj3" fmla="val 20462557"/>
              <a:gd name="adj4" fmla="val 1156852"/>
              <a:gd name="adj5" fmla="val 13368"/>
            </a:avLst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09538"/>
            <a:ext cx="5835352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Этапы бюджетного процесса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3128025">
            <a:off x="3882639" y="3067378"/>
            <a:ext cx="1548226" cy="138246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8457"/>
              </a:avLst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21016394">
            <a:off x="4173702" y="2561653"/>
            <a:ext cx="1172121" cy="87813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исполнение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7570003">
            <a:off x="4765066" y="3247037"/>
            <a:ext cx="1259219" cy="87718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отчетность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ятиугольник 56"/>
          <p:cNvSpPr/>
          <p:nvPr/>
        </p:nvSpPr>
        <p:spPr>
          <a:xfrm>
            <a:off x="2214546" y="607220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бюджета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ятиугольник 57"/>
          <p:cNvSpPr/>
          <p:nvPr/>
        </p:nvSpPr>
        <p:spPr>
          <a:xfrm>
            <a:off x="500034" y="414338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ятиугольник 58"/>
          <p:cNvSpPr/>
          <p:nvPr/>
        </p:nvSpPr>
        <p:spPr>
          <a:xfrm>
            <a:off x="1428728" y="528638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бюджета Главой муниципального района в Земское Собрание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ятиугольник 59"/>
          <p:cNvSpPr/>
          <p:nvPr/>
        </p:nvSpPr>
        <p:spPr>
          <a:xfrm>
            <a:off x="714348" y="471488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 Земским Собранием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ятиугольник 60"/>
          <p:cNvSpPr/>
          <p:nvPr/>
        </p:nvSpPr>
        <p:spPr>
          <a:xfrm>
            <a:off x="214282" y="357187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 Земским Собранием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ятиугольник 61"/>
          <p:cNvSpPr/>
          <p:nvPr/>
        </p:nvSpPr>
        <p:spPr>
          <a:xfrm>
            <a:off x="214282" y="2786058"/>
            <a:ext cx="1944216" cy="714380"/>
          </a:xfrm>
          <a:prstGeom prst="homePlate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Главой муниципального района и Председателем Земского Собрания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ятиугольник 62"/>
          <p:cNvSpPr/>
          <p:nvPr/>
        </p:nvSpPr>
        <p:spPr>
          <a:xfrm>
            <a:off x="755576" y="184482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 контрактов, договоров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ятиугольник 63"/>
          <p:cNvSpPr/>
          <p:nvPr/>
        </p:nvSpPr>
        <p:spPr>
          <a:xfrm>
            <a:off x="1043608" y="126876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 выплаты населению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ятиугольник 64"/>
          <p:cNvSpPr/>
          <p:nvPr/>
        </p:nvSpPr>
        <p:spPr>
          <a:xfrm rot="10800000">
            <a:off x="6444208" y="105273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ятиугольник 65"/>
          <p:cNvSpPr/>
          <p:nvPr/>
        </p:nvSpPr>
        <p:spPr>
          <a:xfrm flipH="1">
            <a:off x="7072330" y="235743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Составление отчетности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ятиугольник 66"/>
          <p:cNvSpPr/>
          <p:nvPr/>
        </p:nvSpPr>
        <p:spPr>
          <a:xfrm flipH="1">
            <a:off x="7199784" y="2928934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Решения об исполнении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ятиугольник 67"/>
          <p:cNvSpPr/>
          <p:nvPr/>
        </p:nvSpPr>
        <p:spPr>
          <a:xfrm flipH="1">
            <a:off x="7199784" y="3500438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Внесение Решения об исполнении в  Земское Собрание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ятиугольник 69"/>
          <p:cNvSpPr/>
          <p:nvPr/>
        </p:nvSpPr>
        <p:spPr>
          <a:xfrm flipH="1">
            <a:off x="7199784" y="4071942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Решения Земским Собранием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ятиугольник 70"/>
          <p:cNvSpPr/>
          <p:nvPr/>
        </p:nvSpPr>
        <p:spPr>
          <a:xfrm flipH="1">
            <a:off x="6858016" y="4643446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Публичные слушания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ятиугольник 71"/>
          <p:cNvSpPr/>
          <p:nvPr/>
        </p:nvSpPr>
        <p:spPr>
          <a:xfrm>
            <a:off x="1691680" y="836712"/>
            <a:ext cx="1944216" cy="360040"/>
          </a:xfrm>
          <a:prstGeom prst="homePlate">
            <a:avLst/>
          </a:prstGeom>
          <a:gradFill flip="none" rotWithShape="1">
            <a:gsLst>
              <a:gs pos="0">
                <a:schemeClr val="bg2">
                  <a:lumMod val="75000"/>
                  <a:shade val="30000"/>
                  <a:satMod val="115000"/>
                </a:schemeClr>
              </a:gs>
              <a:gs pos="50000">
                <a:schemeClr val="bg2">
                  <a:lumMod val="75000"/>
                  <a:shade val="67500"/>
                  <a:satMod val="11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211960" y="321297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Бюджетный процесс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732240" y="105273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Оплата иных расходов</a:t>
            </a:r>
            <a:endParaRPr lang="ru-RU" sz="1400" dirty="0"/>
          </a:p>
        </p:txBody>
      </p:sp>
      <p:sp>
        <p:nvSpPr>
          <p:cNvPr id="76" name="Круговая стрелка 75"/>
          <p:cNvSpPr/>
          <p:nvPr/>
        </p:nvSpPr>
        <p:spPr>
          <a:xfrm rot="18853849">
            <a:off x="2832286" y="1336922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5476710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7" name="Круговая стрелка 76"/>
          <p:cNvSpPr/>
          <p:nvPr/>
        </p:nvSpPr>
        <p:spPr>
          <a:xfrm rot="3747480">
            <a:off x="2912319" y="1492017"/>
            <a:ext cx="4143932" cy="4128865"/>
          </a:xfrm>
          <a:prstGeom prst="circularArrow">
            <a:avLst>
              <a:gd name="adj1" fmla="val 9852"/>
              <a:gd name="adj2" fmla="val 1079964"/>
              <a:gd name="adj3" fmla="val 20521652"/>
              <a:gd name="adj4" fmla="val 16741331"/>
              <a:gd name="adj5" fmla="val 13611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139952" y="4797152"/>
            <a:ext cx="432048" cy="4320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3419872" y="2348880"/>
            <a:ext cx="432048" cy="43204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6228184" y="2924944"/>
            <a:ext cx="432048" cy="4320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ятиугольник 38"/>
          <p:cNvSpPr/>
          <p:nvPr/>
        </p:nvSpPr>
        <p:spPr>
          <a:xfrm flipH="1">
            <a:off x="6500826" y="5214950"/>
            <a:ext cx="1944216" cy="504056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Принятие Земским Собранием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ятиугольник 39"/>
          <p:cNvSpPr/>
          <p:nvPr/>
        </p:nvSpPr>
        <p:spPr>
          <a:xfrm flipH="1">
            <a:off x="6000760" y="5786454"/>
            <a:ext cx="1928826" cy="714380"/>
          </a:xfrm>
          <a:prstGeom prst="homePlate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Утверждение Решения Главой района и Председателем Земского Собрания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6958"/>
            <a:ext cx="785818" cy="790274"/>
          </a:xfrm>
          <a:prstGeom prst="rect">
            <a:avLst/>
          </a:prstGeom>
          <a:noFill/>
        </p:spPr>
      </p:pic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501090" cy="604818"/>
          </a:xfrm>
        </p:spPr>
        <p:txBody>
          <a:bodyPr>
            <a:normAutofit/>
          </a:bodyPr>
          <a:lstStyle/>
          <a:p>
            <a:pPr algn="ctr"/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Гражданин, его участие в бюджетном процессе</a:t>
            </a:r>
            <a:endParaRPr lang="en-US" sz="29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5576" y="1052736"/>
            <a:ext cx="3024336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Помогает формировать доходную часть бюджета (налог на доходы физических лиц)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51520" y="4509120"/>
            <a:ext cx="3960440" cy="20313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Получает социальные гарантии - расходная часть бюджета (образование, здравоохранение, социальные льготы и другие направления социальных гарантий населению)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0" y="1988841"/>
            <a:ext cx="4499992" cy="613589"/>
          </a:xfrm>
          <a:prstGeom prst="downArrow">
            <a:avLst>
              <a:gd name="adj1" fmla="val 71811"/>
              <a:gd name="adj2" fmla="val 6279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  <a:endPara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6" name="Прямая соединительная линия 125"/>
          <p:cNvCxnSpPr/>
          <p:nvPr/>
        </p:nvCxnSpPr>
        <p:spPr>
          <a:xfrm>
            <a:off x="4499992" y="908720"/>
            <a:ext cx="0" cy="5544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0" y="3573016"/>
            <a:ext cx="4427984" cy="867549"/>
          </a:xfrm>
          <a:prstGeom prst="downArrow">
            <a:avLst>
              <a:gd name="adj1" fmla="val 66225"/>
              <a:gd name="adj2" fmla="val 50000"/>
            </a:avLst>
          </a:prstGeom>
          <a:gradFill flip="none" rotWithShape="1">
            <a:gsLst>
              <a:gs pos="0">
                <a:schemeClr val="accent3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3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3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СОЦИАЛЬНЫХ ГАРАНТИЙ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1043608" y="2636912"/>
            <a:ext cx="2376264" cy="864096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>
              <a:rot lat="0" lon="0" rev="2400000"/>
            </a:lightRig>
          </a:scene3d>
          <a:sp3d>
            <a:bevelT w="311150" h="336550"/>
            <a:bevelB w="412750" h="901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9" name="Рисунок 128" descr="ЖК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5786454"/>
            <a:ext cx="785817" cy="7858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0" name="Рисунок 129" descr="образов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5715016"/>
            <a:ext cx="1094796" cy="82413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pic>
        <p:nvPicPr>
          <p:cNvPr id="131" name="Рисунок 130" descr="здрав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5715016"/>
            <a:ext cx="928694" cy="83224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/>
            <a:bevelB w="82550" h="44450" prst="angle"/>
            <a:contourClr>
              <a:srgbClr val="FFFFFF"/>
            </a:contourClr>
          </a:sp3d>
        </p:spPr>
      </p:pic>
      <p:sp>
        <p:nvSpPr>
          <p:cNvPr id="132" name="TextBox 131"/>
          <p:cNvSpPr txBox="1"/>
          <p:nvPr/>
        </p:nvSpPr>
        <p:spPr>
          <a:xfrm>
            <a:off x="4932040" y="1124744"/>
            <a:ext cx="3744416" cy="1123712"/>
          </a:xfrm>
          <a:prstGeom prst="wedgeRoundRectCallout">
            <a:avLst>
              <a:gd name="adj1" fmla="val -46244"/>
              <a:gd name="adj2" fmla="val 102994"/>
              <a:gd name="adj3" fmla="val 16667"/>
            </a:avLst>
          </a:prstGeom>
          <a:gradFill flip="none" rotWithShape="1">
            <a:gsLst>
              <a:gs pos="0">
                <a:schemeClr val="bg2">
                  <a:lumMod val="25000"/>
                  <a:shade val="30000"/>
                  <a:satMod val="115000"/>
                </a:schemeClr>
              </a:gs>
              <a:gs pos="50000">
                <a:schemeClr val="bg2">
                  <a:lumMod val="25000"/>
                  <a:shade val="67500"/>
                  <a:satMod val="115000"/>
                </a:schemeClr>
              </a:gs>
              <a:gs pos="100000">
                <a:schemeClr val="bg2">
                  <a:lumMod val="25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Возможности влияния гражданина на состав бюджета</a:t>
            </a:r>
            <a:endParaRPr lang="ru-RU" sz="2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4" name="Схема 133"/>
          <p:cNvGraphicFramePr/>
          <p:nvPr/>
        </p:nvGraphicFramePr>
        <p:xfrm>
          <a:off x="4788024" y="2636912"/>
          <a:ext cx="403244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957263" y="676275"/>
            <a:ext cx="741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- поступающие в бюджет денежные средства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642910" y="1214422"/>
          <a:ext cx="828680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1531938" y="119063"/>
            <a:ext cx="62087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бюджета Бардымского района </a:t>
            </a:r>
            <a:endParaRPr lang="ru-RU" alt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соседними углами 1"/>
          <p:cNvSpPr/>
          <p:nvPr/>
        </p:nvSpPr>
        <p:spPr>
          <a:xfrm>
            <a:off x="0" y="0"/>
            <a:ext cx="8572528" cy="836712"/>
          </a:xfrm>
          <a:prstGeom prst="round2Same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БАРДЫМСКОГО РАЙОНА ЗА 2016 ГОД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484785"/>
            <a:ext cx="1763687" cy="1440160"/>
          </a:xfrm>
          <a:prstGeom prst="rect">
            <a:avLst/>
          </a:prstGeom>
        </p:spPr>
      </p:pic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1763688" cy="1512168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4869160"/>
            <a:ext cx="1763688" cy="1656184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1835696" y="1484784"/>
            <a:ext cx="7308304" cy="1440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ДОХОДЫ                   692368,7          696568,9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696" y="3140968"/>
            <a:ext cx="7308304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РАСХОДЫ                711649,3           688 121,9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696" y="4857760"/>
            <a:ext cx="730830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ДЕФИЦИТ*(-)/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ПРОФИЦИТ(+)                -19280,6            +8447,0</a:t>
            </a:r>
          </a:p>
          <a:p>
            <a:endPara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за счет остатков на счете бюджета</a:t>
            </a:r>
          </a:p>
        </p:txBody>
      </p:sp>
      <p:pic>
        <p:nvPicPr>
          <p:cNvPr id="10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8182" y="0"/>
            <a:ext cx="785818" cy="790274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1785918" y="928670"/>
            <a:ext cx="7155904" cy="505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План               Факт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Элиза\Desktop\ДОКУМЕНТЫ\от Машарова\Для Братья Гримм\logotip_ornament__cr.jpg"/>
          <p:cNvPicPr>
            <a:picLocks noChangeAspect="1" noChangeArrowheads="1"/>
          </p:cNvPicPr>
          <p:nvPr/>
        </p:nvPicPr>
        <p:blipFill>
          <a:blip r:embed="rId3" cstate="print"/>
          <a:srcRect l="47596"/>
          <a:stretch>
            <a:fillRect/>
          </a:stretch>
        </p:blipFill>
        <p:spPr bwMode="auto">
          <a:xfrm>
            <a:off x="0" y="3786190"/>
            <a:ext cx="1599714" cy="307181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Динамика доходов бюджета Бардымского муниципального района (в разрезе источников)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</a:rPr>
              <a:t>2014 – 2016 гг., млн. рублей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055961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771F2-527D-41B1-A49E-A9143BE6569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3428992" y="4214818"/>
            <a:ext cx="714380" cy="7143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"/>
          <p:cNvSpPr txBox="1">
            <a:spLocks noChangeArrowheads="1"/>
          </p:cNvSpPr>
          <p:nvPr/>
        </p:nvSpPr>
        <p:spPr bwMode="auto">
          <a:xfrm>
            <a:off x="3286116" y="2357430"/>
            <a:ext cx="107157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-17,9%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5429256" y="4143380"/>
            <a:ext cx="714380" cy="21431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357818" y="2428868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-3,6%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428992" y="2928934"/>
            <a:ext cx="785818" cy="28575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500694" y="3000372"/>
            <a:ext cx="785818" cy="142876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3357554" y="3643314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+11,5%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5286380" y="3500438"/>
            <a:ext cx="95250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+16,0%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42852"/>
            <a:ext cx="785818" cy="790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9871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868362"/>
          </a:xfrm>
          <a:solidFill>
            <a:srgbClr val="D9D9FF"/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Бардымского района (без субвенций и субсидий)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351151879"/>
              </p:ext>
            </p:extLst>
          </p:nvPr>
        </p:nvGraphicFramePr>
        <p:xfrm>
          <a:off x="228600" y="1295401"/>
          <a:ext cx="43434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342586424"/>
              </p:ext>
            </p:extLst>
          </p:nvPr>
        </p:nvGraphicFramePr>
        <p:xfrm>
          <a:off x="4499992" y="1268760"/>
          <a:ext cx="441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Овал 9"/>
          <p:cNvSpPr/>
          <p:nvPr/>
        </p:nvSpPr>
        <p:spPr>
          <a:xfrm>
            <a:off x="1524000" y="3124200"/>
            <a:ext cx="15240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0" b="1" dirty="0" smtClean="0">
                <a:solidFill>
                  <a:srgbClr val="000000"/>
                </a:solidFill>
                <a:cs typeface="Times New Roman" pitchFamily="18" charset="0"/>
              </a:rPr>
              <a:t>281 735 </a:t>
            </a:r>
            <a:r>
              <a:rPr lang="ru-RU" sz="1750" b="1" dirty="0" err="1" smtClean="0">
                <a:solidFill>
                  <a:srgbClr val="000000"/>
                </a:solidFill>
                <a:cs typeface="Times New Roman" pitchFamily="18" charset="0"/>
              </a:rPr>
              <a:t>тыс.р</a:t>
            </a:r>
            <a:r>
              <a:rPr lang="ru-RU" b="1" dirty="0" err="1" smtClean="0">
                <a:solidFill>
                  <a:srgbClr val="000000"/>
                </a:solidFill>
                <a:cs typeface="Times New Roman" pitchFamily="18" charset="0"/>
              </a:rPr>
              <a:t>уб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2" descr="C:\Users\Элиза\Desktop\ДОКУМЕНТЫ\от Машарова\Бардымский МР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714356"/>
            <a:ext cx="995093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814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19115</TotalTime>
  <Words>1188</Words>
  <Application>Microsoft Office PowerPoint</Application>
  <PresentationFormat>Экран (4:3)</PresentationFormat>
  <Paragraphs>338</Paragraphs>
  <Slides>19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Поток</vt:lpstr>
      <vt:lpstr>1_Поток</vt:lpstr>
      <vt:lpstr>Слайд 1</vt:lpstr>
      <vt:lpstr>Что такое «Бюджет для граждан?»</vt:lpstr>
      <vt:lpstr>Что такое бюджет?</vt:lpstr>
      <vt:lpstr>Этапы бюджетного процесса</vt:lpstr>
      <vt:lpstr>Гражданин, его участие в бюджетном процессе</vt:lpstr>
      <vt:lpstr>Слайд 6</vt:lpstr>
      <vt:lpstr>Слайд 7</vt:lpstr>
      <vt:lpstr>Динамика доходов бюджета Бардымского муниципального района (в разрезе источников) 2014 – 2016 гг., млн. рублей</vt:lpstr>
      <vt:lpstr>Структура доходов бюджета Бардымского района (без субвенций и субсидий) </vt:lpstr>
      <vt:lpstr>Слайд 10</vt:lpstr>
      <vt:lpstr>В целях повышения эффективности и результативности бюджетных расходов бюджет района формируется через реализацию муниципальных программ</vt:lpstr>
      <vt:lpstr>«Программный бюджет» Бардымского района за 2016 год</vt:lpstr>
      <vt:lpstr>«Программный бюджет» Бардымского района без учета субвенций и субсидий за 2016 год</vt:lpstr>
      <vt:lpstr>Слайд 14</vt:lpstr>
      <vt:lpstr>Слайд 15</vt:lpstr>
      <vt:lpstr>Слайд 16</vt:lpstr>
      <vt:lpstr>Слайд 17</vt:lpstr>
      <vt:lpstr>Слайд 18</vt:lpstr>
      <vt:lpstr>Контактная информация Управление финансов Администрации Бардымского муниципального района АДРЕС:  618150 Пермский край, с. Барда ул. Советская, д. 14 тел. 8 (34292) 2-01-12 факс 8(34292) 2-17-46 e-mail: barfin@yandex.ru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Крюкова Людмила Петровна</dc:creator>
  <cp:lastModifiedBy>Арсен</cp:lastModifiedBy>
  <cp:revision>1548</cp:revision>
  <cp:lastPrinted>2014-10-08T13:55:56Z</cp:lastPrinted>
  <dcterms:created xsi:type="dcterms:W3CDTF">1601-01-01T00:00:00Z</dcterms:created>
  <dcterms:modified xsi:type="dcterms:W3CDTF">2017-06-28T09:30:17Z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